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8" r:id="rId2"/>
    <p:sldMasterId id="2147483693" r:id="rId3"/>
  </p:sldMasterIdLst>
  <p:notesMasterIdLst>
    <p:notesMasterId r:id="rId13"/>
  </p:notesMasterIdLst>
  <p:sldIdLst>
    <p:sldId id="315" r:id="rId4"/>
    <p:sldId id="305" r:id="rId5"/>
    <p:sldId id="306" r:id="rId6"/>
    <p:sldId id="307" r:id="rId7"/>
    <p:sldId id="319" r:id="rId8"/>
    <p:sldId id="308" r:id="rId9"/>
    <p:sldId id="310" r:id="rId10"/>
    <p:sldId id="318" r:id="rId11"/>
    <p:sldId id="314" r:id="rId12"/>
  </p:sldIdLst>
  <p:sldSz cx="9144000" cy="6858000" type="screen4x3"/>
  <p:notesSz cx="6743700" cy="9855200"/>
  <p:defaultTextStyle>
    <a:defPPr>
      <a:defRPr lang="de-DE"/>
    </a:defPPr>
    <a:lvl1pPr algn="l" rtl="0" eaLnBrk="0" fontAlgn="base" hangingPunct="0">
      <a:spcBef>
        <a:spcPct val="15000"/>
      </a:spcBef>
      <a:spcAft>
        <a:spcPct val="15000"/>
      </a:spcAft>
      <a:buClr>
        <a:schemeClr val="accent1"/>
      </a:buClr>
      <a:defRPr kern="1200">
        <a:solidFill>
          <a:schemeClr val="tx1"/>
        </a:solidFill>
        <a:latin typeface="Arial" charset="0"/>
        <a:ea typeface="+mn-ea"/>
        <a:cs typeface="+mn-cs"/>
      </a:defRPr>
    </a:lvl1pPr>
    <a:lvl2pPr marL="457200" algn="l" rtl="0" eaLnBrk="0" fontAlgn="base" hangingPunct="0">
      <a:spcBef>
        <a:spcPct val="15000"/>
      </a:spcBef>
      <a:spcAft>
        <a:spcPct val="15000"/>
      </a:spcAft>
      <a:buClr>
        <a:schemeClr val="accent1"/>
      </a:buClr>
      <a:defRPr kern="1200">
        <a:solidFill>
          <a:schemeClr val="tx1"/>
        </a:solidFill>
        <a:latin typeface="Arial" charset="0"/>
        <a:ea typeface="+mn-ea"/>
        <a:cs typeface="+mn-cs"/>
      </a:defRPr>
    </a:lvl2pPr>
    <a:lvl3pPr marL="914400" algn="l" rtl="0" eaLnBrk="0" fontAlgn="base" hangingPunct="0">
      <a:spcBef>
        <a:spcPct val="15000"/>
      </a:spcBef>
      <a:spcAft>
        <a:spcPct val="15000"/>
      </a:spcAft>
      <a:buClr>
        <a:schemeClr val="accent1"/>
      </a:buClr>
      <a:defRPr kern="1200">
        <a:solidFill>
          <a:schemeClr val="tx1"/>
        </a:solidFill>
        <a:latin typeface="Arial" charset="0"/>
        <a:ea typeface="+mn-ea"/>
        <a:cs typeface="+mn-cs"/>
      </a:defRPr>
    </a:lvl3pPr>
    <a:lvl4pPr marL="1371600" algn="l" rtl="0" eaLnBrk="0" fontAlgn="base" hangingPunct="0">
      <a:spcBef>
        <a:spcPct val="15000"/>
      </a:spcBef>
      <a:spcAft>
        <a:spcPct val="15000"/>
      </a:spcAft>
      <a:buClr>
        <a:schemeClr val="accent1"/>
      </a:buClr>
      <a:defRPr kern="1200">
        <a:solidFill>
          <a:schemeClr val="tx1"/>
        </a:solidFill>
        <a:latin typeface="Arial" charset="0"/>
        <a:ea typeface="+mn-ea"/>
        <a:cs typeface="+mn-cs"/>
      </a:defRPr>
    </a:lvl4pPr>
    <a:lvl5pPr marL="1828800" algn="l" rtl="0" eaLnBrk="0" fontAlgn="base" hangingPunct="0">
      <a:spcBef>
        <a:spcPct val="15000"/>
      </a:spcBef>
      <a:spcAft>
        <a:spcPct val="15000"/>
      </a:spcAft>
      <a:buClr>
        <a:schemeClr val="accent1"/>
      </a:buCl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ms1893" initials="U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99"/>
    <a:srgbClr val="FFFF00"/>
    <a:srgbClr val="FF6600"/>
    <a:srgbClr val="9DD3D7"/>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2" autoAdjust="0"/>
    <p:restoredTop sz="57000" autoAdjust="0"/>
  </p:normalViewPr>
  <p:slideViewPr>
    <p:cSldViewPr>
      <p:cViewPr varScale="1">
        <p:scale>
          <a:sx n="123" d="100"/>
          <a:sy n="123" d="100"/>
        </p:scale>
        <p:origin x="-1136" y="-104"/>
      </p:cViewPr>
      <p:guideLst>
        <p:guide orient="horz" pos="3929"/>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image" Target="../media/image13.gif"/><Relationship Id="rId1" Type="http://schemas.openxmlformats.org/officeDocument/2006/relationships/image" Target="../media/image9.gif"/><Relationship Id="rId2"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image" Target="../media/image13.gif"/><Relationship Id="rId1" Type="http://schemas.openxmlformats.org/officeDocument/2006/relationships/image" Target="../media/image9.gif"/><Relationship Id="rId2"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9553C-6EE1-4FD2-8D03-AC2CEA2D7A58}" type="doc">
      <dgm:prSet loTypeId="urn:microsoft.com/office/officeart/2005/8/layout/vList4#1" loCatId="list" qsTypeId="urn:microsoft.com/office/officeart/2005/8/quickstyle/simple1" qsCatId="simple" csTypeId="urn:microsoft.com/office/officeart/2005/8/colors/accent0_2" csCatId="mainScheme" phldr="1"/>
      <dgm:spPr/>
      <dgm:t>
        <a:bodyPr/>
        <a:lstStyle/>
        <a:p>
          <a:endParaRPr lang="fi-FI"/>
        </a:p>
      </dgm:t>
    </dgm:pt>
    <dgm:pt modelId="{7D282F01-DF6D-49E0-A1A1-DD2337588E0C}">
      <dgm:prSet/>
      <dgm:spPr/>
      <dgm:t>
        <a:bodyPr/>
        <a:lstStyle/>
        <a:p>
          <a:pPr rtl="0"/>
          <a:r>
            <a:rPr lang="en-US" b="0" dirty="0" smtClean="0"/>
            <a:t>Efficient management of tariffs (time- or load-based)</a:t>
          </a:r>
          <a:endParaRPr lang="fi-FI" dirty="0"/>
        </a:p>
      </dgm:t>
    </dgm:pt>
    <dgm:pt modelId="{B85F410E-A513-4C34-992E-4ACED4460B6B}" type="parTrans" cxnId="{EAF9D0A2-15CA-42C1-B376-91A41F73EDB2}">
      <dgm:prSet/>
      <dgm:spPr/>
      <dgm:t>
        <a:bodyPr/>
        <a:lstStyle/>
        <a:p>
          <a:endParaRPr lang="fi-FI"/>
        </a:p>
      </dgm:t>
    </dgm:pt>
    <dgm:pt modelId="{C6FD77B3-081D-4141-9AE9-B19334D0D10B}" type="sibTrans" cxnId="{EAF9D0A2-15CA-42C1-B376-91A41F73EDB2}">
      <dgm:prSet/>
      <dgm:spPr/>
      <dgm:t>
        <a:bodyPr/>
        <a:lstStyle/>
        <a:p>
          <a:endParaRPr lang="fi-FI"/>
        </a:p>
      </dgm:t>
    </dgm:pt>
    <dgm:pt modelId="{E2EDA306-A105-46B4-9EE6-D6D2AB92DEF9}">
      <dgm:prSet/>
      <dgm:spPr/>
      <dgm:t>
        <a:bodyPr/>
        <a:lstStyle/>
        <a:p>
          <a:pPr rtl="0"/>
          <a:r>
            <a:rPr lang="en-US" b="0" dirty="0" smtClean="0"/>
            <a:t>Non-technical losses and bad debt: revenue reduction up to 30%-40% in some markets</a:t>
          </a:r>
          <a:endParaRPr lang="fi-FI" dirty="0"/>
        </a:p>
      </dgm:t>
    </dgm:pt>
    <dgm:pt modelId="{ED1174B4-419F-4DF3-A238-C2ACB3346018}" type="parTrans" cxnId="{2B82FC59-5C4A-4575-8751-E6FD56A23A38}">
      <dgm:prSet/>
      <dgm:spPr/>
      <dgm:t>
        <a:bodyPr/>
        <a:lstStyle/>
        <a:p>
          <a:endParaRPr lang="fi-FI"/>
        </a:p>
      </dgm:t>
    </dgm:pt>
    <dgm:pt modelId="{A6E14DA6-E064-4CE1-891E-8302388926B9}" type="sibTrans" cxnId="{2B82FC59-5C4A-4575-8751-E6FD56A23A38}">
      <dgm:prSet/>
      <dgm:spPr/>
      <dgm:t>
        <a:bodyPr/>
        <a:lstStyle/>
        <a:p>
          <a:endParaRPr lang="fi-FI"/>
        </a:p>
      </dgm:t>
    </dgm:pt>
    <dgm:pt modelId="{3513D935-ADE3-4E9C-A65C-9207CF03A10D}">
      <dgm:prSet/>
      <dgm:spPr/>
      <dgm:t>
        <a:bodyPr/>
        <a:lstStyle/>
        <a:p>
          <a:pPr rtl="0"/>
          <a:r>
            <a:rPr lang="en-US" b="0" dirty="0" smtClean="0"/>
            <a:t>Customer loyalty and experience</a:t>
          </a:r>
          <a:endParaRPr lang="fi-FI" dirty="0"/>
        </a:p>
      </dgm:t>
    </dgm:pt>
    <dgm:pt modelId="{3423EC8B-215F-4B8F-A51A-938503A03078}" type="parTrans" cxnId="{E7742A5B-BD90-476E-B62E-23A181B6E1E2}">
      <dgm:prSet/>
      <dgm:spPr/>
      <dgm:t>
        <a:bodyPr/>
        <a:lstStyle/>
        <a:p>
          <a:endParaRPr lang="fi-FI"/>
        </a:p>
      </dgm:t>
    </dgm:pt>
    <dgm:pt modelId="{37F619A4-C406-4F42-B523-481B311103EB}" type="sibTrans" cxnId="{E7742A5B-BD90-476E-B62E-23A181B6E1E2}">
      <dgm:prSet/>
      <dgm:spPr/>
      <dgm:t>
        <a:bodyPr/>
        <a:lstStyle/>
        <a:p>
          <a:endParaRPr lang="fi-FI"/>
        </a:p>
      </dgm:t>
    </dgm:pt>
    <dgm:pt modelId="{2F3B3140-B695-4AB5-9A48-9333F8E1FFCC}">
      <dgm:prSet/>
      <dgm:spPr/>
      <dgm:t>
        <a:bodyPr/>
        <a:lstStyle/>
        <a:p>
          <a:pPr rtl="0"/>
          <a:r>
            <a:rPr lang="en-US" b="0" dirty="0" smtClean="0"/>
            <a:t>Customers are also producers (prosumers)</a:t>
          </a:r>
          <a:endParaRPr lang="fi-FI" dirty="0"/>
        </a:p>
      </dgm:t>
    </dgm:pt>
    <dgm:pt modelId="{BF64F356-A7BA-4181-9C89-051C84E0988A}" type="parTrans" cxnId="{AE398A38-F5B5-4C37-A45A-698593A298A3}">
      <dgm:prSet/>
      <dgm:spPr/>
      <dgm:t>
        <a:bodyPr/>
        <a:lstStyle/>
        <a:p>
          <a:endParaRPr lang="fi-FI"/>
        </a:p>
      </dgm:t>
    </dgm:pt>
    <dgm:pt modelId="{A5011EDE-D196-4C97-B368-31643D4B57C5}" type="sibTrans" cxnId="{AE398A38-F5B5-4C37-A45A-698593A298A3}">
      <dgm:prSet/>
      <dgm:spPr/>
      <dgm:t>
        <a:bodyPr/>
        <a:lstStyle/>
        <a:p>
          <a:endParaRPr lang="fi-FI"/>
        </a:p>
      </dgm:t>
    </dgm:pt>
    <dgm:pt modelId="{BD03EB80-FCD6-47D0-AC6B-C4D79262D40C}">
      <dgm:prSet/>
      <dgm:spPr/>
      <dgm:t>
        <a:bodyPr/>
        <a:lstStyle/>
        <a:p>
          <a:pPr rtl="0"/>
          <a:r>
            <a:rPr lang="en-US" b="0" dirty="0" smtClean="0"/>
            <a:t>Support for electric vehicle charging (private and public) and providing a seamless customer experience</a:t>
          </a:r>
          <a:endParaRPr lang="fi-FI" dirty="0"/>
        </a:p>
      </dgm:t>
    </dgm:pt>
    <dgm:pt modelId="{88B591B2-8F89-447B-BDAF-66C60D329999}" type="parTrans" cxnId="{7C77A9FC-319B-4EC9-AE71-EF66D31A20F5}">
      <dgm:prSet/>
      <dgm:spPr/>
      <dgm:t>
        <a:bodyPr/>
        <a:lstStyle/>
        <a:p>
          <a:endParaRPr lang="fi-FI"/>
        </a:p>
      </dgm:t>
    </dgm:pt>
    <dgm:pt modelId="{FEB1646C-D4CF-4321-A081-3781143E6205}" type="sibTrans" cxnId="{7C77A9FC-319B-4EC9-AE71-EF66D31A20F5}">
      <dgm:prSet/>
      <dgm:spPr/>
      <dgm:t>
        <a:bodyPr/>
        <a:lstStyle/>
        <a:p>
          <a:endParaRPr lang="fi-FI"/>
        </a:p>
      </dgm:t>
    </dgm:pt>
    <dgm:pt modelId="{5D7D0691-8594-445C-B777-6FE40617CD1D}" type="pres">
      <dgm:prSet presAssocID="{0569553C-6EE1-4FD2-8D03-AC2CEA2D7A58}" presName="linear" presStyleCnt="0">
        <dgm:presLayoutVars>
          <dgm:dir/>
          <dgm:resizeHandles val="exact"/>
        </dgm:presLayoutVars>
      </dgm:prSet>
      <dgm:spPr/>
      <dgm:t>
        <a:bodyPr/>
        <a:lstStyle/>
        <a:p>
          <a:endParaRPr lang="fi-FI"/>
        </a:p>
      </dgm:t>
    </dgm:pt>
    <dgm:pt modelId="{8B4CDB57-347B-4564-8898-8B8A9AD5599D}" type="pres">
      <dgm:prSet presAssocID="{7D282F01-DF6D-49E0-A1A1-DD2337588E0C}" presName="comp" presStyleCnt="0"/>
      <dgm:spPr/>
    </dgm:pt>
    <dgm:pt modelId="{AC1BD28D-3321-4449-B112-C8B44749C0EB}" type="pres">
      <dgm:prSet presAssocID="{7D282F01-DF6D-49E0-A1A1-DD2337588E0C}" presName="box" presStyleLbl="node1" presStyleIdx="0" presStyleCnt="5"/>
      <dgm:spPr/>
      <dgm:t>
        <a:bodyPr/>
        <a:lstStyle/>
        <a:p>
          <a:endParaRPr lang="fi-FI"/>
        </a:p>
      </dgm:t>
    </dgm:pt>
    <dgm:pt modelId="{2CC5E867-4483-44E7-A0BE-9299E4000DCE}" type="pres">
      <dgm:prSet presAssocID="{7D282F01-DF6D-49E0-A1A1-DD2337588E0C}" presName="img" presStyleLbl="fgImgPlace1" presStyleIdx="0" presStyleCnt="5" custScaleX="59238" custLinFactNeighborX="-16898"/>
      <dgm:spPr>
        <a:blipFill rotWithShape="0">
          <a:blip xmlns:r="http://schemas.openxmlformats.org/officeDocument/2006/relationships" r:embed="rId1"/>
          <a:stretch>
            <a:fillRect/>
          </a:stretch>
        </a:blipFill>
      </dgm:spPr>
    </dgm:pt>
    <dgm:pt modelId="{8B034DED-179C-44D3-8994-30A6051E8F61}" type="pres">
      <dgm:prSet presAssocID="{7D282F01-DF6D-49E0-A1A1-DD2337588E0C}" presName="text" presStyleLbl="node1" presStyleIdx="0" presStyleCnt="5">
        <dgm:presLayoutVars>
          <dgm:bulletEnabled val="1"/>
        </dgm:presLayoutVars>
      </dgm:prSet>
      <dgm:spPr/>
      <dgm:t>
        <a:bodyPr/>
        <a:lstStyle/>
        <a:p>
          <a:endParaRPr lang="fi-FI"/>
        </a:p>
      </dgm:t>
    </dgm:pt>
    <dgm:pt modelId="{FFBECB5A-959F-448A-B093-664060E161E7}" type="pres">
      <dgm:prSet presAssocID="{C6FD77B3-081D-4141-9AE9-B19334D0D10B}" presName="spacer" presStyleCnt="0"/>
      <dgm:spPr/>
    </dgm:pt>
    <dgm:pt modelId="{64BE5A74-A4AC-4D37-864B-928567CFFFA2}" type="pres">
      <dgm:prSet presAssocID="{E2EDA306-A105-46B4-9EE6-D6D2AB92DEF9}" presName="comp" presStyleCnt="0"/>
      <dgm:spPr/>
    </dgm:pt>
    <dgm:pt modelId="{7EE10395-3817-4260-9B8E-E0B75D9300B5}" type="pres">
      <dgm:prSet presAssocID="{E2EDA306-A105-46B4-9EE6-D6D2AB92DEF9}" presName="box" presStyleLbl="node1" presStyleIdx="1" presStyleCnt="5"/>
      <dgm:spPr/>
      <dgm:t>
        <a:bodyPr/>
        <a:lstStyle/>
        <a:p>
          <a:endParaRPr lang="fi-FI"/>
        </a:p>
      </dgm:t>
    </dgm:pt>
    <dgm:pt modelId="{B30F1FA7-6AD9-4FCE-99BC-BE8BF599AC1A}" type="pres">
      <dgm:prSet presAssocID="{E2EDA306-A105-46B4-9EE6-D6D2AB92DEF9}" presName="img" presStyleLbl="fgImgPlace1" presStyleIdx="1" presStyleCnt="5" custScaleX="59238" custLinFactNeighborX="-16898"/>
      <dgm:spPr>
        <a:blipFill rotWithShape="0">
          <a:blip xmlns:r="http://schemas.openxmlformats.org/officeDocument/2006/relationships" r:embed="rId2"/>
          <a:stretch>
            <a:fillRect/>
          </a:stretch>
        </a:blipFill>
      </dgm:spPr>
    </dgm:pt>
    <dgm:pt modelId="{28EC53E3-67E5-4E64-88A3-BC1980743A28}" type="pres">
      <dgm:prSet presAssocID="{E2EDA306-A105-46B4-9EE6-D6D2AB92DEF9}" presName="text" presStyleLbl="node1" presStyleIdx="1" presStyleCnt="5">
        <dgm:presLayoutVars>
          <dgm:bulletEnabled val="1"/>
        </dgm:presLayoutVars>
      </dgm:prSet>
      <dgm:spPr/>
      <dgm:t>
        <a:bodyPr/>
        <a:lstStyle/>
        <a:p>
          <a:endParaRPr lang="fi-FI"/>
        </a:p>
      </dgm:t>
    </dgm:pt>
    <dgm:pt modelId="{98DCB09F-8FDD-4E09-A4CB-2ED90D917462}" type="pres">
      <dgm:prSet presAssocID="{A6E14DA6-E064-4CE1-891E-8302388926B9}" presName="spacer" presStyleCnt="0"/>
      <dgm:spPr/>
    </dgm:pt>
    <dgm:pt modelId="{0BCD6864-67A1-4484-A3FD-CA86FA8273C6}" type="pres">
      <dgm:prSet presAssocID="{3513D935-ADE3-4E9C-A65C-9207CF03A10D}" presName="comp" presStyleCnt="0"/>
      <dgm:spPr/>
    </dgm:pt>
    <dgm:pt modelId="{94C7AC63-79E6-42C2-A6B2-A2B2BBDF870C}" type="pres">
      <dgm:prSet presAssocID="{3513D935-ADE3-4E9C-A65C-9207CF03A10D}" presName="box" presStyleLbl="node1" presStyleIdx="2" presStyleCnt="5"/>
      <dgm:spPr/>
      <dgm:t>
        <a:bodyPr/>
        <a:lstStyle/>
        <a:p>
          <a:endParaRPr lang="fi-FI"/>
        </a:p>
      </dgm:t>
    </dgm:pt>
    <dgm:pt modelId="{B5769477-6EB8-415F-848D-49C46690A596}" type="pres">
      <dgm:prSet presAssocID="{3513D935-ADE3-4E9C-A65C-9207CF03A10D}" presName="img" presStyleLbl="fgImgPlace1" presStyleIdx="2" presStyleCnt="5" custScaleX="59238" custLinFactNeighborX="-16898"/>
      <dgm:spPr>
        <a:blipFill rotWithShape="0">
          <a:blip xmlns:r="http://schemas.openxmlformats.org/officeDocument/2006/relationships" r:embed="rId3"/>
          <a:stretch>
            <a:fillRect/>
          </a:stretch>
        </a:blipFill>
      </dgm:spPr>
    </dgm:pt>
    <dgm:pt modelId="{639F074C-FCFB-4392-A425-85A04155F7BE}" type="pres">
      <dgm:prSet presAssocID="{3513D935-ADE3-4E9C-A65C-9207CF03A10D}" presName="text" presStyleLbl="node1" presStyleIdx="2" presStyleCnt="5">
        <dgm:presLayoutVars>
          <dgm:bulletEnabled val="1"/>
        </dgm:presLayoutVars>
      </dgm:prSet>
      <dgm:spPr/>
      <dgm:t>
        <a:bodyPr/>
        <a:lstStyle/>
        <a:p>
          <a:endParaRPr lang="fi-FI"/>
        </a:p>
      </dgm:t>
    </dgm:pt>
    <dgm:pt modelId="{2E789151-A57E-43EE-AA80-96130F1C45EE}" type="pres">
      <dgm:prSet presAssocID="{37F619A4-C406-4F42-B523-481B311103EB}" presName="spacer" presStyleCnt="0"/>
      <dgm:spPr/>
    </dgm:pt>
    <dgm:pt modelId="{560086BC-FD10-43E3-AC23-65B5923B4802}" type="pres">
      <dgm:prSet presAssocID="{2F3B3140-B695-4AB5-9A48-9333F8E1FFCC}" presName="comp" presStyleCnt="0"/>
      <dgm:spPr/>
    </dgm:pt>
    <dgm:pt modelId="{CED5EE62-8CF2-4F4F-83DC-A82D9DB8B862}" type="pres">
      <dgm:prSet presAssocID="{2F3B3140-B695-4AB5-9A48-9333F8E1FFCC}" presName="box" presStyleLbl="node1" presStyleIdx="3" presStyleCnt="5"/>
      <dgm:spPr/>
      <dgm:t>
        <a:bodyPr/>
        <a:lstStyle/>
        <a:p>
          <a:endParaRPr lang="fi-FI"/>
        </a:p>
      </dgm:t>
    </dgm:pt>
    <dgm:pt modelId="{566519A3-DF2E-48B7-9CA1-45C11A851FAC}" type="pres">
      <dgm:prSet presAssocID="{2F3B3140-B695-4AB5-9A48-9333F8E1FFCC}" presName="img" presStyleLbl="fgImgPlace1" presStyleIdx="3" presStyleCnt="5" custScaleX="59238" custLinFactNeighborX="-16898"/>
      <dgm:spPr>
        <a:blipFill rotWithShape="0">
          <a:blip xmlns:r="http://schemas.openxmlformats.org/officeDocument/2006/relationships" r:embed="rId4"/>
          <a:stretch>
            <a:fillRect/>
          </a:stretch>
        </a:blipFill>
      </dgm:spPr>
      <dgm:t>
        <a:bodyPr/>
        <a:lstStyle/>
        <a:p>
          <a:endParaRPr lang="fi-FI"/>
        </a:p>
      </dgm:t>
    </dgm:pt>
    <dgm:pt modelId="{2371C209-6C8C-4295-BC58-9BB35BE35AB7}" type="pres">
      <dgm:prSet presAssocID="{2F3B3140-B695-4AB5-9A48-9333F8E1FFCC}" presName="text" presStyleLbl="node1" presStyleIdx="3" presStyleCnt="5">
        <dgm:presLayoutVars>
          <dgm:bulletEnabled val="1"/>
        </dgm:presLayoutVars>
      </dgm:prSet>
      <dgm:spPr/>
      <dgm:t>
        <a:bodyPr/>
        <a:lstStyle/>
        <a:p>
          <a:endParaRPr lang="fi-FI"/>
        </a:p>
      </dgm:t>
    </dgm:pt>
    <dgm:pt modelId="{02833A5B-690D-4F8F-8848-908A65E4192C}" type="pres">
      <dgm:prSet presAssocID="{A5011EDE-D196-4C97-B368-31643D4B57C5}" presName="spacer" presStyleCnt="0"/>
      <dgm:spPr/>
    </dgm:pt>
    <dgm:pt modelId="{8DB87F09-94E4-4485-9D70-48EC12266862}" type="pres">
      <dgm:prSet presAssocID="{BD03EB80-FCD6-47D0-AC6B-C4D79262D40C}" presName="comp" presStyleCnt="0"/>
      <dgm:spPr/>
    </dgm:pt>
    <dgm:pt modelId="{8369B869-0EAD-4DB2-8DE9-BCBEA233F6D9}" type="pres">
      <dgm:prSet presAssocID="{BD03EB80-FCD6-47D0-AC6B-C4D79262D40C}" presName="box" presStyleLbl="node1" presStyleIdx="4" presStyleCnt="5"/>
      <dgm:spPr/>
      <dgm:t>
        <a:bodyPr/>
        <a:lstStyle/>
        <a:p>
          <a:endParaRPr lang="fi-FI"/>
        </a:p>
      </dgm:t>
    </dgm:pt>
    <dgm:pt modelId="{A394649D-9250-45D8-8CD8-00DD8F3A5FAC}" type="pres">
      <dgm:prSet presAssocID="{BD03EB80-FCD6-47D0-AC6B-C4D79262D40C}" presName="img" presStyleLbl="fgImgPlace1" presStyleIdx="4" presStyleCnt="5" custScaleX="59238" custLinFactNeighborX="-16898"/>
      <dgm:spPr>
        <a:blipFill rotWithShape="0">
          <a:blip xmlns:r="http://schemas.openxmlformats.org/officeDocument/2006/relationships" r:embed="rId5"/>
          <a:stretch>
            <a:fillRect/>
          </a:stretch>
        </a:blipFill>
      </dgm:spPr>
      <dgm:t>
        <a:bodyPr/>
        <a:lstStyle/>
        <a:p>
          <a:endParaRPr lang="fi-FI"/>
        </a:p>
      </dgm:t>
    </dgm:pt>
    <dgm:pt modelId="{60CB1864-8BF6-4F9D-886E-34308C1C58A3}" type="pres">
      <dgm:prSet presAssocID="{BD03EB80-FCD6-47D0-AC6B-C4D79262D40C}" presName="text" presStyleLbl="node1" presStyleIdx="4" presStyleCnt="5">
        <dgm:presLayoutVars>
          <dgm:bulletEnabled val="1"/>
        </dgm:presLayoutVars>
      </dgm:prSet>
      <dgm:spPr/>
      <dgm:t>
        <a:bodyPr/>
        <a:lstStyle/>
        <a:p>
          <a:endParaRPr lang="fi-FI"/>
        </a:p>
      </dgm:t>
    </dgm:pt>
  </dgm:ptLst>
  <dgm:cxnLst>
    <dgm:cxn modelId="{7C77A9FC-319B-4EC9-AE71-EF66D31A20F5}" srcId="{0569553C-6EE1-4FD2-8D03-AC2CEA2D7A58}" destId="{BD03EB80-FCD6-47D0-AC6B-C4D79262D40C}" srcOrd="4" destOrd="0" parTransId="{88B591B2-8F89-447B-BDAF-66C60D329999}" sibTransId="{FEB1646C-D4CF-4321-A081-3781143E6205}"/>
    <dgm:cxn modelId="{027B7820-45E7-4569-AD75-BEC94669BCE8}" type="presOf" srcId="{0569553C-6EE1-4FD2-8D03-AC2CEA2D7A58}" destId="{5D7D0691-8594-445C-B777-6FE40617CD1D}" srcOrd="0" destOrd="0" presId="urn:microsoft.com/office/officeart/2005/8/layout/vList4#1"/>
    <dgm:cxn modelId="{1265C53C-3A3A-49C0-95DF-87192732A6F2}" type="presOf" srcId="{2F3B3140-B695-4AB5-9A48-9333F8E1FFCC}" destId="{2371C209-6C8C-4295-BC58-9BB35BE35AB7}" srcOrd="1" destOrd="0" presId="urn:microsoft.com/office/officeart/2005/8/layout/vList4#1"/>
    <dgm:cxn modelId="{0DF1E702-A7B4-41BB-8D17-85E86B15C6A0}" type="presOf" srcId="{BD03EB80-FCD6-47D0-AC6B-C4D79262D40C}" destId="{60CB1864-8BF6-4F9D-886E-34308C1C58A3}" srcOrd="1" destOrd="0" presId="urn:microsoft.com/office/officeart/2005/8/layout/vList4#1"/>
    <dgm:cxn modelId="{03C02348-A5F4-41FC-9E37-15CF9BF5482C}" type="presOf" srcId="{7D282F01-DF6D-49E0-A1A1-DD2337588E0C}" destId="{AC1BD28D-3321-4449-B112-C8B44749C0EB}" srcOrd="0" destOrd="0" presId="urn:microsoft.com/office/officeart/2005/8/layout/vList4#1"/>
    <dgm:cxn modelId="{D1CD155C-1574-43A5-9A06-C1993473572C}" type="presOf" srcId="{7D282F01-DF6D-49E0-A1A1-DD2337588E0C}" destId="{8B034DED-179C-44D3-8994-30A6051E8F61}" srcOrd="1" destOrd="0" presId="urn:microsoft.com/office/officeart/2005/8/layout/vList4#1"/>
    <dgm:cxn modelId="{2B82FC59-5C4A-4575-8751-E6FD56A23A38}" srcId="{0569553C-6EE1-4FD2-8D03-AC2CEA2D7A58}" destId="{E2EDA306-A105-46B4-9EE6-D6D2AB92DEF9}" srcOrd="1" destOrd="0" parTransId="{ED1174B4-419F-4DF3-A238-C2ACB3346018}" sibTransId="{A6E14DA6-E064-4CE1-891E-8302388926B9}"/>
    <dgm:cxn modelId="{0D3A8EDD-AE93-4448-9953-E8E888A51D7C}" type="presOf" srcId="{3513D935-ADE3-4E9C-A65C-9207CF03A10D}" destId="{94C7AC63-79E6-42C2-A6B2-A2B2BBDF870C}" srcOrd="0" destOrd="0" presId="urn:microsoft.com/office/officeart/2005/8/layout/vList4#1"/>
    <dgm:cxn modelId="{8B4E922A-E452-4EC3-B11A-1FB2D59D9330}" type="presOf" srcId="{2F3B3140-B695-4AB5-9A48-9333F8E1FFCC}" destId="{CED5EE62-8CF2-4F4F-83DC-A82D9DB8B862}" srcOrd="0" destOrd="0" presId="urn:microsoft.com/office/officeart/2005/8/layout/vList4#1"/>
    <dgm:cxn modelId="{024F513D-DEC6-4B77-91D6-9F2BE7F5184A}" type="presOf" srcId="{3513D935-ADE3-4E9C-A65C-9207CF03A10D}" destId="{639F074C-FCFB-4392-A425-85A04155F7BE}" srcOrd="1" destOrd="0" presId="urn:microsoft.com/office/officeart/2005/8/layout/vList4#1"/>
    <dgm:cxn modelId="{C122FA02-CAAF-4B97-A9A4-01FFC645F9E2}" type="presOf" srcId="{BD03EB80-FCD6-47D0-AC6B-C4D79262D40C}" destId="{8369B869-0EAD-4DB2-8DE9-BCBEA233F6D9}" srcOrd="0" destOrd="0" presId="urn:microsoft.com/office/officeart/2005/8/layout/vList4#1"/>
    <dgm:cxn modelId="{EAF9D0A2-15CA-42C1-B376-91A41F73EDB2}" srcId="{0569553C-6EE1-4FD2-8D03-AC2CEA2D7A58}" destId="{7D282F01-DF6D-49E0-A1A1-DD2337588E0C}" srcOrd="0" destOrd="0" parTransId="{B85F410E-A513-4C34-992E-4ACED4460B6B}" sibTransId="{C6FD77B3-081D-4141-9AE9-B19334D0D10B}"/>
    <dgm:cxn modelId="{AE398A38-F5B5-4C37-A45A-698593A298A3}" srcId="{0569553C-6EE1-4FD2-8D03-AC2CEA2D7A58}" destId="{2F3B3140-B695-4AB5-9A48-9333F8E1FFCC}" srcOrd="3" destOrd="0" parTransId="{BF64F356-A7BA-4181-9C89-051C84E0988A}" sibTransId="{A5011EDE-D196-4C97-B368-31643D4B57C5}"/>
    <dgm:cxn modelId="{D3053D98-44F8-4592-82A1-571967601D74}" type="presOf" srcId="{E2EDA306-A105-46B4-9EE6-D6D2AB92DEF9}" destId="{7EE10395-3817-4260-9B8E-E0B75D9300B5}" srcOrd="0" destOrd="0" presId="urn:microsoft.com/office/officeart/2005/8/layout/vList4#1"/>
    <dgm:cxn modelId="{4606F7A6-DE1D-45B9-9576-9283D78AC592}" type="presOf" srcId="{E2EDA306-A105-46B4-9EE6-D6D2AB92DEF9}" destId="{28EC53E3-67E5-4E64-88A3-BC1980743A28}" srcOrd="1" destOrd="0" presId="urn:microsoft.com/office/officeart/2005/8/layout/vList4#1"/>
    <dgm:cxn modelId="{E7742A5B-BD90-476E-B62E-23A181B6E1E2}" srcId="{0569553C-6EE1-4FD2-8D03-AC2CEA2D7A58}" destId="{3513D935-ADE3-4E9C-A65C-9207CF03A10D}" srcOrd="2" destOrd="0" parTransId="{3423EC8B-215F-4B8F-A51A-938503A03078}" sibTransId="{37F619A4-C406-4F42-B523-481B311103EB}"/>
    <dgm:cxn modelId="{01E4176B-B0AE-431D-829A-D5257D44508A}" type="presParOf" srcId="{5D7D0691-8594-445C-B777-6FE40617CD1D}" destId="{8B4CDB57-347B-4564-8898-8B8A9AD5599D}" srcOrd="0" destOrd="0" presId="urn:microsoft.com/office/officeart/2005/8/layout/vList4#1"/>
    <dgm:cxn modelId="{941A7123-1077-45E6-B89B-FD2F37059AA5}" type="presParOf" srcId="{8B4CDB57-347B-4564-8898-8B8A9AD5599D}" destId="{AC1BD28D-3321-4449-B112-C8B44749C0EB}" srcOrd="0" destOrd="0" presId="urn:microsoft.com/office/officeart/2005/8/layout/vList4#1"/>
    <dgm:cxn modelId="{887A1020-0C66-4926-89CD-31C6AA8E7F2D}" type="presParOf" srcId="{8B4CDB57-347B-4564-8898-8B8A9AD5599D}" destId="{2CC5E867-4483-44E7-A0BE-9299E4000DCE}" srcOrd="1" destOrd="0" presId="urn:microsoft.com/office/officeart/2005/8/layout/vList4#1"/>
    <dgm:cxn modelId="{03BE5F1A-6D5D-4CA2-B479-36B9ABD1CF0B}" type="presParOf" srcId="{8B4CDB57-347B-4564-8898-8B8A9AD5599D}" destId="{8B034DED-179C-44D3-8994-30A6051E8F61}" srcOrd="2" destOrd="0" presId="urn:microsoft.com/office/officeart/2005/8/layout/vList4#1"/>
    <dgm:cxn modelId="{444259DA-A954-48F9-9F1E-E87B85C590AF}" type="presParOf" srcId="{5D7D0691-8594-445C-B777-6FE40617CD1D}" destId="{FFBECB5A-959F-448A-B093-664060E161E7}" srcOrd="1" destOrd="0" presId="urn:microsoft.com/office/officeart/2005/8/layout/vList4#1"/>
    <dgm:cxn modelId="{09556664-C7DC-4ED2-85E5-1421F0C0FED9}" type="presParOf" srcId="{5D7D0691-8594-445C-B777-6FE40617CD1D}" destId="{64BE5A74-A4AC-4D37-864B-928567CFFFA2}" srcOrd="2" destOrd="0" presId="urn:microsoft.com/office/officeart/2005/8/layout/vList4#1"/>
    <dgm:cxn modelId="{2F7339FA-3C84-4312-A8C5-69FA73031AD4}" type="presParOf" srcId="{64BE5A74-A4AC-4D37-864B-928567CFFFA2}" destId="{7EE10395-3817-4260-9B8E-E0B75D9300B5}" srcOrd="0" destOrd="0" presId="urn:microsoft.com/office/officeart/2005/8/layout/vList4#1"/>
    <dgm:cxn modelId="{F5534D5C-E1DB-4310-98EE-3E4C779F59CF}" type="presParOf" srcId="{64BE5A74-A4AC-4D37-864B-928567CFFFA2}" destId="{B30F1FA7-6AD9-4FCE-99BC-BE8BF599AC1A}" srcOrd="1" destOrd="0" presId="urn:microsoft.com/office/officeart/2005/8/layout/vList4#1"/>
    <dgm:cxn modelId="{9F3B5A12-44DE-42A2-A3DF-A872D7C07828}" type="presParOf" srcId="{64BE5A74-A4AC-4D37-864B-928567CFFFA2}" destId="{28EC53E3-67E5-4E64-88A3-BC1980743A28}" srcOrd="2" destOrd="0" presId="urn:microsoft.com/office/officeart/2005/8/layout/vList4#1"/>
    <dgm:cxn modelId="{007723E5-09BB-4B4B-BC27-A1E13F55287F}" type="presParOf" srcId="{5D7D0691-8594-445C-B777-6FE40617CD1D}" destId="{98DCB09F-8FDD-4E09-A4CB-2ED90D917462}" srcOrd="3" destOrd="0" presId="urn:microsoft.com/office/officeart/2005/8/layout/vList4#1"/>
    <dgm:cxn modelId="{19194E52-145E-42C9-B4A5-B2830D73BA13}" type="presParOf" srcId="{5D7D0691-8594-445C-B777-6FE40617CD1D}" destId="{0BCD6864-67A1-4484-A3FD-CA86FA8273C6}" srcOrd="4" destOrd="0" presId="urn:microsoft.com/office/officeart/2005/8/layout/vList4#1"/>
    <dgm:cxn modelId="{F559CE9C-4CD4-4924-A301-11ECC49CBFB4}" type="presParOf" srcId="{0BCD6864-67A1-4484-A3FD-CA86FA8273C6}" destId="{94C7AC63-79E6-42C2-A6B2-A2B2BBDF870C}" srcOrd="0" destOrd="0" presId="urn:microsoft.com/office/officeart/2005/8/layout/vList4#1"/>
    <dgm:cxn modelId="{01BC2BC6-CED6-46E4-A135-B95E355FEAE2}" type="presParOf" srcId="{0BCD6864-67A1-4484-A3FD-CA86FA8273C6}" destId="{B5769477-6EB8-415F-848D-49C46690A596}" srcOrd="1" destOrd="0" presId="urn:microsoft.com/office/officeart/2005/8/layout/vList4#1"/>
    <dgm:cxn modelId="{BA609CAC-FB74-48AF-96A1-C85BD3A62487}" type="presParOf" srcId="{0BCD6864-67A1-4484-A3FD-CA86FA8273C6}" destId="{639F074C-FCFB-4392-A425-85A04155F7BE}" srcOrd="2" destOrd="0" presId="urn:microsoft.com/office/officeart/2005/8/layout/vList4#1"/>
    <dgm:cxn modelId="{E68D1964-E191-4439-9C82-9E720A135BCE}" type="presParOf" srcId="{5D7D0691-8594-445C-B777-6FE40617CD1D}" destId="{2E789151-A57E-43EE-AA80-96130F1C45EE}" srcOrd="5" destOrd="0" presId="urn:microsoft.com/office/officeart/2005/8/layout/vList4#1"/>
    <dgm:cxn modelId="{BD090E44-5344-4AA9-861C-C12DCCACD525}" type="presParOf" srcId="{5D7D0691-8594-445C-B777-6FE40617CD1D}" destId="{560086BC-FD10-43E3-AC23-65B5923B4802}" srcOrd="6" destOrd="0" presId="urn:microsoft.com/office/officeart/2005/8/layout/vList4#1"/>
    <dgm:cxn modelId="{003915CC-5789-4871-8693-B959454D6BC9}" type="presParOf" srcId="{560086BC-FD10-43E3-AC23-65B5923B4802}" destId="{CED5EE62-8CF2-4F4F-83DC-A82D9DB8B862}" srcOrd="0" destOrd="0" presId="urn:microsoft.com/office/officeart/2005/8/layout/vList4#1"/>
    <dgm:cxn modelId="{99EA5962-867F-40DB-914F-47AF5DCE1AD1}" type="presParOf" srcId="{560086BC-FD10-43E3-AC23-65B5923B4802}" destId="{566519A3-DF2E-48B7-9CA1-45C11A851FAC}" srcOrd="1" destOrd="0" presId="urn:microsoft.com/office/officeart/2005/8/layout/vList4#1"/>
    <dgm:cxn modelId="{986CC094-4543-4F7F-9F12-404D96E3F25A}" type="presParOf" srcId="{560086BC-FD10-43E3-AC23-65B5923B4802}" destId="{2371C209-6C8C-4295-BC58-9BB35BE35AB7}" srcOrd="2" destOrd="0" presId="urn:microsoft.com/office/officeart/2005/8/layout/vList4#1"/>
    <dgm:cxn modelId="{FB8114FA-52D0-4EC9-82B7-D9E856758C24}" type="presParOf" srcId="{5D7D0691-8594-445C-B777-6FE40617CD1D}" destId="{02833A5B-690D-4F8F-8848-908A65E4192C}" srcOrd="7" destOrd="0" presId="urn:microsoft.com/office/officeart/2005/8/layout/vList4#1"/>
    <dgm:cxn modelId="{464AA776-4B40-4542-A023-DB033B50A6B4}" type="presParOf" srcId="{5D7D0691-8594-445C-B777-6FE40617CD1D}" destId="{8DB87F09-94E4-4485-9D70-48EC12266862}" srcOrd="8" destOrd="0" presId="urn:microsoft.com/office/officeart/2005/8/layout/vList4#1"/>
    <dgm:cxn modelId="{4ECEA074-A1B6-420F-8C4D-E3AEDBD63FBF}" type="presParOf" srcId="{8DB87F09-94E4-4485-9D70-48EC12266862}" destId="{8369B869-0EAD-4DB2-8DE9-BCBEA233F6D9}" srcOrd="0" destOrd="0" presId="urn:microsoft.com/office/officeart/2005/8/layout/vList4#1"/>
    <dgm:cxn modelId="{690328B9-AD7C-46F5-945F-56B437883396}" type="presParOf" srcId="{8DB87F09-94E4-4485-9D70-48EC12266862}" destId="{A394649D-9250-45D8-8CD8-00DD8F3A5FAC}" srcOrd="1" destOrd="0" presId="urn:microsoft.com/office/officeart/2005/8/layout/vList4#1"/>
    <dgm:cxn modelId="{450BF37F-4569-4B80-ADBB-FCC93DD4DDC5}" type="presParOf" srcId="{8DB87F09-94E4-4485-9D70-48EC12266862}" destId="{60CB1864-8BF6-4F9D-886E-34308C1C58A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BD28D-3321-4449-B112-C8B44749C0EB}">
      <dsp:nvSpPr>
        <dsp:cNvPr id="0" name=""/>
        <dsp:cNvSpPr/>
      </dsp:nvSpPr>
      <dsp:spPr>
        <a:xfrm>
          <a:off x="0" y="0"/>
          <a:ext cx="8517466" cy="9996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smtClean="0"/>
            <a:t>Efficient management of tariffs (time- or load-based)</a:t>
          </a:r>
          <a:endParaRPr lang="fi-FI" sz="2100" kern="1200" dirty="0"/>
        </a:p>
      </dsp:txBody>
      <dsp:txXfrm>
        <a:off x="1803456" y="0"/>
        <a:ext cx="6714009" cy="999637"/>
      </dsp:txXfrm>
    </dsp:sp>
    <dsp:sp modelId="{2CC5E867-4483-44E7-A0BE-9299E4000DCE}">
      <dsp:nvSpPr>
        <dsp:cNvPr id="0" name=""/>
        <dsp:cNvSpPr/>
      </dsp:nvSpPr>
      <dsp:spPr>
        <a:xfrm>
          <a:off x="159296" y="99963"/>
          <a:ext cx="1009115" cy="79970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10395-3817-4260-9B8E-E0B75D9300B5}">
      <dsp:nvSpPr>
        <dsp:cNvPr id="0" name=""/>
        <dsp:cNvSpPr/>
      </dsp:nvSpPr>
      <dsp:spPr>
        <a:xfrm>
          <a:off x="0" y="1099601"/>
          <a:ext cx="8517466" cy="9996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smtClean="0"/>
            <a:t>Non-technical losses and bad debt: revenue reduction up to 30%-40% in some markets</a:t>
          </a:r>
          <a:endParaRPr lang="fi-FI" sz="2100" kern="1200" dirty="0"/>
        </a:p>
      </dsp:txBody>
      <dsp:txXfrm>
        <a:off x="1803456" y="1099601"/>
        <a:ext cx="6714009" cy="999637"/>
      </dsp:txXfrm>
    </dsp:sp>
    <dsp:sp modelId="{B30F1FA7-6AD9-4FCE-99BC-BE8BF599AC1A}">
      <dsp:nvSpPr>
        <dsp:cNvPr id="0" name=""/>
        <dsp:cNvSpPr/>
      </dsp:nvSpPr>
      <dsp:spPr>
        <a:xfrm>
          <a:off x="159296" y="1199564"/>
          <a:ext cx="1009115" cy="79970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7AC63-79E6-42C2-A6B2-A2B2BBDF870C}">
      <dsp:nvSpPr>
        <dsp:cNvPr id="0" name=""/>
        <dsp:cNvSpPr/>
      </dsp:nvSpPr>
      <dsp:spPr>
        <a:xfrm>
          <a:off x="0" y="2199202"/>
          <a:ext cx="8517466" cy="9996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smtClean="0"/>
            <a:t>Customer loyalty and experience</a:t>
          </a:r>
          <a:endParaRPr lang="fi-FI" sz="2100" kern="1200" dirty="0"/>
        </a:p>
      </dsp:txBody>
      <dsp:txXfrm>
        <a:off x="1803456" y="2199202"/>
        <a:ext cx="6714009" cy="999637"/>
      </dsp:txXfrm>
    </dsp:sp>
    <dsp:sp modelId="{B5769477-6EB8-415F-848D-49C46690A596}">
      <dsp:nvSpPr>
        <dsp:cNvPr id="0" name=""/>
        <dsp:cNvSpPr/>
      </dsp:nvSpPr>
      <dsp:spPr>
        <a:xfrm>
          <a:off x="159296" y="2299165"/>
          <a:ext cx="1009115" cy="79970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D5EE62-8CF2-4F4F-83DC-A82D9DB8B862}">
      <dsp:nvSpPr>
        <dsp:cNvPr id="0" name=""/>
        <dsp:cNvSpPr/>
      </dsp:nvSpPr>
      <dsp:spPr>
        <a:xfrm>
          <a:off x="0" y="3298803"/>
          <a:ext cx="8517466" cy="9996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smtClean="0"/>
            <a:t>Customers are also producers (prosumers)</a:t>
          </a:r>
          <a:endParaRPr lang="fi-FI" sz="2100" kern="1200" dirty="0"/>
        </a:p>
      </dsp:txBody>
      <dsp:txXfrm>
        <a:off x="1803456" y="3298803"/>
        <a:ext cx="6714009" cy="999637"/>
      </dsp:txXfrm>
    </dsp:sp>
    <dsp:sp modelId="{566519A3-DF2E-48B7-9CA1-45C11A851FAC}">
      <dsp:nvSpPr>
        <dsp:cNvPr id="0" name=""/>
        <dsp:cNvSpPr/>
      </dsp:nvSpPr>
      <dsp:spPr>
        <a:xfrm>
          <a:off x="159296" y="3398766"/>
          <a:ext cx="1009115" cy="799709"/>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9B869-0EAD-4DB2-8DE9-BCBEA233F6D9}">
      <dsp:nvSpPr>
        <dsp:cNvPr id="0" name=""/>
        <dsp:cNvSpPr/>
      </dsp:nvSpPr>
      <dsp:spPr>
        <a:xfrm>
          <a:off x="0" y="4398404"/>
          <a:ext cx="8517466" cy="9996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smtClean="0"/>
            <a:t>Support for electric vehicle charging (private and public) and providing a seamless customer experience</a:t>
          </a:r>
          <a:endParaRPr lang="fi-FI" sz="2100" kern="1200" dirty="0"/>
        </a:p>
      </dsp:txBody>
      <dsp:txXfrm>
        <a:off x="1803456" y="4398404"/>
        <a:ext cx="6714009" cy="999637"/>
      </dsp:txXfrm>
    </dsp:sp>
    <dsp:sp modelId="{A394649D-9250-45D8-8CD8-00DD8F3A5FAC}">
      <dsp:nvSpPr>
        <dsp:cNvPr id="0" name=""/>
        <dsp:cNvSpPr/>
      </dsp:nvSpPr>
      <dsp:spPr>
        <a:xfrm>
          <a:off x="159296" y="4498367"/>
          <a:ext cx="1009115" cy="799709"/>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22270" cy="492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spcAft>
                <a:spcPct val="0"/>
              </a:spcAft>
              <a:buClrTx/>
              <a:defRPr sz="1200">
                <a:latin typeface="Arial" charset="0"/>
              </a:defRPr>
            </a:lvl1pPr>
          </a:lstStyle>
          <a:p>
            <a:pPr>
              <a:defRPr/>
            </a:pPr>
            <a:endParaRPr lang="en-US"/>
          </a:p>
        </p:txBody>
      </p:sp>
      <p:sp>
        <p:nvSpPr>
          <p:cNvPr id="41987" name="Rectangle 3"/>
          <p:cNvSpPr>
            <a:spLocks noGrp="1" noChangeArrowheads="1"/>
          </p:cNvSpPr>
          <p:nvPr>
            <p:ph type="dt" idx="1"/>
          </p:nvPr>
        </p:nvSpPr>
        <p:spPr bwMode="auto">
          <a:xfrm>
            <a:off x="3819869" y="0"/>
            <a:ext cx="2922270" cy="492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spcAft>
                <a:spcPct val="0"/>
              </a:spcAft>
              <a:buClrTx/>
              <a:defRPr sz="1200">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08050" y="739775"/>
            <a:ext cx="4927600" cy="36957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74370" y="4681220"/>
            <a:ext cx="5394960" cy="4434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9360730"/>
            <a:ext cx="2922270" cy="492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spcAft>
                <a:spcPct val="0"/>
              </a:spcAft>
              <a:buClrTx/>
              <a:defRPr sz="1200">
                <a:latin typeface="Arial" charset="0"/>
              </a:defRPr>
            </a:lvl1pPr>
          </a:lstStyle>
          <a:p>
            <a:pPr>
              <a:defRPr/>
            </a:pPr>
            <a:endParaRPr lang="en-US"/>
          </a:p>
        </p:txBody>
      </p:sp>
      <p:sp>
        <p:nvSpPr>
          <p:cNvPr id="41991" name="Rectangle 7"/>
          <p:cNvSpPr>
            <a:spLocks noGrp="1" noChangeArrowheads="1"/>
          </p:cNvSpPr>
          <p:nvPr>
            <p:ph type="sldNum" sz="quarter" idx="5"/>
          </p:nvPr>
        </p:nvSpPr>
        <p:spPr bwMode="auto">
          <a:xfrm>
            <a:off x="3819869" y="9360730"/>
            <a:ext cx="2922270" cy="492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spcAft>
                <a:spcPct val="0"/>
              </a:spcAft>
              <a:buClrTx/>
              <a:defRPr sz="1200">
                <a:latin typeface="Arial" charset="0"/>
              </a:defRPr>
            </a:lvl1pPr>
          </a:lstStyle>
          <a:p>
            <a:pPr>
              <a:defRPr/>
            </a:pPr>
            <a:fld id="{E7D3A6E8-624C-473B-9343-220B32D2BA87}" type="slidenum">
              <a:rPr lang="en-US"/>
              <a:pPr>
                <a:defRPr/>
              </a:pPr>
              <a:t>‹Nr.›</a:t>
            </a:fld>
            <a:endParaRPr lang="en-US"/>
          </a:p>
        </p:txBody>
      </p:sp>
    </p:spTree>
    <p:extLst>
      <p:ext uri="{BB962C8B-B14F-4D97-AF65-F5344CB8AC3E}">
        <p14:creationId xmlns:p14="http://schemas.microsoft.com/office/powerpoint/2010/main" val="3557677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image" Target="../media/image8.jpeg"/></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08050" y="739775"/>
            <a:ext cx="4927600" cy="3695700"/>
          </a:xfrm>
          <a:ln/>
        </p:spPr>
      </p:sp>
      <p:sp>
        <p:nvSpPr>
          <p:cNvPr id="983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19859" y="9361103"/>
            <a:ext cx="2922270" cy="492523"/>
          </a:xfrm>
          <a:prstGeom prst="rect">
            <a:avLst/>
          </a:prstGeom>
          <a:noFill/>
          <a:ln w="9525">
            <a:noFill/>
            <a:miter lim="800000"/>
            <a:headEnd/>
            <a:tailEnd/>
          </a:ln>
        </p:spPr>
        <p:txBody>
          <a:bodyPr lIns="91179" tIns="45589" rIns="91179" bIns="45589" anchor="b"/>
          <a:lstStyle/>
          <a:p>
            <a:pPr algn="r" defTabSz="912279">
              <a:spcBef>
                <a:spcPct val="30000"/>
              </a:spcBef>
            </a:pPr>
            <a:fld id="{4D32677A-9314-45C5-BE17-F3FE98241E37}" type="slidenum">
              <a:rPr lang="en-US" sz="1200">
                <a:cs typeface="Arial" charset="0"/>
              </a:rPr>
              <a:pPr algn="r" defTabSz="912279">
                <a:spcBef>
                  <a:spcPct val="30000"/>
                </a:spcBef>
              </a:pPr>
              <a:t>2</a:t>
            </a:fld>
            <a:endParaRPr lang="en-US" sz="1200" dirty="0">
              <a:cs typeface="Arial" charset="0"/>
            </a:endParaRPr>
          </a:p>
        </p:txBody>
      </p:sp>
      <p:sp>
        <p:nvSpPr>
          <p:cNvPr id="105475" name="Rectangle 2"/>
          <p:cNvSpPr>
            <a:spLocks noGrp="1" noRot="1" noChangeAspect="1" noChangeArrowheads="1" noTextEdit="1"/>
          </p:cNvSpPr>
          <p:nvPr>
            <p:ph type="sldImg"/>
          </p:nvPr>
        </p:nvSpPr>
        <p:spPr>
          <a:xfrm>
            <a:off x="909638" y="739775"/>
            <a:ext cx="4929187" cy="3695700"/>
          </a:xfrm>
          <a:ln/>
        </p:spPr>
      </p:sp>
      <p:sp>
        <p:nvSpPr>
          <p:cNvPr id="105476" name="Rectangle 3"/>
          <p:cNvSpPr>
            <a:spLocks noGrp="1" noChangeArrowheads="1"/>
          </p:cNvSpPr>
          <p:nvPr>
            <p:ph type="body" idx="1"/>
          </p:nvPr>
        </p:nvSpPr>
        <p:spPr>
          <a:xfrm>
            <a:off x="674370" y="4681339"/>
            <a:ext cx="5394960" cy="4434289"/>
          </a:xfrm>
          <a:noFill/>
          <a:ln w="9525"/>
        </p:spPr>
        <p:txBody>
          <a:bodyPr lIns="91179" tIns="45589" rIns="91179" bIns="45589"/>
          <a:lstStyle/>
          <a:p>
            <a:pPr defTabSz="905988">
              <a:lnSpc>
                <a:spcPct val="80000"/>
              </a:lnSpc>
            </a:pPr>
            <a:endParaRPr lang="en-US" sz="7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069975" y="857250"/>
            <a:ext cx="4603750" cy="3452813"/>
          </a:xfrm>
          <a:ln/>
        </p:spPr>
      </p:sp>
      <p:sp>
        <p:nvSpPr>
          <p:cNvPr id="106499" name="Notes Placeholder 2"/>
          <p:cNvSpPr>
            <a:spLocks noGrp="1"/>
          </p:cNvSpPr>
          <p:nvPr>
            <p:ph type="body" idx="1"/>
          </p:nvPr>
        </p:nvSpPr>
        <p:spPr>
          <a:xfrm>
            <a:off x="900732" y="4695500"/>
            <a:ext cx="4942236" cy="4457893"/>
          </a:xfrm>
          <a:noFill/>
          <a:ln w="9525"/>
        </p:spPr>
        <p:txBody>
          <a:bodyPr lIns="90123" tIns="44271" rIns="90123" bIns="44271"/>
          <a:lstStyle/>
          <a:p>
            <a:endParaRPr lang="en-GB" dirty="0" smtClean="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19859" y="9361103"/>
            <a:ext cx="2922270" cy="492523"/>
          </a:xfrm>
          <a:prstGeom prst="rect">
            <a:avLst/>
          </a:prstGeom>
          <a:noFill/>
          <a:ln w="9525">
            <a:noFill/>
            <a:miter lim="800000"/>
            <a:headEnd/>
            <a:tailEnd/>
          </a:ln>
        </p:spPr>
        <p:txBody>
          <a:bodyPr lIns="91152" tIns="45576" rIns="91152" bIns="45576" anchor="b"/>
          <a:lstStyle/>
          <a:p>
            <a:pPr algn="r" defTabSz="912279">
              <a:spcBef>
                <a:spcPct val="30000"/>
              </a:spcBef>
            </a:pPr>
            <a:fld id="{531233C3-E26D-41FC-AD38-2F57DC8E7B4C}" type="slidenum">
              <a:rPr lang="en-US" sz="1200">
                <a:cs typeface="Arial" charset="0"/>
              </a:rPr>
              <a:pPr algn="r" defTabSz="912279">
                <a:spcBef>
                  <a:spcPct val="30000"/>
                </a:spcBef>
              </a:pPr>
              <a:t>4</a:t>
            </a:fld>
            <a:endParaRPr lang="en-US" sz="1200" dirty="0">
              <a:cs typeface="Arial" charset="0"/>
            </a:endParaRPr>
          </a:p>
        </p:txBody>
      </p:sp>
      <p:sp>
        <p:nvSpPr>
          <p:cNvPr id="107523" name="Rectangle 2"/>
          <p:cNvSpPr>
            <a:spLocks noGrp="1" noRot="1" noChangeAspect="1" noChangeArrowheads="1" noTextEdit="1"/>
          </p:cNvSpPr>
          <p:nvPr>
            <p:ph type="sldImg"/>
          </p:nvPr>
        </p:nvSpPr>
        <p:spPr>
          <a:xfrm>
            <a:off x="938213" y="765175"/>
            <a:ext cx="4867275" cy="3649663"/>
          </a:xfrm>
          <a:ln/>
        </p:spPr>
      </p:sp>
      <p:sp>
        <p:nvSpPr>
          <p:cNvPr id="107524" name="Rectangle 3"/>
          <p:cNvSpPr>
            <a:spLocks noGrp="1" noChangeArrowheads="1"/>
          </p:cNvSpPr>
          <p:nvPr>
            <p:ph type="body" idx="1"/>
          </p:nvPr>
        </p:nvSpPr>
        <p:spPr>
          <a:xfrm>
            <a:off x="988762" y="4695500"/>
            <a:ext cx="4764604" cy="4760016"/>
          </a:xfrm>
          <a:noFill/>
          <a:ln w="9525"/>
        </p:spPr>
        <p:txBody>
          <a:bodyPr lIns="91152" tIns="45576" rIns="91152" bIns="45576"/>
          <a:lstStyle/>
          <a:p>
            <a:pPr defTabSz="905988"/>
            <a:endParaRPr lang="en-US" dirty="0" smtClean="0"/>
          </a:p>
        </p:txBody>
      </p:sp>
      <p:pic>
        <p:nvPicPr>
          <p:cNvPr id="107525" name="Picture 4" descr="formatting-toolbar"/>
          <p:cNvPicPr>
            <a:picLocks noChangeAspect="1" noChangeArrowheads="1"/>
          </p:cNvPicPr>
          <p:nvPr/>
        </p:nvPicPr>
        <p:blipFill>
          <a:blip r:embed="rId3"/>
          <a:srcRect/>
          <a:stretch>
            <a:fillRect/>
          </a:stretch>
        </p:blipFill>
        <p:spPr bwMode="auto">
          <a:xfrm>
            <a:off x="988762" y="6827673"/>
            <a:ext cx="4764604" cy="481509"/>
          </a:xfrm>
          <a:prstGeom prst="rect">
            <a:avLst/>
          </a:prstGeom>
          <a:noFill/>
          <a:ln w="9525">
            <a:noFill/>
            <a:miter lim="800000"/>
            <a:headEnd/>
            <a:tailEnd/>
          </a:ln>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8050" y="739775"/>
            <a:ext cx="4927600" cy="3695700"/>
          </a:xfrm>
        </p:spPr>
      </p:sp>
      <p:sp>
        <p:nvSpPr>
          <p:cNvPr id="3" name="Notizenplatzhalter 2"/>
          <p:cNvSpPr>
            <a:spLocks noGrp="1"/>
          </p:cNvSpPr>
          <p:nvPr>
            <p:ph type="body" idx="1"/>
          </p:nvPr>
        </p:nvSpPr>
        <p:spPr/>
        <p:txBody>
          <a:bodyPr/>
          <a:lstStyle/>
          <a:p>
            <a:pPr lvl="0"/>
            <a:r>
              <a:rPr lang="en-US" sz="1000" b="1" kern="1200" dirty="0" smtClean="0">
                <a:solidFill>
                  <a:schemeClr val="tx1"/>
                </a:solidFill>
                <a:effectLst/>
                <a:latin typeface="Arial" charset="0"/>
                <a:ea typeface="+mn-ea"/>
                <a:cs typeface="+mn-cs"/>
              </a:rPr>
              <a:t>New business opportunities</a:t>
            </a:r>
          </a:p>
          <a:p>
            <a:r>
              <a:rPr lang="en-US" sz="1000" kern="1200" dirty="0" smtClean="0">
                <a:solidFill>
                  <a:schemeClr val="tx1"/>
                </a:solidFill>
                <a:effectLst/>
                <a:latin typeface="Arial" charset="0"/>
                <a:ea typeface="+mn-ea"/>
                <a:cs typeface="+mn-cs"/>
              </a:rPr>
              <a:t>Progress toward fully-fledged smart grids will almost certainly be achieved through a series of evolutionary steps based on specific short-term opportunities in specific markets. Currently these opportunities include:</a:t>
            </a:r>
          </a:p>
          <a:p>
            <a:pPr marL="171450" lvl="0" indent="-171450">
              <a:buFont typeface="Arial" pitchFamily="34" charset="0"/>
              <a:buChar char="•"/>
            </a:pPr>
            <a:r>
              <a:rPr lang="en-US" sz="1000" b="1" kern="1200" dirty="0" smtClean="0">
                <a:solidFill>
                  <a:schemeClr val="tx1"/>
                </a:solidFill>
                <a:effectLst/>
                <a:latin typeface="Arial" charset="0"/>
                <a:ea typeface="+mn-ea"/>
                <a:cs typeface="+mn-cs"/>
              </a:rPr>
              <a:t>Grid Automation</a:t>
            </a:r>
            <a:r>
              <a:rPr lang="en-US" sz="1000" kern="1200" dirty="0" smtClean="0">
                <a:solidFill>
                  <a:schemeClr val="tx1"/>
                </a:solidFill>
                <a:effectLst/>
                <a:latin typeface="Arial" charset="0"/>
                <a:ea typeface="+mn-ea"/>
                <a:cs typeface="+mn-cs"/>
              </a:rPr>
              <a:t> – enhancing distribution automation by connecting all stations at all power levels of the grid and ensuring security of supply by identifying and isolating faulty grid components within the shortest time possible.</a:t>
            </a:r>
          </a:p>
          <a:p>
            <a:pPr marL="171450" lvl="0" indent="-171450">
              <a:buFont typeface="Arial" pitchFamily="34" charset="0"/>
              <a:buChar char="•"/>
            </a:pPr>
            <a:r>
              <a:rPr lang="en-US" sz="1000" b="1" kern="1200" dirty="0" smtClean="0">
                <a:solidFill>
                  <a:schemeClr val="tx1"/>
                </a:solidFill>
                <a:effectLst/>
                <a:latin typeface="Arial" charset="0"/>
                <a:ea typeface="+mn-ea"/>
                <a:cs typeface="+mn-cs"/>
              </a:rPr>
              <a:t>Smart Rating </a:t>
            </a:r>
            <a:r>
              <a:rPr lang="en-US" sz="1000" kern="1200" dirty="0" smtClean="0">
                <a:solidFill>
                  <a:schemeClr val="tx1"/>
                </a:solidFill>
                <a:effectLst/>
                <a:latin typeface="Arial" charset="0"/>
                <a:ea typeface="+mn-ea"/>
                <a:cs typeface="+mn-cs"/>
              </a:rPr>
              <a:t>– real-time monitoring of, and billing for, electricity consumption, to enable a more flexible response to consumer needs through dynamic rather than fixed tariffing</a:t>
            </a:r>
          </a:p>
          <a:p>
            <a:pPr marL="171450" lvl="0" indent="-171450">
              <a:buFont typeface="Arial" pitchFamily="34" charset="0"/>
              <a:buChar char="•"/>
            </a:pPr>
            <a:r>
              <a:rPr lang="en-US" sz="1000" b="1" kern="1200" dirty="0" smtClean="0">
                <a:solidFill>
                  <a:schemeClr val="tx1"/>
                </a:solidFill>
                <a:effectLst/>
                <a:latin typeface="Arial" charset="0"/>
                <a:ea typeface="+mn-ea"/>
                <a:cs typeface="+mn-cs"/>
              </a:rPr>
              <a:t>Renewable Energy Management </a:t>
            </a:r>
            <a:r>
              <a:rPr lang="en-US" sz="1000" kern="1200" dirty="0" smtClean="0">
                <a:solidFill>
                  <a:schemeClr val="tx1"/>
                </a:solidFill>
                <a:effectLst/>
                <a:latin typeface="Arial" charset="0"/>
                <a:ea typeface="+mn-ea"/>
                <a:cs typeface="+mn-cs"/>
              </a:rPr>
              <a:t>– the integration and management of distributed, decentralized and renewable power generation sources into the distribution network</a:t>
            </a:r>
          </a:p>
          <a:p>
            <a:pPr marL="171450" lvl="0" indent="-171450">
              <a:buFont typeface="Arial" pitchFamily="34" charset="0"/>
              <a:buChar char="•"/>
            </a:pPr>
            <a:r>
              <a:rPr lang="en-US" sz="1000" b="1" kern="1200" dirty="0" err="1" smtClean="0">
                <a:solidFill>
                  <a:schemeClr val="tx1"/>
                </a:solidFill>
                <a:effectLst/>
                <a:latin typeface="Arial" charset="0"/>
                <a:ea typeface="+mn-ea"/>
                <a:cs typeface="+mn-cs"/>
              </a:rPr>
              <a:t>eMobility</a:t>
            </a:r>
            <a:r>
              <a:rPr lang="en-US" sz="1000" kern="1200" dirty="0" smtClean="0">
                <a:solidFill>
                  <a:schemeClr val="tx1"/>
                </a:solidFill>
                <a:effectLst/>
                <a:latin typeface="Arial" charset="0"/>
                <a:ea typeface="+mn-ea"/>
                <a:cs typeface="+mn-cs"/>
              </a:rPr>
              <a:t> – the provision of public and private charging points for electric vehicles, and the management of the related billing infrastructure</a:t>
            </a:r>
          </a:p>
          <a:p>
            <a:pPr marL="171450" lvl="0" indent="-171450">
              <a:buFont typeface="Arial" pitchFamily="34" charset="0"/>
              <a:buChar char="•"/>
            </a:pPr>
            <a:r>
              <a:rPr lang="en-US" sz="1000" b="1" kern="1200" dirty="0" smtClean="0">
                <a:solidFill>
                  <a:schemeClr val="tx1"/>
                </a:solidFill>
                <a:effectLst/>
                <a:latin typeface="Arial" charset="0"/>
                <a:ea typeface="+mn-ea"/>
                <a:cs typeface="+mn-cs"/>
              </a:rPr>
              <a:t>Demand Response</a:t>
            </a:r>
            <a:r>
              <a:rPr lang="en-US" sz="1000" kern="1200" dirty="0" smtClean="0">
                <a:solidFill>
                  <a:schemeClr val="tx1"/>
                </a:solidFill>
                <a:effectLst/>
                <a:latin typeface="Arial" charset="0"/>
                <a:ea typeface="+mn-ea"/>
                <a:cs typeface="+mn-cs"/>
              </a:rPr>
              <a:t> – more efficiently managing the balance between electricity demand and supply, to enable utilities to reduce power peaks and micro-generators to participate in e-markets.</a:t>
            </a:r>
          </a:p>
          <a:p>
            <a:endParaRPr lang="en-US" sz="1000" kern="1200" dirty="0" smtClean="0">
              <a:solidFill>
                <a:schemeClr val="tx1"/>
              </a:solidFill>
              <a:effectLst/>
              <a:latin typeface="Arial" charset="0"/>
              <a:ea typeface="+mn-ea"/>
              <a:cs typeface="+mn-cs"/>
            </a:endParaRPr>
          </a:p>
          <a:p>
            <a:r>
              <a:rPr lang="en-US" sz="1000" kern="1200" dirty="0" smtClean="0">
                <a:solidFill>
                  <a:schemeClr val="tx1"/>
                </a:solidFill>
                <a:effectLst/>
                <a:latin typeface="Arial" charset="0"/>
                <a:ea typeface="+mn-ea"/>
                <a:cs typeface="+mn-cs"/>
              </a:rPr>
              <a:t>The ICT market for these and related Smart Grid solutions represents a significant business opportunity. By 2014, its estimated value will be EUR 39 billion, of which EUR 8.4 billion will be directly addressable by Nokia Siemens Networks </a:t>
            </a:r>
            <a:br>
              <a:rPr lang="en-US" sz="1000" kern="1200" dirty="0" smtClean="0">
                <a:solidFill>
                  <a:schemeClr val="tx1"/>
                </a:solidFill>
                <a:effectLst/>
                <a:latin typeface="Arial" charset="0"/>
                <a:ea typeface="+mn-ea"/>
                <a:cs typeface="+mn-cs"/>
              </a:rPr>
            </a:br>
            <a:r>
              <a:rPr lang="en-US" sz="1000" kern="1200" dirty="0" smtClean="0">
                <a:solidFill>
                  <a:schemeClr val="tx1"/>
                </a:solidFill>
                <a:effectLst/>
                <a:latin typeface="Arial" charset="0"/>
                <a:ea typeface="+mn-ea"/>
                <a:cs typeface="+mn-cs"/>
              </a:rPr>
              <a:t/>
            </a:r>
            <a:br>
              <a:rPr lang="en-US" sz="1000" kern="1200" dirty="0" smtClean="0">
                <a:solidFill>
                  <a:schemeClr val="tx1"/>
                </a:solidFill>
                <a:effectLst/>
                <a:latin typeface="Arial" charset="0"/>
                <a:ea typeface="+mn-ea"/>
                <a:cs typeface="+mn-cs"/>
              </a:rPr>
            </a:br>
            <a:r>
              <a:rPr lang="en-US" sz="1000" kern="1200" dirty="0" smtClean="0">
                <a:solidFill>
                  <a:schemeClr val="tx1"/>
                </a:solidFill>
                <a:effectLst/>
                <a:latin typeface="Arial" charset="0"/>
                <a:ea typeface="+mn-ea"/>
                <a:cs typeface="+mn-cs"/>
              </a:rPr>
              <a:t>To capitalize on this opportunity, Nokia Siemens Networks is focusing on solutions that meet immediate utility needs and deliver a rapid return on investment, while also laying future-proof foundations for further business transformation and scalability.</a:t>
            </a:r>
          </a:p>
          <a:p>
            <a:endParaRPr lang="en-US" dirty="0" smtClean="0"/>
          </a:p>
          <a:p>
            <a:pPr lvl="0"/>
            <a:r>
              <a:rPr lang="en-US" sz="1000" b="1" kern="1200" dirty="0" smtClean="0">
                <a:solidFill>
                  <a:schemeClr val="tx1"/>
                </a:solidFill>
                <a:effectLst/>
                <a:latin typeface="Arial" charset="0"/>
                <a:ea typeface="+mn-ea"/>
                <a:cs typeface="+mn-cs"/>
              </a:rPr>
              <a:t>Portfolio building blocks</a:t>
            </a:r>
          </a:p>
          <a:p>
            <a:r>
              <a:rPr lang="en-US" sz="1000" kern="1200" dirty="0" smtClean="0">
                <a:solidFill>
                  <a:schemeClr val="tx1"/>
                </a:solidFill>
                <a:effectLst/>
                <a:latin typeface="Arial" charset="0"/>
                <a:ea typeface="+mn-ea"/>
                <a:cs typeface="+mn-cs"/>
              </a:rPr>
              <a:t>From the customer’s point of view the portfolio elements can be summarized under the following three headings or ‘building blocks’:</a:t>
            </a:r>
          </a:p>
          <a:p>
            <a:pPr marL="171450" marR="0" indent="-171450" algn="l" defTabSz="762000" rtl="0" eaLnBrk="0" fontAlgn="base" latinLnBrk="0" hangingPunct="0">
              <a:lnSpc>
                <a:spcPct val="90000"/>
              </a:lnSpc>
              <a:spcBef>
                <a:spcPct val="40000"/>
              </a:spcBef>
              <a:spcAft>
                <a:spcPct val="0"/>
              </a:spcAft>
              <a:buClrTx/>
              <a:buSzTx/>
              <a:buFont typeface="Arial" pitchFamily="34" charset="0"/>
              <a:buChar char="•"/>
              <a:tabLst/>
              <a:defRPr/>
            </a:pPr>
            <a:r>
              <a:rPr lang="en-US" sz="1000" b="1" kern="1200" dirty="0" smtClean="0">
                <a:solidFill>
                  <a:schemeClr val="tx1"/>
                </a:solidFill>
                <a:effectLst/>
                <a:latin typeface="Arial" charset="0"/>
                <a:ea typeface="+mn-ea"/>
                <a:cs typeface="+mn-cs"/>
              </a:rPr>
              <a:t>Software</a:t>
            </a:r>
            <a:r>
              <a:rPr lang="en-US" sz="1000" kern="1200" dirty="0" smtClean="0">
                <a:solidFill>
                  <a:schemeClr val="tx1"/>
                </a:solidFill>
                <a:effectLst/>
                <a:latin typeface="Arial" charset="0"/>
                <a:ea typeface="+mn-ea"/>
                <a:cs typeface="+mn-cs"/>
              </a:rPr>
              <a:t> – To enable value-add services and functions in utility networks. This includes components such as network management systems, customer identity management systems and rating and billing systems, which are all required to process high volumes of Smart Grid data in near real-time in order to optimize efficiency, balance demand and supply and improve customer centricity. </a:t>
            </a:r>
          </a:p>
          <a:p>
            <a:pPr marL="171450" indent="-171450">
              <a:buFont typeface="Arial" pitchFamily="34" charset="0"/>
              <a:buChar char="•"/>
            </a:pPr>
            <a:r>
              <a:rPr lang="en-US" sz="1000" b="1" kern="1200" dirty="0" smtClean="0">
                <a:solidFill>
                  <a:schemeClr val="tx1"/>
                </a:solidFill>
                <a:effectLst/>
                <a:latin typeface="Arial" charset="0"/>
                <a:ea typeface="+mn-ea"/>
                <a:cs typeface="+mn-cs"/>
              </a:rPr>
              <a:t>Connectivity</a:t>
            </a:r>
            <a:r>
              <a:rPr lang="en-US" sz="1000" kern="1200" dirty="0" smtClean="0">
                <a:solidFill>
                  <a:schemeClr val="tx1"/>
                </a:solidFill>
                <a:effectLst/>
                <a:latin typeface="Arial" charset="0"/>
                <a:ea typeface="+mn-ea"/>
                <a:cs typeface="+mn-cs"/>
              </a:rPr>
              <a:t> – The access and backbone networks required to link remote premises or devices to each other and, where necessary, to centralized management facilities. Any combination of fixed and wireless technology, including </a:t>
            </a:r>
            <a:r>
              <a:rPr lang="en-US" sz="1000" kern="1200" dirty="0" err="1" smtClean="0">
                <a:solidFill>
                  <a:schemeClr val="tx1"/>
                </a:solidFill>
                <a:effectLst/>
                <a:latin typeface="Arial" charset="0"/>
                <a:ea typeface="+mn-ea"/>
                <a:cs typeface="+mn-cs"/>
              </a:rPr>
              <a:t>powerline</a:t>
            </a:r>
            <a:r>
              <a:rPr lang="en-US" sz="1000" kern="1200" dirty="0" smtClean="0">
                <a:solidFill>
                  <a:schemeClr val="tx1"/>
                </a:solidFill>
                <a:effectLst/>
                <a:latin typeface="Arial" charset="0"/>
                <a:ea typeface="+mn-ea"/>
                <a:cs typeface="+mn-cs"/>
              </a:rPr>
              <a:t> solutions, can be deployed to provide an overall infrastructure with bi-directional communication links according to individual customer requirements and local topography.</a:t>
            </a:r>
          </a:p>
          <a:p>
            <a:pPr marL="171450" indent="-171450">
              <a:buFont typeface="Arial" pitchFamily="34" charset="0"/>
              <a:buChar char="•"/>
            </a:pPr>
            <a:r>
              <a:rPr lang="en-US" sz="1000" b="1" kern="1200" dirty="0" smtClean="0">
                <a:solidFill>
                  <a:schemeClr val="tx1"/>
                </a:solidFill>
                <a:effectLst/>
                <a:latin typeface="Arial" charset="0"/>
                <a:ea typeface="+mn-ea"/>
                <a:cs typeface="+mn-cs"/>
              </a:rPr>
              <a:t>Services</a:t>
            </a:r>
            <a:r>
              <a:rPr lang="en-US" sz="1000" kern="1200" dirty="0" smtClean="0">
                <a:solidFill>
                  <a:schemeClr val="tx1"/>
                </a:solidFill>
                <a:effectLst/>
                <a:latin typeface="Arial" charset="0"/>
                <a:ea typeface="+mn-ea"/>
                <a:cs typeface="+mn-cs"/>
              </a:rPr>
              <a:t> – The expertise and support that utilities will require either to build and run their own Smart Grid communications networks, or to partner with existing service providers, or to outsource their network operations function entirely.</a:t>
            </a:r>
          </a:p>
          <a:p>
            <a:endParaRPr lang="en-US" dirty="0"/>
          </a:p>
        </p:txBody>
      </p:sp>
    </p:spTree>
    <p:extLst>
      <p:ext uri="{BB962C8B-B14F-4D97-AF65-F5344CB8AC3E}">
        <p14:creationId xmlns:p14="http://schemas.microsoft.com/office/powerpoint/2010/main" val="238579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908050" y="739775"/>
            <a:ext cx="4927600" cy="3695700"/>
          </a:xfrm>
          <a:ln/>
        </p:spPr>
      </p:sp>
      <p:sp>
        <p:nvSpPr>
          <p:cNvPr id="109571" name="Notes Placeholder 2"/>
          <p:cNvSpPr>
            <a:spLocks noGrp="1"/>
          </p:cNvSpPr>
          <p:nvPr>
            <p:ph type="body" idx="1"/>
          </p:nvPr>
        </p:nvSpPr>
        <p:spPr>
          <a:noFill/>
          <a:ln w="9525"/>
        </p:spPr>
        <p:txBody>
          <a:bodyPr/>
          <a:lstStyle/>
          <a:p>
            <a:endParaRPr lang="fi-FI"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39775"/>
            <a:ext cx="4927600" cy="3695700"/>
          </a:xfrm>
        </p:spPr>
      </p:sp>
      <p:sp>
        <p:nvSpPr>
          <p:cNvPr id="3" name="Notes Placeholder 2"/>
          <p:cNvSpPr>
            <a:spLocks noGrp="1"/>
          </p:cNvSpPr>
          <p:nvPr>
            <p:ph type="body" idx="1"/>
          </p:nvPr>
        </p:nvSpPr>
        <p:spPr/>
        <p:txBody>
          <a:bodyPr>
            <a:normAutofit/>
          </a:bodyPr>
          <a:lstStyle/>
          <a:p>
            <a:endParaRPr lang="fi-FI"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xfrm>
            <a:off x="871538" y="730250"/>
            <a:ext cx="4956175" cy="3716338"/>
          </a:xfrm>
          <a:ln/>
        </p:spPr>
      </p:sp>
      <p:sp>
        <p:nvSpPr>
          <p:cNvPr id="89090" name="Rectangle 3"/>
          <p:cNvSpPr>
            <a:spLocks noGrp="1" noChangeArrowheads="1"/>
          </p:cNvSpPr>
          <p:nvPr>
            <p:ph type="body" idx="1"/>
          </p:nvPr>
        </p:nvSpPr>
        <p:spPr>
          <a:xfrm>
            <a:off x="884238" y="4695435"/>
            <a:ext cx="4927600" cy="4442736"/>
          </a:xfrm>
          <a:noFill/>
          <a:ln w="9525"/>
        </p:spPr>
        <p:txBody>
          <a:bodyPr lIns="90106" tIns="44261" rIns="90106" bIns="44261"/>
          <a:lstStyle/>
          <a:p>
            <a:pPr>
              <a:lnSpc>
                <a:spcPct val="80000"/>
              </a:lnSpc>
            </a:pPr>
            <a:endParaRPr lang="en-GB" sz="7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908050" y="739775"/>
            <a:ext cx="4927600" cy="3695700"/>
          </a:xfrm>
          <a:ln/>
        </p:spPr>
      </p:sp>
      <p:sp>
        <p:nvSpPr>
          <p:cNvPr id="130051" name="Rectangle 3"/>
          <p:cNvSpPr>
            <a:spLocks noGrp="1" noChangeArrowheads="1"/>
          </p:cNvSpPr>
          <p:nvPr>
            <p:ph type="body" idx="1"/>
          </p:nvPr>
        </p:nvSpPr>
        <p:spPr>
          <a:xfrm>
            <a:off x="674370" y="4681338"/>
            <a:ext cx="5394960" cy="4435862"/>
          </a:xfrm>
          <a:noFill/>
          <a:ln w="9525"/>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NSNrgb"/>
          <p:cNvPicPr>
            <a:picLocks noChangeAspect="1" noChangeArrowheads="1"/>
          </p:cNvPicPr>
          <p:nvPr/>
        </p:nvPicPr>
        <p:blipFill>
          <a:blip r:embed="rId3" cstate="print"/>
          <a:srcRect/>
          <a:stretch>
            <a:fillRect/>
          </a:stretch>
        </p:blipFill>
        <p:spPr bwMode="black">
          <a:xfrm>
            <a:off x="7837489" y="6243639"/>
            <a:ext cx="1055687" cy="444500"/>
          </a:xfrm>
          <a:prstGeom prst="rect">
            <a:avLst/>
          </a:prstGeom>
          <a:noFill/>
          <a:ln w="9525">
            <a:noFill/>
            <a:miter lim="800000"/>
            <a:headEnd/>
            <a:tailEnd/>
          </a:ln>
        </p:spPr>
      </p:pic>
      <p:sp>
        <p:nvSpPr>
          <p:cNvPr id="5" name="Rectangle 5"/>
          <p:cNvSpPr>
            <a:spLocks noChangeArrowheads="1"/>
          </p:cNvSpPr>
          <p:nvPr/>
        </p:nvSpPr>
        <p:spPr bwMode="auto">
          <a:xfrm>
            <a:off x="242889" y="6591300"/>
            <a:ext cx="6846887" cy="152400"/>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tabLst>
                <a:tab pos="447675" algn="l"/>
                <a:tab pos="2238375" algn="l"/>
              </a:tabLst>
              <a:defRPr/>
            </a:pPr>
            <a:fld id="{05D032B4-A0CB-4512-9FFB-1AB6CF6101E5}" type="slidenum">
              <a:rPr sz="800" noProof="1"/>
              <a:pPr eaLnBrk="1" hangingPunct="1">
                <a:spcBef>
                  <a:spcPct val="0"/>
                </a:spcBef>
                <a:spcAft>
                  <a:spcPct val="0"/>
                </a:spcAft>
                <a:buClrTx/>
                <a:tabLst>
                  <a:tab pos="447675" algn="l"/>
                  <a:tab pos="2238375" algn="l"/>
                </a:tabLst>
                <a:defRPr/>
              </a:pPr>
              <a:t>‹Nr.›</a:t>
            </a:fld>
            <a:r>
              <a:rPr lang="fi-FI" sz="800"/>
              <a:t>	</a:t>
            </a:r>
            <a:r>
              <a:rPr lang="en-US" sz="800"/>
              <a:t>© Nokia Siemens Networks</a:t>
            </a:r>
            <a:r>
              <a:rPr lang="en-US" sz="800" noProof="1"/>
              <a:t> </a:t>
            </a:r>
            <a:r>
              <a:rPr lang="fi-FI" sz="800"/>
              <a:t>	</a:t>
            </a:r>
            <a:r>
              <a:rPr lang="en-US" sz="800"/>
              <a:t>Frank Nest, BSO CBC RD CRC1</a:t>
            </a:r>
            <a:endParaRPr lang="en-US" sz="800" noProof="1"/>
          </a:p>
        </p:txBody>
      </p:sp>
      <p:sp>
        <p:nvSpPr>
          <p:cNvPr id="6" name="Text Box 6"/>
          <p:cNvSpPr txBox="1">
            <a:spLocks noChangeArrowheads="1"/>
          </p:cNvSpPr>
          <p:nvPr/>
        </p:nvSpPr>
        <p:spPr bwMode="auto">
          <a:xfrm>
            <a:off x="242889" y="6454776"/>
            <a:ext cx="3044825" cy="133350"/>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defRPr/>
            </a:pPr>
            <a:r>
              <a:rPr lang="en-US" sz="800"/>
              <a:t>For internal use</a:t>
            </a:r>
          </a:p>
        </p:txBody>
      </p:sp>
      <p:sp>
        <p:nvSpPr>
          <p:cNvPr id="14339" name="Rectangle 3"/>
          <p:cNvSpPr>
            <a:spLocks noGrp="1" noChangeArrowheads="1"/>
          </p:cNvSpPr>
          <p:nvPr>
            <p:ph type="ctrTitle"/>
          </p:nvPr>
        </p:nvSpPr>
        <p:spPr>
          <a:xfrm>
            <a:off x="255588" y="2120901"/>
            <a:ext cx="8634412" cy="1228725"/>
          </a:xfrm>
        </p:spPr>
        <p:txBody>
          <a:bodyPr anchor="b"/>
          <a:lstStyle>
            <a:lvl1pPr>
              <a:defRPr sz="3200"/>
            </a:lvl1pPr>
          </a:lstStyle>
          <a:p>
            <a:r>
              <a:rPr lang="en-US"/>
              <a:t>Titelmasterformat durch Klicken bearbeiten</a:t>
            </a:r>
          </a:p>
        </p:txBody>
      </p:sp>
      <p:sp>
        <p:nvSpPr>
          <p:cNvPr id="14340" name="Rectangle 4"/>
          <p:cNvSpPr>
            <a:spLocks noGrp="1" noChangeArrowheads="1"/>
          </p:cNvSpPr>
          <p:nvPr>
            <p:ph type="subTitle" idx="1"/>
          </p:nvPr>
        </p:nvSpPr>
        <p:spPr>
          <a:xfrm>
            <a:off x="255588" y="3429000"/>
            <a:ext cx="8634412" cy="1422400"/>
          </a:xfrm>
        </p:spPr>
        <p:txBody>
          <a:bodyPr/>
          <a:lstStyle>
            <a:lvl1pPr>
              <a:defRPr b="1"/>
            </a:lvl1pPr>
          </a:lstStyle>
          <a:p>
            <a:r>
              <a:rPr lang="en-US"/>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33363"/>
            <a:ext cx="2157412" cy="582295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55589" y="233363"/>
            <a:ext cx="6324600"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5588" y="233363"/>
            <a:ext cx="8634412" cy="823912"/>
          </a:xfrm>
        </p:spPr>
        <p:txBody>
          <a:bodyPr/>
          <a:lstStyle/>
          <a:p>
            <a:r>
              <a:rPr lang="en-US" smtClean="0"/>
              <a:t>Click to edit Master title style</a:t>
            </a:r>
            <a:endParaRPr lang="de-DE"/>
          </a:p>
        </p:txBody>
      </p:sp>
      <p:sp>
        <p:nvSpPr>
          <p:cNvPr id="3" name="Table Placeholder 2"/>
          <p:cNvSpPr>
            <a:spLocks noGrp="1"/>
          </p:cNvSpPr>
          <p:nvPr>
            <p:ph type="tbl" idx="1"/>
          </p:nvPr>
        </p:nvSpPr>
        <p:spPr>
          <a:xfrm>
            <a:off x="255588" y="1196975"/>
            <a:ext cx="8634412" cy="4859338"/>
          </a:xfrm>
        </p:spPr>
        <p:txBody>
          <a:bodyPr/>
          <a:lstStyle/>
          <a:p>
            <a:pPr lvl="0"/>
            <a:endParaRPr lang="de-DE"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43152" y="6454788"/>
            <a:ext cx="3045060" cy="132725"/>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defRPr/>
            </a:pPr>
            <a:endParaRPr lang="en-US" sz="800">
              <a:solidFill>
                <a:srgbClr val="000000"/>
              </a:solidFill>
              <a:cs typeface="Arial" charset="0"/>
            </a:endParaRPr>
          </a:p>
        </p:txBody>
      </p:sp>
      <p:grpSp>
        <p:nvGrpSpPr>
          <p:cNvPr id="2" name="Group 8"/>
          <p:cNvGrpSpPr>
            <a:grpSpLocks/>
          </p:cNvGrpSpPr>
          <p:nvPr/>
        </p:nvGrpSpPr>
        <p:grpSpPr bwMode="auto">
          <a:xfrm>
            <a:off x="-215435" y="-216726"/>
            <a:ext cx="9573610" cy="7291456"/>
            <a:chOff x="-136" y="-136"/>
            <a:chExt cx="6031" cy="4592"/>
          </a:xfrm>
        </p:grpSpPr>
        <p:sp>
          <p:nvSpPr>
            <p:cNvPr id="6" name="Line 9"/>
            <p:cNvSpPr>
              <a:spLocks noChangeShapeType="1"/>
            </p:cNvSpPr>
            <p:nvPr userDrawn="1"/>
          </p:nvSpPr>
          <p:spPr bwMode="auto">
            <a:xfrm>
              <a:off x="158"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 name="Line 10"/>
            <p:cNvSpPr>
              <a:spLocks noChangeShapeType="1"/>
            </p:cNvSpPr>
            <p:nvPr userDrawn="1"/>
          </p:nvSpPr>
          <p:spPr bwMode="auto">
            <a:xfrm rot="5400000">
              <a:off x="-80" y="29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8" name="Line 11"/>
            <p:cNvSpPr>
              <a:spLocks noChangeShapeType="1"/>
            </p:cNvSpPr>
            <p:nvPr userDrawn="1"/>
          </p:nvSpPr>
          <p:spPr bwMode="auto">
            <a:xfrm rot="5400000">
              <a:off x="-80" y="2047"/>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9" name="Line 12"/>
            <p:cNvSpPr>
              <a:spLocks noChangeShapeType="1"/>
            </p:cNvSpPr>
            <p:nvPr userDrawn="1"/>
          </p:nvSpPr>
          <p:spPr bwMode="auto">
            <a:xfrm rot="5400000">
              <a:off x="-80" y="41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0" name="Line 13"/>
            <p:cNvSpPr>
              <a:spLocks noChangeShapeType="1"/>
            </p:cNvSpPr>
            <p:nvPr userDrawn="1"/>
          </p:nvSpPr>
          <p:spPr bwMode="auto">
            <a:xfrm rot="5400000">
              <a:off x="-80" y="387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1" name="Line 14"/>
            <p:cNvSpPr>
              <a:spLocks noChangeShapeType="1"/>
            </p:cNvSpPr>
            <p:nvPr userDrawn="1"/>
          </p:nvSpPr>
          <p:spPr bwMode="auto">
            <a:xfrm rot="5400000">
              <a:off x="-80" y="210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2" name="Line 15"/>
            <p:cNvSpPr>
              <a:spLocks noChangeShapeType="1"/>
            </p:cNvSpPr>
            <p:nvPr userDrawn="1"/>
          </p:nvSpPr>
          <p:spPr bwMode="auto">
            <a:xfrm rot="5400000">
              <a:off x="-80" y="128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3" name="Line 16"/>
            <p:cNvSpPr>
              <a:spLocks noChangeShapeType="1"/>
            </p:cNvSpPr>
            <p:nvPr userDrawn="1"/>
          </p:nvSpPr>
          <p:spPr bwMode="auto">
            <a:xfrm>
              <a:off x="160" y="-13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4" name="Line 17"/>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5" name="Line 18"/>
            <p:cNvSpPr>
              <a:spLocks noChangeShapeType="1"/>
            </p:cNvSpPr>
            <p:nvPr userDrawn="1"/>
          </p:nvSpPr>
          <p:spPr bwMode="auto">
            <a:xfrm>
              <a:off x="5602" y="-13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6" name="Line 19"/>
            <p:cNvSpPr>
              <a:spLocks noChangeShapeType="1"/>
            </p:cNvSpPr>
            <p:nvPr userDrawn="1"/>
          </p:nvSpPr>
          <p:spPr bwMode="auto">
            <a:xfrm rot="5400000">
              <a:off x="5839" y="29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7" name="Line 20"/>
            <p:cNvSpPr>
              <a:spLocks noChangeShapeType="1"/>
            </p:cNvSpPr>
            <p:nvPr userDrawn="1"/>
          </p:nvSpPr>
          <p:spPr bwMode="auto">
            <a:xfrm rot="5400000">
              <a:off x="5839" y="2047"/>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8" name="Line 21"/>
            <p:cNvSpPr>
              <a:spLocks noChangeShapeType="1"/>
            </p:cNvSpPr>
            <p:nvPr userDrawn="1"/>
          </p:nvSpPr>
          <p:spPr bwMode="auto">
            <a:xfrm rot="5400000">
              <a:off x="5839" y="41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9" name="Line 22"/>
            <p:cNvSpPr>
              <a:spLocks noChangeShapeType="1"/>
            </p:cNvSpPr>
            <p:nvPr userDrawn="1"/>
          </p:nvSpPr>
          <p:spPr bwMode="auto">
            <a:xfrm rot="5400000">
              <a:off x="5839" y="387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20" name="Line 23"/>
            <p:cNvSpPr>
              <a:spLocks noChangeShapeType="1"/>
            </p:cNvSpPr>
            <p:nvPr userDrawn="1"/>
          </p:nvSpPr>
          <p:spPr bwMode="auto">
            <a:xfrm rot="5400000">
              <a:off x="5839" y="210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21" name="Line 24"/>
            <p:cNvSpPr>
              <a:spLocks noChangeShapeType="1"/>
            </p:cNvSpPr>
            <p:nvPr userDrawn="1"/>
          </p:nvSpPr>
          <p:spPr bwMode="auto">
            <a:xfrm rot="5400000">
              <a:off x="5839" y="128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22" name="Line 25"/>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grpSp>
      <p:sp>
        <p:nvSpPr>
          <p:cNvPr id="23" name="Rectangle 43"/>
          <p:cNvSpPr>
            <a:spLocks noChangeArrowheads="1"/>
          </p:cNvSpPr>
          <p:nvPr userDrawn="1"/>
        </p:nvSpPr>
        <p:spPr bwMode="auto">
          <a:xfrm>
            <a:off x="254490" y="6587514"/>
            <a:ext cx="2132928" cy="123111"/>
          </a:xfrm>
          <a:prstGeom prst="rect">
            <a:avLst/>
          </a:prstGeom>
          <a:noFill/>
          <a:ln w="9525">
            <a:noFill/>
            <a:miter lim="800000"/>
            <a:headEnd/>
            <a:tailEnd/>
          </a:ln>
          <a:effectLst/>
        </p:spPr>
        <p:txBody>
          <a:bodyPr lIns="0" tIns="0" rIns="0" bIns="0">
            <a:spAutoFit/>
          </a:bodyPr>
          <a:lstStyle/>
          <a:p>
            <a:pPr>
              <a:spcBef>
                <a:spcPct val="0"/>
              </a:spcBef>
              <a:spcAft>
                <a:spcPct val="0"/>
              </a:spcAft>
              <a:buClrTx/>
              <a:tabLst>
                <a:tab pos="450850" algn="l"/>
              </a:tabLst>
              <a:defRPr/>
            </a:pPr>
            <a:fld id="{017B058C-7753-4C56-8E16-F836E741AD43}" type="slidenum">
              <a:rPr lang="en-US" sz="800">
                <a:solidFill>
                  <a:srgbClr val="000000"/>
                </a:solidFill>
                <a:cs typeface="Arial" charset="0"/>
              </a:rPr>
              <a:pPr>
                <a:spcBef>
                  <a:spcPct val="0"/>
                </a:spcBef>
                <a:spcAft>
                  <a:spcPct val="0"/>
                </a:spcAft>
                <a:buClrTx/>
                <a:tabLst>
                  <a:tab pos="450850" algn="l"/>
                </a:tabLst>
                <a:defRPr/>
              </a:pPr>
              <a:t>‹Nr.›</a:t>
            </a:fld>
            <a:r>
              <a:rPr lang="en-US" sz="800">
                <a:solidFill>
                  <a:srgbClr val="000000"/>
                </a:solidFill>
                <a:cs typeface="Arial" charset="0"/>
              </a:rPr>
              <a:t>	© Nokia Siemens Networks 2011</a:t>
            </a:r>
          </a:p>
        </p:txBody>
      </p:sp>
      <p:grpSp>
        <p:nvGrpSpPr>
          <p:cNvPr id="3" name="Group 47"/>
          <p:cNvGrpSpPr>
            <a:grpSpLocks/>
          </p:cNvGrpSpPr>
          <p:nvPr userDrawn="1"/>
        </p:nvGrpSpPr>
        <p:grpSpPr bwMode="auto">
          <a:xfrm>
            <a:off x="647564" y="6894963"/>
            <a:ext cx="5436258" cy="179767"/>
            <a:chOff x="408" y="4343"/>
            <a:chExt cx="3424" cy="113"/>
          </a:xfrm>
        </p:grpSpPr>
        <p:grpSp>
          <p:nvGrpSpPr>
            <p:cNvPr id="5" name="Group 48"/>
            <p:cNvGrpSpPr>
              <a:grpSpLocks/>
            </p:cNvGrpSpPr>
            <p:nvPr userDrawn="1"/>
          </p:nvGrpSpPr>
          <p:grpSpPr bwMode="auto">
            <a:xfrm>
              <a:off x="929" y="4343"/>
              <a:ext cx="2903" cy="113"/>
              <a:chOff x="929" y="4343"/>
              <a:chExt cx="2903" cy="113"/>
            </a:xfrm>
          </p:grpSpPr>
          <p:sp>
            <p:nvSpPr>
              <p:cNvPr id="27" name="AutoShape 49"/>
              <p:cNvSpPr>
                <a:spLocks noChangeArrowheads="1"/>
              </p:cNvSpPr>
              <p:nvPr/>
            </p:nvSpPr>
            <p:spPr bwMode="auto">
              <a:xfrm>
                <a:off x="929" y="4343"/>
                <a:ext cx="181" cy="113"/>
              </a:xfrm>
              <a:prstGeom prst="roundRect">
                <a:avLst>
                  <a:gd name="adj" fmla="val 16667"/>
                </a:avLst>
              </a:prstGeom>
              <a:solidFill>
                <a:srgbClr val="FFD308"/>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211 </a:t>
                </a:r>
                <a:br>
                  <a:rPr lang="en-US" sz="600" b="1">
                    <a:solidFill>
                      <a:srgbClr val="FFFFFF"/>
                    </a:solidFill>
                    <a:cs typeface="Arial" charset="0"/>
                  </a:rPr>
                </a:br>
                <a:r>
                  <a:rPr lang="en-US" sz="600" b="1">
                    <a:solidFill>
                      <a:srgbClr val="FFFFFF"/>
                    </a:solidFill>
                    <a:cs typeface="Arial" charset="0"/>
                  </a:rPr>
                  <a:t>B  8</a:t>
                </a:r>
              </a:p>
            </p:txBody>
          </p:sp>
          <p:sp>
            <p:nvSpPr>
              <p:cNvPr id="28" name="AutoShape 50"/>
              <p:cNvSpPr>
                <a:spLocks noChangeArrowheads="1"/>
              </p:cNvSpPr>
              <p:nvPr/>
            </p:nvSpPr>
            <p:spPr bwMode="auto">
              <a:xfrm>
                <a:off x="1156" y="4343"/>
                <a:ext cx="181" cy="113"/>
              </a:xfrm>
              <a:prstGeom prst="roundRect">
                <a:avLst>
                  <a:gd name="adj" fmla="val 16667"/>
                </a:avLst>
              </a:prstGeom>
              <a:solidFill>
                <a:srgbClr val="FFAF00"/>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175 </a:t>
                </a:r>
                <a:br>
                  <a:rPr lang="en-US" sz="600" b="1">
                    <a:solidFill>
                      <a:srgbClr val="FFFFFF"/>
                    </a:solidFill>
                    <a:cs typeface="Arial" charset="0"/>
                  </a:rPr>
                </a:br>
                <a:r>
                  <a:rPr lang="en-US" sz="600" b="1">
                    <a:solidFill>
                      <a:srgbClr val="FFFFFF"/>
                    </a:solidFill>
                    <a:cs typeface="Arial" charset="0"/>
                  </a:rPr>
                  <a:t>B  0</a:t>
                </a:r>
              </a:p>
            </p:txBody>
          </p:sp>
          <p:sp>
            <p:nvSpPr>
              <p:cNvPr id="29" name="AutoShape 51"/>
              <p:cNvSpPr>
                <a:spLocks noChangeArrowheads="1"/>
              </p:cNvSpPr>
              <p:nvPr/>
            </p:nvSpPr>
            <p:spPr bwMode="auto">
              <a:xfrm>
                <a:off x="1383" y="4343"/>
                <a:ext cx="181" cy="113"/>
              </a:xfrm>
              <a:prstGeom prst="roundRect">
                <a:avLst>
                  <a:gd name="adj" fmla="val 16667"/>
                </a:avLst>
              </a:prstGeom>
              <a:solidFill>
                <a:srgbClr val="7F10A2"/>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127</a:t>
                </a:r>
                <a:br>
                  <a:rPr lang="en-US" sz="600" b="1">
                    <a:solidFill>
                      <a:srgbClr val="FFFFFF"/>
                    </a:solidFill>
                    <a:cs typeface="Arial" charset="0"/>
                  </a:rPr>
                </a:br>
                <a:r>
                  <a:rPr lang="en-US" sz="600" b="1">
                    <a:solidFill>
                      <a:srgbClr val="FFFFFF"/>
                    </a:solidFill>
                    <a:cs typeface="Arial" charset="0"/>
                  </a:rPr>
                  <a:t>G 16 </a:t>
                </a:r>
                <a:br>
                  <a:rPr lang="en-US" sz="600" b="1">
                    <a:solidFill>
                      <a:srgbClr val="FFFFFF"/>
                    </a:solidFill>
                    <a:cs typeface="Arial" charset="0"/>
                  </a:rPr>
                </a:br>
                <a:r>
                  <a:rPr lang="en-US" sz="600" b="1">
                    <a:solidFill>
                      <a:srgbClr val="FFFFFF"/>
                    </a:solidFill>
                    <a:cs typeface="Arial" charset="0"/>
                  </a:rPr>
                  <a:t>B 162</a:t>
                </a:r>
              </a:p>
            </p:txBody>
          </p:sp>
          <p:sp>
            <p:nvSpPr>
              <p:cNvPr id="30" name="AutoShape 52"/>
              <p:cNvSpPr>
                <a:spLocks noChangeArrowheads="1"/>
              </p:cNvSpPr>
              <p:nvPr/>
            </p:nvSpPr>
            <p:spPr bwMode="auto">
              <a:xfrm>
                <a:off x="2970" y="4343"/>
                <a:ext cx="181" cy="113"/>
              </a:xfrm>
              <a:prstGeom prst="roundRect">
                <a:avLst>
                  <a:gd name="adj" fmla="val 16667"/>
                </a:avLst>
              </a:prstGeom>
              <a:solidFill>
                <a:srgbClr val="A2A6AD"/>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163 </a:t>
                </a:r>
                <a:br>
                  <a:rPr lang="en-US" sz="600" b="1">
                    <a:solidFill>
                      <a:srgbClr val="FFFFFF"/>
                    </a:solidFill>
                    <a:cs typeface="Arial" charset="0"/>
                  </a:rPr>
                </a:br>
                <a:r>
                  <a:rPr lang="en-US" sz="600" b="1">
                    <a:solidFill>
                      <a:srgbClr val="FFFFFF"/>
                    </a:solidFill>
                    <a:cs typeface="Arial" charset="0"/>
                  </a:rPr>
                  <a:t>G 166 </a:t>
                </a:r>
                <a:br>
                  <a:rPr lang="en-US" sz="600" b="1">
                    <a:solidFill>
                      <a:srgbClr val="FFFFFF"/>
                    </a:solidFill>
                    <a:cs typeface="Arial" charset="0"/>
                  </a:rPr>
                </a:br>
                <a:r>
                  <a:rPr lang="en-US" sz="600" b="1">
                    <a:solidFill>
                      <a:srgbClr val="FFFFFF"/>
                    </a:solidFill>
                    <a:cs typeface="Arial" charset="0"/>
                  </a:rPr>
                  <a:t>B 173</a:t>
                </a:r>
              </a:p>
            </p:txBody>
          </p:sp>
          <p:sp>
            <p:nvSpPr>
              <p:cNvPr id="31" name="AutoShape 53"/>
              <p:cNvSpPr>
                <a:spLocks noChangeArrowheads="1"/>
              </p:cNvSpPr>
              <p:nvPr/>
            </p:nvSpPr>
            <p:spPr bwMode="auto">
              <a:xfrm>
                <a:off x="2743" y="4343"/>
                <a:ext cx="181" cy="113"/>
              </a:xfrm>
              <a:prstGeom prst="roundRect">
                <a:avLst>
                  <a:gd name="adj" fmla="val 16667"/>
                </a:avLst>
              </a:prstGeom>
              <a:solidFill>
                <a:srgbClr val="68717A"/>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104</a:t>
                </a:r>
                <a:br>
                  <a:rPr lang="en-US" sz="600" b="1">
                    <a:solidFill>
                      <a:srgbClr val="FFFFFF"/>
                    </a:solidFill>
                    <a:cs typeface="Arial" charset="0"/>
                  </a:rPr>
                </a:br>
                <a:r>
                  <a:rPr lang="en-US" sz="600" b="1">
                    <a:solidFill>
                      <a:srgbClr val="FFFFFF"/>
                    </a:solidFill>
                    <a:cs typeface="Arial" charset="0"/>
                  </a:rPr>
                  <a:t>G 113 </a:t>
                </a:r>
                <a:br>
                  <a:rPr lang="en-US" sz="600" b="1">
                    <a:solidFill>
                      <a:srgbClr val="FFFFFF"/>
                    </a:solidFill>
                    <a:cs typeface="Arial" charset="0"/>
                  </a:rPr>
                </a:br>
                <a:r>
                  <a:rPr lang="en-US" sz="600" b="1">
                    <a:solidFill>
                      <a:srgbClr val="FFFFFF"/>
                    </a:solidFill>
                    <a:cs typeface="Arial" charset="0"/>
                  </a:rPr>
                  <a:t>B 122</a:t>
                </a:r>
              </a:p>
            </p:txBody>
          </p:sp>
          <p:sp>
            <p:nvSpPr>
              <p:cNvPr id="32" name="AutoShape 54"/>
              <p:cNvSpPr>
                <a:spLocks noChangeArrowheads="1"/>
              </p:cNvSpPr>
              <p:nvPr/>
            </p:nvSpPr>
            <p:spPr bwMode="auto">
              <a:xfrm>
                <a:off x="3197" y="4343"/>
                <a:ext cx="181" cy="113"/>
              </a:xfrm>
              <a:prstGeom prst="roundRect">
                <a:avLst>
                  <a:gd name="adj" fmla="val 16667"/>
                </a:avLst>
              </a:prstGeom>
              <a:solidFill>
                <a:srgbClr val="EAEAEA"/>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234 </a:t>
                </a:r>
                <a:br>
                  <a:rPr lang="en-US" sz="600" b="1">
                    <a:solidFill>
                      <a:srgbClr val="FFFFFF"/>
                    </a:solidFill>
                    <a:cs typeface="Arial" charset="0"/>
                  </a:rPr>
                </a:br>
                <a:r>
                  <a:rPr lang="en-US" sz="600" b="1">
                    <a:solidFill>
                      <a:srgbClr val="FFFFFF"/>
                    </a:solidFill>
                    <a:cs typeface="Arial" charset="0"/>
                  </a:rPr>
                  <a:t>G 234 </a:t>
                </a:r>
                <a:br>
                  <a:rPr lang="en-US" sz="600" b="1">
                    <a:solidFill>
                      <a:srgbClr val="FFFFFF"/>
                    </a:solidFill>
                    <a:cs typeface="Arial" charset="0"/>
                  </a:rPr>
                </a:br>
                <a:r>
                  <a:rPr lang="en-US" sz="600" b="1">
                    <a:solidFill>
                      <a:srgbClr val="FFFFFF"/>
                    </a:solidFill>
                    <a:cs typeface="Arial" charset="0"/>
                  </a:rPr>
                  <a:t>B 234</a:t>
                </a:r>
              </a:p>
            </p:txBody>
          </p:sp>
          <p:sp>
            <p:nvSpPr>
              <p:cNvPr id="33" name="AutoShape 55"/>
              <p:cNvSpPr>
                <a:spLocks noChangeArrowheads="1"/>
              </p:cNvSpPr>
              <p:nvPr/>
            </p:nvSpPr>
            <p:spPr bwMode="auto">
              <a:xfrm>
                <a:off x="3424" y="4343"/>
                <a:ext cx="181" cy="113"/>
              </a:xfrm>
              <a:prstGeom prst="roundRect">
                <a:avLst>
                  <a:gd name="adj" fmla="val 16667"/>
                </a:avLst>
              </a:prstGeom>
              <a:solidFill>
                <a:srgbClr val="AF0033"/>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175 </a:t>
                </a:r>
                <a:br>
                  <a:rPr lang="en-US" sz="600" b="1">
                    <a:solidFill>
                      <a:srgbClr val="FFFFFF"/>
                    </a:solidFill>
                    <a:cs typeface="Arial" charset="0"/>
                  </a:rPr>
                </a:br>
                <a:r>
                  <a:rPr lang="en-US" sz="600" b="1">
                    <a:solidFill>
                      <a:srgbClr val="FFFFFF"/>
                    </a:solidFill>
                    <a:cs typeface="Arial" charset="0"/>
                  </a:rPr>
                  <a:t>G 0 </a:t>
                </a:r>
                <a:br>
                  <a:rPr lang="en-US" sz="600" b="1">
                    <a:solidFill>
                      <a:srgbClr val="FFFFFF"/>
                    </a:solidFill>
                    <a:cs typeface="Arial" charset="0"/>
                  </a:rPr>
                </a:br>
                <a:r>
                  <a:rPr lang="en-US" sz="600" b="1">
                    <a:solidFill>
                      <a:srgbClr val="FFFFFF"/>
                    </a:solidFill>
                    <a:cs typeface="Arial" charset="0"/>
                  </a:rPr>
                  <a:t>B 51</a:t>
                </a:r>
              </a:p>
            </p:txBody>
          </p:sp>
          <p:sp>
            <p:nvSpPr>
              <p:cNvPr id="34" name="AutoShape 56"/>
              <p:cNvSpPr>
                <a:spLocks noChangeArrowheads="1"/>
              </p:cNvSpPr>
              <p:nvPr/>
            </p:nvSpPr>
            <p:spPr bwMode="auto">
              <a:xfrm>
                <a:off x="2516" y="4343"/>
                <a:ext cx="181" cy="113"/>
              </a:xfrm>
              <a:prstGeom prst="roundRect">
                <a:avLst>
                  <a:gd name="adj" fmla="val 16667"/>
                </a:avLst>
              </a:prstGeom>
              <a:solidFill>
                <a:srgbClr val="000000"/>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0 </a:t>
                </a:r>
                <a:br>
                  <a:rPr lang="en-US" sz="600" b="1">
                    <a:solidFill>
                      <a:srgbClr val="FFFFFF"/>
                    </a:solidFill>
                    <a:cs typeface="Arial" charset="0"/>
                  </a:rPr>
                </a:br>
                <a:r>
                  <a:rPr lang="en-US" sz="600" b="1">
                    <a:solidFill>
                      <a:srgbClr val="FFFFFF"/>
                    </a:solidFill>
                    <a:cs typeface="Arial" charset="0"/>
                  </a:rPr>
                  <a:t>G 0 </a:t>
                </a:r>
                <a:br>
                  <a:rPr lang="en-US" sz="600" b="1">
                    <a:solidFill>
                      <a:srgbClr val="FFFFFF"/>
                    </a:solidFill>
                    <a:cs typeface="Arial" charset="0"/>
                  </a:rPr>
                </a:br>
                <a:r>
                  <a:rPr lang="en-US" sz="600" b="1">
                    <a:solidFill>
                      <a:srgbClr val="FFFFFF"/>
                    </a:solidFill>
                    <a:cs typeface="Arial" charset="0"/>
                  </a:rPr>
                  <a:t>B 0</a:t>
                </a:r>
              </a:p>
            </p:txBody>
          </p:sp>
          <p:sp>
            <p:nvSpPr>
              <p:cNvPr id="35" name="AutoShape 57"/>
              <p:cNvSpPr>
                <a:spLocks noChangeArrowheads="1"/>
              </p:cNvSpPr>
              <p:nvPr/>
            </p:nvSpPr>
            <p:spPr bwMode="auto">
              <a:xfrm>
                <a:off x="2290" y="4343"/>
                <a:ext cx="181" cy="113"/>
              </a:xfrm>
              <a:prstGeom prst="roundRect">
                <a:avLst>
                  <a:gd name="adj" fmla="val 16667"/>
                </a:avLst>
              </a:prstGeom>
              <a:solidFill>
                <a:srgbClr val="FFFFFF"/>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255 </a:t>
                </a:r>
                <a:br>
                  <a:rPr lang="en-US" sz="600" b="1">
                    <a:solidFill>
                      <a:srgbClr val="FFFFFF"/>
                    </a:solidFill>
                    <a:cs typeface="Arial" charset="0"/>
                  </a:rPr>
                </a:br>
                <a:r>
                  <a:rPr lang="en-US" sz="600" b="1">
                    <a:solidFill>
                      <a:srgbClr val="FFFFFF"/>
                    </a:solidFill>
                    <a:cs typeface="Arial" charset="0"/>
                  </a:rPr>
                  <a:t>B 255</a:t>
                </a:r>
              </a:p>
            </p:txBody>
          </p:sp>
          <p:sp>
            <p:nvSpPr>
              <p:cNvPr id="36" name="Rectangle 58"/>
              <p:cNvSpPr>
                <a:spLocks noChangeArrowheads="1"/>
              </p:cNvSpPr>
              <p:nvPr/>
            </p:nvSpPr>
            <p:spPr bwMode="auto">
              <a:xfrm>
                <a:off x="1761" y="4343"/>
                <a:ext cx="499" cy="113"/>
              </a:xfrm>
              <a:prstGeom prst="rect">
                <a:avLst/>
              </a:prstGeom>
              <a:noFill/>
              <a:ln w="9525">
                <a:noFill/>
                <a:miter lim="800000"/>
                <a:headEnd/>
                <a:tailEnd/>
              </a:ln>
              <a:effectLst/>
            </p:spPr>
            <p:txBody>
              <a:bodyPr wrap="none" lIns="18000" tIns="0" rIns="36000" bIns="0" anchor="ctr"/>
              <a:lstStyle/>
              <a:p>
                <a:pPr algn="r" defTabSz="762000">
                  <a:buClr>
                    <a:srgbClr val="FFD308"/>
                  </a:buClr>
                  <a:defRPr/>
                </a:pPr>
                <a:r>
                  <a:rPr lang="en-US" sz="600" b="1">
                    <a:solidFill>
                      <a:srgbClr val="FFFFFF"/>
                    </a:solidFill>
                    <a:cs typeface="Arial" charset="0"/>
                  </a:rPr>
                  <a:t>Supporting colors:</a:t>
                </a:r>
              </a:p>
            </p:txBody>
          </p:sp>
          <p:sp>
            <p:nvSpPr>
              <p:cNvPr id="37" name="AutoShape 59"/>
              <p:cNvSpPr>
                <a:spLocks noChangeArrowheads="1"/>
              </p:cNvSpPr>
              <p:nvPr userDrawn="1"/>
            </p:nvSpPr>
            <p:spPr bwMode="auto">
              <a:xfrm>
                <a:off x="3651" y="4343"/>
                <a:ext cx="181" cy="113"/>
              </a:xfrm>
              <a:prstGeom prst="roundRect">
                <a:avLst>
                  <a:gd name="adj" fmla="val 16667"/>
                </a:avLst>
              </a:prstGeom>
              <a:solidFill>
                <a:srgbClr val="34C333"/>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52 </a:t>
                </a:r>
                <a:br>
                  <a:rPr lang="en-US" sz="600" b="1">
                    <a:solidFill>
                      <a:srgbClr val="FFFFFF"/>
                    </a:solidFill>
                    <a:cs typeface="Arial" charset="0"/>
                  </a:rPr>
                </a:br>
                <a:r>
                  <a:rPr lang="en-US" sz="600" b="1">
                    <a:solidFill>
                      <a:srgbClr val="FFFFFF"/>
                    </a:solidFill>
                    <a:cs typeface="Arial" charset="0"/>
                  </a:rPr>
                  <a:t>G 195 </a:t>
                </a:r>
                <a:br>
                  <a:rPr lang="en-US" sz="600" b="1">
                    <a:solidFill>
                      <a:srgbClr val="FFFFFF"/>
                    </a:solidFill>
                    <a:cs typeface="Arial" charset="0"/>
                  </a:rPr>
                </a:br>
                <a:r>
                  <a:rPr lang="en-US" sz="600" b="1">
                    <a:solidFill>
                      <a:srgbClr val="FFFFFF"/>
                    </a:solidFill>
                    <a:cs typeface="Arial" charset="0"/>
                  </a:rPr>
                  <a:t>B  51</a:t>
                </a:r>
              </a:p>
            </p:txBody>
          </p:sp>
        </p:grpSp>
        <p:sp>
          <p:nvSpPr>
            <p:cNvPr id="26" name="Rectangle 60"/>
            <p:cNvSpPr>
              <a:spLocks noChangeArrowheads="1"/>
            </p:cNvSpPr>
            <p:nvPr userDrawn="1"/>
          </p:nvSpPr>
          <p:spPr bwMode="auto">
            <a:xfrm>
              <a:off x="408" y="4343"/>
              <a:ext cx="499" cy="113"/>
            </a:xfrm>
            <a:prstGeom prst="rect">
              <a:avLst/>
            </a:prstGeom>
            <a:noFill/>
            <a:ln w="9525">
              <a:noFill/>
              <a:miter lim="800000"/>
              <a:headEnd/>
              <a:tailEnd/>
            </a:ln>
            <a:effectLst/>
          </p:spPr>
          <p:txBody>
            <a:bodyPr wrap="none" lIns="18000" tIns="0" rIns="36000" bIns="0" anchor="ctr"/>
            <a:lstStyle/>
            <a:p>
              <a:pPr algn="r" defTabSz="762000">
                <a:buClr>
                  <a:srgbClr val="FFD308"/>
                </a:buClr>
                <a:defRPr/>
              </a:pPr>
              <a:r>
                <a:rPr lang="en-US" sz="600" b="1">
                  <a:solidFill>
                    <a:srgbClr val="FFFFFF"/>
                  </a:solidFill>
                  <a:cs typeface="Arial" charset="0"/>
                </a:rPr>
                <a:t>Primary colors:</a:t>
              </a:r>
            </a:p>
          </p:txBody>
        </p:sp>
      </p:grpSp>
      <p:pic>
        <p:nvPicPr>
          <p:cNvPr id="38" name="Picture 97" descr="NSN_reg_rgb_040"/>
          <p:cNvPicPr>
            <a:picLocks noChangeAspect="1" noChangeArrowheads="1"/>
          </p:cNvPicPr>
          <p:nvPr userDrawn="1"/>
        </p:nvPicPr>
        <p:blipFill>
          <a:blip r:embed="rId3" cstate="print"/>
          <a:srcRect l="1569" t="2911" b="2724"/>
          <a:stretch>
            <a:fillRect/>
          </a:stretch>
        </p:blipFill>
        <p:spPr bwMode="auto">
          <a:xfrm>
            <a:off x="7598163" y="5868446"/>
            <a:ext cx="1436230" cy="989554"/>
          </a:xfrm>
          <a:prstGeom prst="rect">
            <a:avLst/>
          </a:prstGeom>
          <a:noFill/>
          <a:ln w="9525">
            <a:noFill/>
            <a:miter lim="800000"/>
            <a:headEnd/>
            <a:tailEnd/>
          </a:ln>
        </p:spPr>
      </p:pic>
      <p:sp>
        <p:nvSpPr>
          <p:cNvPr id="39" name="Text Box 9"/>
          <p:cNvSpPr txBox="1">
            <a:spLocks noChangeArrowheads="1"/>
          </p:cNvSpPr>
          <p:nvPr userDrawn="1"/>
        </p:nvSpPr>
        <p:spPr bwMode="auto">
          <a:xfrm>
            <a:off x="1" y="-282249"/>
            <a:ext cx="7256743" cy="371513"/>
          </a:xfrm>
          <a:prstGeom prst="rect">
            <a:avLst/>
          </a:prstGeom>
          <a:noFill/>
          <a:ln w="19050" algn="ctr">
            <a:noFill/>
            <a:miter lim="800000"/>
            <a:headEnd/>
            <a:tailEnd/>
          </a:ln>
          <a:effectLst/>
        </p:spPr>
        <p:txBody>
          <a:bodyPr lIns="90000" tIns="46800" rIns="90000" bIns="46800">
            <a:spAutoFit/>
          </a:bodyPr>
          <a:lstStyle/>
          <a:p>
            <a:pPr algn="ctr" defTabSz="762000" fontAlgn="auto">
              <a:lnSpc>
                <a:spcPct val="90000"/>
              </a:lnSpc>
              <a:spcBef>
                <a:spcPct val="50000"/>
              </a:spcBef>
              <a:spcAft>
                <a:spcPts val="0"/>
              </a:spcAft>
              <a:buClr>
                <a:srgbClr val="FFD308"/>
              </a:buClr>
              <a:defRPr/>
            </a:pPr>
            <a:r>
              <a:rPr lang="en-US" sz="1000" kern="0">
                <a:solidFill>
                  <a:srgbClr val="AF0033"/>
                </a:solidFill>
                <a:cs typeface="Arial" charset="0"/>
              </a:rPr>
              <a:t>To change the document information in the footer, press [Alt + F8] and use the „Nokia_Siemens_Networks_–_Change_Document_Information“ macro.</a:t>
            </a:r>
          </a:p>
        </p:txBody>
      </p:sp>
      <p:sp>
        <p:nvSpPr>
          <p:cNvPr id="40" name="Rectangle 7" descr="xData1"/>
          <p:cNvSpPr>
            <a:spLocks noChangeArrowheads="1"/>
          </p:cNvSpPr>
          <p:nvPr userDrawn="1"/>
        </p:nvSpPr>
        <p:spPr bwMode="auto">
          <a:xfrm>
            <a:off x="613549" y="6248141"/>
            <a:ext cx="3089155" cy="123111"/>
          </a:xfrm>
          <a:prstGeom prst="rect">
            <a:avLst/>
          </a:prstGeom>
          <a:noFill/>
          <a:ln w="9525">
            <a:noFill/>
            <a:miter lim="800000"/>
            <a:headEnd/>
            <a:tailEnd/>
          </a:ln>
          <a:effectLst/>
        </p:spPr>
        <p:txBody>
          <a:bodyPr lIns="0" tIns="0" rIns="0" bIns="0">
            <a:spAutoFit/>
          </a:bodyPr>
          <a:lstStyle/>
          <a:p>
            <a:pPr fontAlgn="auto">
              <a:spcBef>
                <a:spcPts val="0"/>
              </a:spcBef>
              <a:spcAft>
                <a:spcPts val="0"/>
              </a:spcAft>
              <a:buClrTx/>
              <a:tabLst>
                <a:tab pos="450850" algn="l"/>
              </a:tabLst>
              <a:defRPr/>
            </a:pPr>
            <a:r>
              <a:rPr lang="en-US" sz="800" b="1" kern="0" smtClean="0">
                <a:solidFill>
                  <a:sysClr val="windowText" lastClr="000000"/>
                </a:solidFill>
                <a:cs typeface="Arial" charset="0"/>
              </a:rPr>
              <a:t>For internal use</a:t>
            </a:r>
            <a:endParaRPr lang="en-US" sz="800" b="1" kern="0">
              <a:solidFill>
                <a:sysClr val="windowText" lastClr="000000"/>
              </a:solidFill>
              <a:cs typeface="Arial" charset="0"/>
            </a:endParaRPr>
          </a:p>
        </p:txBody>
      </p:sp>
      <p:sp>
        <p:nvSpPr>
          <p:cNvPr id="41" name="Rectangle 8" descr="xData2"/>
          <p:cNvSpPr>
            <a:spLocks noChangeArrowheads="1"/>
          </p:cNvSpPr>
          <p:nvPr userDrawn="1"/>
        </p:nvSpPr>
        <p:spPr bwMode="auto">
          <a:xfrm>
            <a:off x="613549" y="6385906"/>
            <a:ext cx="3089155" cy="123111"/>
          </a:xfrm>
          <a:prstGeom prst="rect">
            <a:avLst/>
          </a:prstGeom>
          <a:noFill/>
          <a:ln w="9525">
            <a:noFill/>
            <a:miter lim="800000"/>
            <a:headEnd/>
            <a:tailEnd/>
          </a:ln>
          <a:effectLst/>
        </p:spPr>
        <p:txBody>
          <a:bodyPr lIns="0" tIns="0" rIns="0" bIns="0">
            <a:spAutoFit/>
          </a:bodyPr>
          <a:lstStyle/>
          <a:p>
            <a:pPr fontAlgn="auto">
              <a:spcBef>
                <a:spcPts val="0"/>
              </a:spcBef>
              <a:spcAft>
                <a:spcPts val="0"/>
              </a:spcAft>
              <a:buClrTx/>
              <a:tabLst>
                <a:tab pos="450850" algn="l"/>
              </a:tabLst>
              <a:defRPr/>
            </a:pPr>
            <a:r>
              <a:rPr lang="en-US" sz="800" smtClean="0">
                <a:solidFill>
                  <a:srgbClr val="000000"/>
                </a:solidFill>
                <a:cs typeface="Arial" charset="0"/>
              </a:rPr>
              <a:t>Smart Grid Solutions / Management Presentation / v1.0</a:t>
            </a:r>
            <a:endParaRPr lang="en-US" sz="800" kern="0" dirty="0">
              <a:solidFill>
                <a:sysClr val="windowText" lastClr="000000"/>
              </a:solidFill>
              <a:cs typeface="Arial" charset="0"/>
            </a:endParaRPr>
          </a:p>
        </p:txBody>
      </p:sp>
      <p:sp>
        <p:nvSpPr>
          <p:cNvPr id="753667" name="Rectangle 3"/>
          <p:cNvSpPr>
            <a:spLocks noGrp="1" noChangeArrowheads="1"/>
          </p:cNvSpPr>
          <p:nvPr>
            <p:ph type="ctrTitle" sz="quarter"/>
          </p:nvPr>
        </p:nvSpPr>
        <p:spPr>
          <a:xfrm>
            <a:off x="254491" y="1050037"/>
            <a:ext cx="8633761" cy="1223083"/>
          </a:xfrm>
        </p:spPr>
        <p:txBody>
          <a:bodyPr anchor="b"/>
          <a:lstStyle>
            <a:lvl1pPr>
              <a:defRPr sz="3600"/>
            </a:lvl1pPr>
          </a:lstStyle>
          <a:p>
            <a:r>
              <a:rPr lang="en-US" dirty="0" smtClean="0"/>
              <a:t>Click to edit Master title style</a:t>
            </a:r>
            <a:endParaRPr lang="en-US" noProof="0" dirty="0"/>
          </a:p>
        </p:txBody>
      </p:sp>
      <p:sp>
        <p:nvSpPr>
          <p:cNvPr id="753668" name="Rectangle 4"/>
          <p:cNvSpPr>
            <a:spLocks noGrp="1" noChangeArrowheads="1"/>
          </p:cNvSpPr>
          <p:nvPr>
            <p:ph type="subTitle" sz="quarter" idx="1"/>
          </p:nvPr>
        </p:nvSpPr>
        <p:spPr>
          <a:xfrm>
            <a:off x="254491" y="2345363"/>
            <a:ext cx="8633761" cy="1404529"/>
          </a:xfrm>
        </p:spPr>
        <p:txBody>
          <a:bodyPr/>
          <a:lstStyle>
            <a:lvl1pPr>
              <a:defRPr sz="2400" b="1"/>
            </a:lvl1pPr>
          </a:lstStyle>
          <a:p>
            <a:r>
              <a:rPr lang="en-US" dirty="0" smtClean="0"/>
              <a:t>Click to edit Master subtitle style</a:t>
            </a:r>
            <a:endParaRPr lang="en-US" dirty="0"/>
          </a:p>
        </p:txBody>
      </p:sp>
      <p:sp>
        <p:nvSpPr>
          <p:cNvPr id="42" name="Fußzeilenplatzhalter 1"/>
          <p:cNvSpPr>
            <a:spLocks noGrp="1"/>
          </p:cNvSpPr>
          <p:nvPr>
            <p:ph type="ftr" sz="quarter" idx="10"/>
          </p:nvPr>
        </p:nvSpPr>
        <p:spPr/>
        <p:txBody>
          <a:bodyPr/>
          <a:lstStyle>
            <a:lvl1pPr>
              <a:defRPr smtClean="0"/>
            </a:lvl1pPr>
          </a:lstStyle>
          <a:p>
            <a:pPr>
              <a:defRPr/>
            </a:pPr>
            <a:r>
              <a:rPr lang="en-US" dirty="0">
                <a:solidFill>
                  <a:srgbClr val="000000"/>
                </a:solidFill>
              </a:rPr>
              <a:t>Wolfgang Nagel, Volker Held, May 2011</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Click to edit Master title style</a:t>
            </a:r>
            <a:endParaRPr lang="de-DE" dirty="0"/>
          </a:p>
        </p:txBody>
      </p:sp>
      <p:sp>
        <p:nvSpPr>
          <p:cNvPr id="3" name="Inhaltsplatzhalter 2"/>
          <p:cNvSpPr>
            <a:spLocks noGrp="1"/>
          </p:cNvSpPr>
          <p:nvPr>
            <p:ph idx="1"/>
          </p:nvPr>
        </p:nvSpPr>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Wolfgang Nagel, Volker Held, May 2011</a:t>
            </a:r>
            <a:endParaRPr lang="en-US" dirty="0">
              <a:solidFill>
                <a:srgbClr val="000000"/>
              </a:solidFill>
            </a:endParaRPr>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Click to edit Master title style</a:t>
            </a:r>
            <a:endParaRPr lang="de-DE" dirty="0"/>
          </a:p>
        </p:txBody>
      </p:sp>
      <p:sp>
        <p:nvSpPr>
          <p:cNvPr id="3" name="Rectangle 4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Wolfgang Nagel, Volker Held, May 2011</a:t>
            </a:r>
            <a:endParaRPr lang="en-US" dirty="0">
              <a:solidFill>
                <a:srgbClr val="000000"/>
              </a:solidFill>
            </a:endParaRPr>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Wolfgang Nagel, Volker Held, May 2011</a:t>
            </a:r>
            <a:endParaRPr lang="en-US" dirty="0">
              <a:solidFill>
                <a:srgbClr val="000000"/>
              </a:solidFill>
            </a:endParaRPr>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43152" y="6454787"/>
            <a:ext cx="3045060" cy="132725"/>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defRPr/>
            </a:pPr>
            <a:endParaRPr lang="en-US" sz="800">
              <a:solidFill>
                <a:srgbClr val="000000"/>
              </a:solidFill>
              <a:cs typeface="Arial" charset="0"/>
            </a:endParaRPr>
          </a:p>
        </p:txBody>
      </p:sp>
      <p:grpSp>
        <p:nvGrpSpPr>
          <p:cNvPr id="2" name="Group 8"/>
          <p:cNvGrpSpPr>
            <a:grpSpLocks/>
          </p:cNvGrpSpPr>
          <p:nvPr/>
        </p:nvGrpSpPr>
        <p:grpSpPr bwMode="auto">
          <a:xfrm>
            <a:off x="-215435" y="-216727"/>
            <a:ext cx="9573610" cy="7291456"/>
            <a:chOff x="-136" y="-136"/>
            <a:chExt cx="6031" cy="4592"/>
          </a:xfrm>
        </p:grpSpPr>
        <p:sp>
          <p:nvSpPr>
            <p:cNvPr id="6" name="Line 9"/>
            <p:cNvSpPr>
              <a:spLocks noChangeShapeType="1"/>
            </p:cNvSpPr>
            <p:nvPr userDrawn="1"/>
          </p:nvSpPr>
          <p:spPr bwMode="auto">
            <a:xfrm>
              <a:off x="158"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 name="Line 10"/>
            <p:cNvSpPr>
              <a:spLocks noChangeShapeType="1"/>
            </p:cNvSpPr>
            <p:nvPr userDrawn="1"/>
          </p:nvSpPr>
          <p:spPr bwMode="auto">
            <a:xfrm rot="5400000">
              <a:off x="-80" y="29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8" name="Line 11"/>
            <p:cNvSpPr>
              <a:spLocks noChangeShapeType="1"/>
            </p:cNvSpPr>
            <p:nvPr userDrawn="1"/>
          </p:nvSpPr>
          <p:spPr bwMode="auto">
            <a:xfrm rot="5400000">
              <a:off x="-80" y="2047"/>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9" name="Line 12"/>
            <p:cNvSpPr>
              <a:spLocks noChangeShapeType="1"/>
            </p:cNvSpPr>
            <p:nvPr userDrawn="1"/>
          </p:nvSpPr>
          <p:spPr bwMode="auto">
            <a:xfrm rot="5400000">
              <a:off x="-80" y="41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0" name="Line 13"/>
            <p:cNvSpPr>
              <a:spLocks noChangeShapeType="1"/>
            </p:cNvSpPr>
            <p:nvPr userDrawn="1"/>
          </p:nvSpPr>
          <p:spPr bwMode="auto">
            <a:xfrm rot="5400000">
              <a:off x="-80" y="387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1" name="Line 14"/>
            <p:cNvSpPr>
              <a:spLocks noChangeShapeType="1"/>
            </p:cNvSpPr>
            <p:nvPr userDrawn="1"/>
          </p:nvSpPr>
          <p:spPr bwMode="auto">
            <a:xfrm rot="5400000">
              <a:off x="-80" y="210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2" name="Line 15"/>
            <p:cNvSpPr>
              <a:spLocks noChangeShapeType="1"/>
            </p:cNvSpPr>
            <p:nvPr userDrawn="1"/>
          </p:nvSpPr>
          <p:spPr bwMode="auto">
            <a:xfrm rot="5400000">
              <a:off x="-80" y="128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3" name="Line 16"/>
            <p:cNvSpPr>
              <a:spLocks noChangeShapeType="1"/>
            </p:cNvSpPr>
            <p:nvPr userDrawn="1"/>
          </p:nvSpPr>
          <p:spPr bwMode="auto">
            <a:xfrm>
              <a:off x="160" y="-13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4" name="Line 17"/>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5" name="Line 18"/>
            <p:cNvSpPr>
              <a:spLocks noChangeShapeType="1"/>
            </p:cNvSpPr>
            <p:nvPr userDrawn="1"/>
          </p:nvSpPr>
          <p:spPr bwMode="auto">
            <a:xfrm>
              <a:off x="5602" y="-13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6" name="Line 19"/>
            <p:cNvSpPr>
              <a:spLocks noChangeShapeType="1"/>
            </p:cNvSpPr>
            <p:nvPr userDrawn="1"/>
          </p:nvSpPr>
          <p:spPr bwMode="auto">
            <a:xfrm rot="5400000">
              <a:off x="5839" y="29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7" name="Line 20"/>
            <p:cNvSpPr>
              <a:spLocks noChangeShapeType="1"/>
            </p:cNvSpPr>
            <p:nvPr userDrawn="1"/>
          </p:nvSpPr>
          <p:spPr bwMode="auto">
            <a:xfrm rot="5400000">
              <a:off x="5839" y="2047"/>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8" name="Line 21"/>
            <p:cNvSpPr>
              <a:spLocks noChangeShapeType="1"/>
            </p:cNvSpPr>
            <p:nvPr userDrawn="1"/>
          </p:nvSpPr>
          <p:spPr bwMode="auto">
            <a:xfrm rot="5400000">
              <a:off x="5839" y="41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19" name="Line 22"/>
            <p:cNvSpPr>
              <a:spLocks noChangeShapeType="1"/>
            </p:cNvSpPr>
            <p:nvPr userDrawn="1"/>
          </p:nvSpPr>
          <p:spPr bwMode="auto">
            <a:xfrm rot="5400000">
              <a:off x="5839" y="387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20" name="Line 23"/>
            <p:cNvSpPr>
              <a:spLocks noChangeShapeType="1"/>
            </p:cNvSpPr>
            <p:nvPr userDrawn="1"/>
          </p:nvSpPr>
          <p:spPr bwMode="auto">
            <a:xfrm rot="5400000">
              <a:off x="5839" y="210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21" name="Line 24"/>
            <p:cNvSpPr>
              <a:spLocks noChangeShapeType="1"/>
            </p:cNvSpPr>
            <p:nvPr userDrawn="1"/>
          </p:nvSpPr>
          <p:spPr bwMode="auto">
            <a:xfrm rot="5400000">
              <a:off x="5839" y="128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22" name="Line 25"/>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grpSp>
      <p:sp>
        <p:nvSpPr>
          <p:cNvPr id="23" name="Rectangle 43"/>
          <p:cNvSpPr>
            <a:spLocks noChangeArrowheads="1"/>
          </p:cNvSpPr>
          <p:nvPr userDrawn="1"/>
        </p:nvSpPr>
        <p:spPr bwMode="auto">
          <a:xfrm>
            <a:off x="254490" y="6587512"/>
            <a:ext cx="2132928" cy="123111"/>
          </a:xfrm>
          <a:prstGeom prst="rect">
            <a:avLst/>
          </a:prstGeom>
          <a:noFill/>
          <a:ln w="9525">
            <a:noFill/>
            <a:miter lim="800000"/>
            <a:headEnd/>
            <a:tailEnd/>
          </a:ln>
          <a:effectLst/>
        </p:spPr>
        <p:txBody>
          <a:bodyPr lIns="0" tIns="0" rIns="0" bIns="0">
            <a:spAutoFit/>
          </a:bodyPr>
          <a:lstStyle/>
          <a:p>
            <a:pPr>
              <a:spcBef>
                <a:spcPct val="0"/>
              </a:spcBef>
              <a:spcAft>
                <a:spcPct val="0"/>
              </a:spcAft>
              <a:buClrTx/>
              <a:tabLst>
                <a:tab pos="450850" algn="l"/>
              </a:tabLst>
              <a:defRPr/>
            </a:pPr>
            <a:fld id="{017B058C-7753-4C56-8E16-F836E741AD43}" type="slidenum">
              <a:rPr lang="en-US" sz="800">
                <a:solidFill>
                  <a:srgbClr val="000000"/>
                </a:solidFill>
                <a:cs typeface="Arial" charset="0"/>
              </a:rPr>
              <a:pPr>
                <a:spcBef>
                  <a:spcPct val="0"/>
                </a:spcBef>
                <a:spcAft>
                  <a:spcPct val="0"/>
                </a:spcAft>
                <a:buClrTx/>
                <a:tabLst>
                  <a:tab pos="450850" algn="l"/>
                </a:tabLst>
                <a:defRPr/>
              </a:pPr>
              <a:t>‹Nr.›</a:t>
            </a:fld>
            <a:r>
              <a:rPr lang="en-US" sz="800">
                <a:solidFill>
                  <a:srgbClr val="000000"/>
                </a:solidFill>
                <a:cs typeface="Arial" charset="0"/>
              </a:rPr>
              <a:t>	© Nokia Siemens Networks 2011</a:t>
            </a:r>
          </a:p>
        </p:txBody>
      </p:sp>
      <p:grpSp>
        <p:nvGrpSpPr>
          <p:cNvPr id="3" name="Group 47"/>
          <p:cNvGrpSpPr>
            <a:grpSpLocks/>
          </p:cNvGrpSpPr>
          <p:nvPr userDrawn="1"/>
        </p:nvGrpSpPr>
        <p:grpSpPr bwMode="auto">
          <a:xfrm>
            <a:off x="647564" y="6894962"/>
            <a:ext cx="5436258" cy="179767"/>
            <a:chOff x="408" y="4343"/>
            <a:chExt cx="3424" cy="113"/>
          </a:xfrm>
        </p:grpSpPr>
        <p:grpSp>
          <p:nvGrpSpPr>
            <p:cNvPr id="5" name="Group 48"/>
            <p:cNvGrpSpPr>
              <a:grpSpLocks/>
            </p:cNvGrpSpPr>
            <p:nvPr userDrawn="1"/>
          </p:nvGrpSpPr>
          <p:grpSpPr bwMode="auto">
            <a:xfrm>
              <a:off x="929" y="4343"/>
              <a:ext cx="2903" cy="113"/>
              <a:chOff x="929" y="4343"/>
              <a:chExt cx="2903" cy="113"/>
            </a:xfrm>
          </p:grpSpPr>
          <p:sp>
            <p:nvSpPr>
              <p:cNvPr id="27" name="AutoShape 49"/>
              <p:cNvSpPr>
                <a:spLocks noChangeArrowheads="1"/>
              </p:cNvSpPr>
              <p:nvPr/>
            </p:nvSpPr>
            <p:spPr bwMode="auto">
              <a:xfrm>
                <a:off x="929" y="4343"/>
                <a:ext cx="181" cy="113"/>
              </a:xfrm>
              <a:prstGeom prst="roundRect">
                <a:avLst>
                  <a:gd name="adj" fmla="val 16667"/>
                </a:avLst>
              </a:prstGeom>
              <a:solidFill>
                <a:srgbClr val="FFD308"/>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211 </a:t>
                </a:r>
                <a:br>
                  <a:rPr lang="en-US" sz="600" b="1">
                    <a:solidFill>
                      <a:srgbClr val="FFFFFF"/>
                    </a:solidFill>
                    <a:cs typeface="Arial" charset="0"/>
                  </a:rPr>
                </a:br>
                <a:r>
                  <a:rPr lang="en-US" sz="600" b="1">
                    <a:solidFill>
                      <a:srgbClr val="FFFFFF"/>
                    </a:solidFill>
                    <a:cs typeface="Arial" charset="0"/>
                  </a:rPr>
                  <a:t>B  8</a:t>
                </a:r>
              </a:p>
            </p:txBody>
          </p:sp>
          <p:sp>
            <p:nvSpPr>
              <p:cNvPr id="28" name="AutoShape 50"/>
              <p:cNvSpPr>
                <a:spLocks noChangeArrowheads="1"/>
              </p:cNvSpPr>
              <p:nvPr/>
            </p:nvSpPr>
            <p:spPr bwMode="auto">
              <a:xfrm>
                <a:off x="1156" y="4343"/>
                <a:ext cx="181" cy="113"/>
              </a:xfrm>
              <a:prstGeom prst="roundRect">
                <a:avLst>
                  <a:gd name="adj" fmla="val 16667"/>
                </a:avLst>
              </a:prstGeom>
              <a:solidFill>
                <a:srgbClr val="FFAF00"/>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175 </a:t>
                </a:r>
                <a:br>
                  <a:rPr lang="en-US" sz="600" b="1">
                    <a:solidFill>
                      <a:srgbClr val="FFFFFF"/>
                    </a:solidFill>
                    <a:cs typeface="Arial" charset="0"/>
                  </a:rPr>
                </a:br>
                <a:r>
                  <a:rPr lang="en-US" sz="600" b="1">
                    <a:solidFill>
                      <a:srgbClr val="FFFFFF"/>
                    </a:solidFill>
                    <a:cs typeface="Arial" charset="0"/>
                  </a:rPr>
                  <a:t>B  0</a:t>
                </a:r>
              </a:p>
            </p:txBody>
          </p:sp>
          <p:sp>
            <p:nvSpPr>
              <p:cNvPr id="29" name="AutoShape 51"/>
              <p:cNvSpPr>
                <a:spLocks noChangeArrowheads="1"/>
              </p:cNvSpPr>
              <p:nvPr/>
            </p:nvSpPr>
            <p:spPr bwMode="auto">
              <a:xfrm>
                <a:off x="1383" y="4343"/>
                <a:ext cx="181" cy="113"/>
              </a:xfrm>
              <a:prstGeom prst="roundRect">
                <a:avLst>
                  <a:gd name="adj" fmla="val 16667"/>
                </a:avLst>
              </a:prstGeom>
              <a:solidFill>
                <a:srgbClr val="7F10A2"/>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127</a:t>
                </a:r>
                <a:br>
                  <a:rPr lang="en-US" sz="600" b="1">
                    <a:solidFill>
                      <a:srgbClr val="FFFFFF"/>
                    </a:solidFill>
                    <a:cs typeface="Arial" charset="0"/>
                  </a:rPr>
                </a:br>
                <a:r>
                  <a:rPr lang="en-US" sz="600" b="1">
                    <a:solidFill>
                      <a:srgbClr val="FFFFFF"/>
                    </a:solidFill>
                    <a:cs typeface="Arial" charset="0"/>
                  </a:rPr>
                  <a:t>G 16 </a:t>
                </a:r>
                <a:br>
                  <a:rPr lang="en-US" sz="600" b="1">
                    <a:solidFill>
                      <a:srgbClr val="FFFFFF"/>
                    </a:solidFill>
                    <a:cs typeface="Arial" charset="0"/>
                  </a:rPr>
                </a:br>
                <a:r>
                  <a:rPr lang="en-US" sz="600" b="1">
                    <a:solidFill>
                      <a:srgbClr val="FFFFFF"/>
                    </a:solidFill>
                    <a:cs typeface="Arial" charset="0"/>
                  </a:rPr>
                  <a:t>B 162</a:t>
                </a:r>
              </a:p>
            </p:txBody>
          </p:sp>
          <p:sp>
            <p:nvSpPr>
              <p:cNvPr id="30" name="AutoShape 52"/>
              <p:cNvSpPr>
                <a:spLocks noChangeArrowheads="1"/>
              </p:cNvSpPr>
              <p:nvPr/>
            </p:nvSpPr>
            <p:spPr bwMode="auto">
              <a:xfrm>
                <a:off x="2970" y="4343"/>
                <a:ext cx="181" cy="113"/>
              </a:xfrm>
              <a:prstGeom prst="roundRect">
                <a:avLst>
                  <a:gd name="adj" fmla="val 16667"/>
                </a:avLst>
              </a:prstGeom>
              <a:solidFill>
                <a:srgbClr val="A2A6AD"/>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163 </a:t>
                </a:r>
                <a:br>
                  <a:rPr lang="en-US" sz="600" b="1">
                    <a:solidFill>
                      <a:srgbClr val="FFFFFF"/>
                    </a:solidFill>
                    <a:cs typeface="Arial" charset="0"/>
                  </a:rPr>
                </a:br>
                <a:r>
                  <a:rPr lang="en-US" sz="600" b="1">
                    <a:solidFill>
                      <a:srgbClr val="FFFFFF"/>
                    </a:solidFill>
                    <a:cs typeface="Arial" charset="0"/>
                  </a:rPr>
                  <a:t>G 166 </a:t>
                </a:r>
                <a:br>
                  <a:rPr lang="en-US" sz="600" b="1">
                    <a:solidFill>
                      <a:srgbClr val="FFFFFF"/>
                    </a:solidFill>
                    <a:cs typeface="Arial" charset="0"/>
                  </a:rPr>
                </a:br>
                <a:r>
                  <a:rPr lang="en-US" sz="600" b="1">
                    <a:solidFill>
                      <a:srgbClr val="FFFFFF"/>
                    </a:solidFill>
                    <a:cs typeface="Arial" charset="0"/>
                  </a:rPr>
                  <a:t>B 173</a:t>
                </a:r>
              </a:p>
            </p:txBody>
          </p:sp>
          <p:sp>
            <p:nvSpPr>
              <p:cNvPr id="31" name="AutoShape 53"/>
              <p:cNvSpPr>
                <a:spLocks noChangeArrowheads="1"/>
              </p:cNvSpPr>
              <p:nvPr/>
            </p:nvSpPr>
            <p:spPr bwMode="auto">
              <a:xfrm>
                <a:off x="2743" y="4343"/>
                <a:ext cx="181" cy="113"/>
              </a:xfrm>
              <a:prstGeom prst="roundRect">
                <a:avLst>
                  <a:gd name="adj" fmla="val 16667"/>
                </a:avLst>
              </a:prstGeom>
              <a:solidFill>
                <a:srgbClr val="68717A"/>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104</a:t>
                </a:r>
                <a:br>
                  <a:rPr lang="en-US" sz="600" b="1">
                    <a:solidFill>
                      <a:srgbClr val="FFFFFF"/>
                    </a:solidFill>
                    <a:cs typeface="Arial" charset="0"/>
                  </a:rPr>
                </a:br>
                <a:r>
                  <a:rPr lang="en-US" sz="600" b="1">
                    <a:solidFill>
                      <a:srgbClr val="FFFFFF"/>
                    </a:solidFill>
                    <a:cs typeface="Arial" charset="0"/>
                  </a:rPr>
                  <a:t>G 113 </a:t>
                </a:r>
                <a:br>
                  <a:rPr lang="en-US" sz="600" b="1">
                    <a:solidFill>
                      <a:srgbClr val="FFFFFF"/>
                    </a:solidFill>
                    <a:cs typeface="Arial" charset="0"/>
                  </a:rPr>
                </a:br>
                <a:r>
                  <a:rPr lang="en-US" sz="600" b="1">
                    <a:solidFill>
                      <a:srgbClr val="FFFFFF"/>
                    </a:solidFill>
                    <a:cs typeface="Arial" charset="0"/>
                  </a:rPr>
                  <a:t>B 122</a:t>
                </a:r>
              </a:p>
            </p:txBody>
          </p:sp>
          <p:sp>
            <p:nvSpPr>
              <p:cNvPr id="32" name="AutoShape 54"/>
              <p:cNvSpPr>
                <a:spLocks noChangeArrowheads="1"/>
              </p:cNvSpPr>
              <p:nvPr/>
            </p:nvSpPr>
            <p:spPr bwMode="auto">
              <a:xfrm>
                <a:off x="3197" y="4343"/>
                <a:ext cx="181" cy="113"/>
              </a:xfrm>
              <a:prstGeom prst="roundRect">
                <a:avLst>
                  <a:gd name="adj" fmla="val 16667"/>
                </a:avLst>
              </a:prstGeom>
              <a:solidFill>
                <a:srgbClr val="EAEAEA"/>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234 </a:t>
                </a:r>
                <a:br>
                  <a:rPr lang="en-US" sz="600" b="1">
                    <a:solidFill>
                      <a:srgbClr val="FFFFFF"/>
                    </a:solidFill>
                    <a:cs typeface="Arial" charset="0"/>
                  </a:rPr>
                </a:br>
                <a:r>
                  <a:rPr lang="en-US" sz="600" b="1">
                    <a:solidFill>
                      <a:srgbClr val="FFFFFF"/>
                    </a:solidFill>
                    <a:cs typeface="Arial" charset="0"/>
                  </a:rPr>
                  <a:t>G 234 </a:t>
                </a:r>
                <a:br>
                  <a:rPr lang="en-US" sz="600" b="1">
                    <a:solidFill>
                      <a:srgbClr val="FFFFFF"/>
                    </a:solidFill>
                    <a:cs typeface="Arial" charset="0"/>
                  </a:rPr>
                </a:br>
                <a:r>
                  <a:rPr lang="en-US" sz="600" b="1">
                    <a:solidFill>
                      <a:srgbClr val="FFFFFF"/>
                    </a:solidFill>
                    <a:cs typeface="Arial" charset="0"/>
                  </a:rPr>
                  <a:t>B 234</a:t>
                </a:r>
              </a:p>
            </p:txBody>
          </p:sp>
          <p:sp>
            <p:nvSpPr>
              <p:cNvPr id="33" name="AutoShape 55"/>
              <p:cNvSpPr>
                <a:spLocks noChangeArrowheads="1"/>
              </p:cNvSpPr>
              <p:nvPr/>
            </p:nvSpPr>
            <p:spPr bwMode="auto">
              <a:xfrm>
                <a:off x="3424" y="4343"/>
                <a:ext cx="181" cy="113"/>
              </a:xfrm>
              <a:prstGeom prst="roundRect">
                <a:avLst>
                  <a:gd name="adj" fmla="val 16667"/>
                </a:avLst>
              </a:prstGeom>
              <a:solidFill>
                <a:srgbClr val="AF0033"/>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175 </a:t>
                </a:r>
                <a:br>
                  <a:rPr lang="en-US" sz="600" b="1">
                    <a:solidFill>
                      <a:srgbClr val="FFFFFF"/>
                    </a:solidFill>
                    <a:cs typeface="Arial" charset="0"/>
                  </a:rPr>
                </a:br>
                <a:r>
                  <a:rPr lang="en-US" sz="600" b="1">
                    <a:solidFill>
                      <a:srgbClr val="FFFFFF"/>
                    </a:solidFill>
                    <a:cs typeface="Arial" charset="0"/>
                  </a:rPr>
                  <a:t>G 0 </a:t>
                </a:r>
                <a:br>
                  <a:rPr lang="en-US" sz="600" b="1">
                    <a:solidFill>
                      <a:srgbClr val="FFFFFF"/>
                    </a:solidFill>
                    <a:cs typeface="Arial" charset="0"/>
                  </a:rPr>
                </a:br>
                <a:r>
                  <a:rPr lang="en-US" sz="600" b="1">
                    <a:solidFill>
                      <a:srgbClr val="FFFFFF"/>
                    </a:solidFill>
                    <a:cs typeface="Arial" charset="0"/>
                  </a:rPr>
                  <a:t>B 51</a:t>
                </a:r>
              </a:p>
            </p:txBody>
          </p:sp>
          <p:sp>
            <p:nvSpPr>
              <p:cNvPr id="34" name="AutoShape 56"/>
              <p:cNvSpPr>
                <a:spLocks noChangeArrowheads="1"/>
              </p:cNvSpPr>
              <p:nvPr/>
            </p:nvSpPr>
            <p:spPr bwMode="auto">
              <a:xfrm>
                <a:off x="2516" y="4343"/>
                <a:ext cx="181" cy="113"/>
              </a:xfrm>
              <a:prstGeom prst="roundRect">
                <a:avLst>
                  <a:gd name="adj" fmla="val 16667"/>
                </a:avLst>
              </a:prstGeom>
              <a:solidFill>
                <a:srgbClr val="000000"/>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0 </a:t>
                </a:r>
                <a:br>
                  <a:rPr lang="en-US" sz="600" b="1">
                    <a:solidFill>
                      <a:srgbClr val="FFFFFF"/>
                    </a:solidFill>
                    <a:cs typeface="Arial" charset="0"/>
                  </a:rPr>
                </a:br>
                <a:r>
                  <a:rPr lang="en-US" sz="600" b="1">
                    <a:solidFill>
                      <a:srgbClr val="FFFFFF"/>
                    </a:solidFill>
                    <a:cs typeface="Arial" charset="0"/>
                  </a:rPr>
                  <a:t>G 0 </a:t>
                </a:r>
                <a:br>
                  <a:rPr lang="en-US" sz="600" b="1">
                    <a:solidFill>
                      <a:srgbClr val="FFFFFF"/>
                    </a:solidFill>
                    <a:cs typeface="Arial" charset="0"/>
                  </a:rPr>
                </a:br>
                <a:r>
                  <a:rPr lang="en-US" sz="600" b="1">
                    <a:solidFill>
                      <a:srgbClr val="FFFFFF"/>
                    </a:solidFill>
                    <a:cs typeface="Arial" charset="0"/>
                  </a:rPr>
                  <a:t>B 0</a:t>
                </a:r>
              </a:p>
            </p:txBody>
          </p:sp>
          <p:sp>
            <p:nvSpPr>
              <p:cNvPr id="35" name="AutoShape 57"/>
              <p:cNvSpPr>
                <a:spLocks noChangeArrowheads="1"/>
              </p:cNvSpPr>
              <p:nvPr/>
            </p:nvSpPr>
            <p:spPr bwMode="auto">
              <a:xfrm>
                <a:off x="2290" y="4343"/>
                <a:ext cx="181" cy="113"/>
              </a:xfrm>
              <a:prstGeom prst="roundRect">
                <a:avLst>
                  <a:gd name="adj" fmla="val 16667"/>
                </a:avLst>
              </a:prstGeom>
              <a:solidFill>
                <a:srgbClr val="FFFFFF"/>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255 </a:t>
                </a:r>
                <a:br>
                  <a:rPr lang="en-US" sz="600" b="1">
                    <a:solidFill>
                      <a:srgbClr val="FFFFFF"/>
                    </a:solidFill>
                    <a:cs typeface="Arial" charset="0"/>
                  </a:rPr>
                </a:br>
                <a:r>
                  <a:rPr lang="en-US" sz="600" b="1">
                    <a:solidFill>
                      <a:srgbClr val="FFFFFF"/>
                    </a:solidFill>
                    <a:cs typeface="Arial" charset="0"/>
                  </a:rPr>
                  <a:t>B 255</a:t>
                </a:r>
              </a:p>
            </p:txBody>
          </p:sp>
          <p:sp>
            <p:nvSpPr>
              <p:cNvPr id="36" name="Rectangle 58"/>
              <p:cNvSpPr>
                <a:spLocks noChangeArrowheads="1"/>
              </p:cNvSpPr>
              <p:nvPr/>
            </p:nvSpPr>
            <p:spPr bwMode="auto">
              <a:xfrm>
                <a:off x="1761" y="4343"/>
                <a:ext cx="499" cy="113"/>
              </a:xfrm>
              <a:prstGeom prst="rect">
                <a:avLst/>
              </a:prstGeom>
              <a:noFill/>
              <a:ln w="9525">
                <a:noFill/>
                <a:miter lim="800000"/>
                <a:headEnd/>
                <a:tailEnd/>
              </a:ln>
              <a:effectLst/>
            </p:spPr>
            <p:txBody>
              <a:bodyPr wrap="none" lIns="18000" tIns="0" rIns="36000" bIns="0" anchor="ctr"/>
              <a:lstStyle/>
              <a:p>
                <a:pPr algn="r" defTabSz="762000">
                  <a:buClr>
                    <a:srgbClr val="FFD308"/>
                  </a:buClr>
                  <a:defRPr/>
                </a:pPr>
                <a:r>
                  <a:rPr lang="en-US" sz="600" b="1">
                    <a:solidFill>
                      <a:srgbClr val="FFFFFF"/>
                    </a:solidFill>
                    <a:cs typeface="Arial" charset="0"/>
                  </a:rPr>
                  <a:t>Supporting colors:</a:t>
                </a:r>
              </a:p>
            </p:txBody>
          </p:sp>
          <p:sp>
            <p:nvSpPr>
              <p:cNvPr id="37" name="AutoShape 59"/>
              <p:cNvSpPr>
                <a:spLocks noChangeArrowheads="1"/>
              </p:cNvSpPr>
              <p:nvPr userDrawn="1"/>
            </p:nvSpPr>
            <p:spPr bwMode="auto">
              <a:xfrm>
                <a:off x="3651" y="4343"/>
                <a:ext cx="181" cy="113"/>
              </a:xfrm>
              <a:prstGeom prst="roundRect">
                <a:avLst>
                  <a:gd name="adj" fmla="val 16667"/>
                </a:avLst>
              </a:prstGeom>
              <a:solidFill>
                <a:srgbClr val="34C333"/>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52 </a:t>
                </a:r>
                <a:br>
                  <a:rPr lang="en-US" sz="600" b="1">
                    <a:solidFill>
                      <a:srgbClr val="FFFFFF"/>
                    </a:solidFill>
                    <a:cs typeface="Arial" charset="0"/>
                  </a:rPr>
                </a:br>
                <a:r>
                  <a:rPr lang="en-US" sz="600" b="1">
                    <a:solidFill>
                      <a:srgbClr val="FFFFFF"/>
                    </a:solidFill>
                    <a:cs typeface="Arial" charset="0"/>
                  </a:rPr>
                  <a:t>G 195 </a:t>
                </a:r>
                <a:br>
                  <a:rPr lang="en-US" sz="600" b="1">
                    <a:solidFill>
                      <a:srgbClr val="FFFFFF"/>
                    </a:solidFill>
                    <a:cs typeface="Arial" charset="0"/>
                  </a:rPr>
                </a:br>
                <a:r>
                  <a:rPr lang="en-US" sz="600" b="1">
                    <a:solidFill>
                      <a:srgbClr val="FFFFFF"/>
                    </a:solidFill>
                    <a:cs typeface="Arial" charset="0"/>
                  </a:rPr>
                  <a:t>B  51</a:t>
                </a:r>
              </a:p>
            </p:txBody>
          </p:sp>
        </p:grpSp>
        <p:sp>
          <p:nvSpPr>
            <p:cNvPr id="26" name="Rectangle 60"/>
            <p:cNvSpPr>
              <a:spLocks noChangeArrowheads="1"/>
            </p:cNvSpPr>
            <p:nvPr userDrawn="1"/>
          </p:nvSpPr>
          <p:spPr bwMode="auto">
            <a:xfrm>
              <a:off x="408" y="4343"/>
              <a:ext cx="499" cy="113"/>
            </a:xfrm>
            <a:prstGeom prst="rect">
              <a:avLst/>
            </a:prstGeom>
            <a:noFill/>
            <a:ln w="9525">
              <a:noFill/>
              <a:miter lim="800000"/>
              <a:headEnd/>
              <a:tailEnd/>
            </a:ln>
            <a:effectLst/>
          </p:spPr>
          <p:txBody>
            <a:bodyPr wrap="none" lIns="18000" tIns="0" rIns="36000" bIns="0" anchor="ctr"/>
            <a:lstStyle/>
            <a:p>
              <a:pPr algn="r" defTabSz="762000">
                <a:buClr>
                  <a:srgbClr val="FFD308"/>
                </a:buClr>
                <a:defRPr/>
              </a:pPr>
              <a:r>
                <a:rPr lang="en-US" sz="600" b="1">
                  <a:solidFill>
                    <a:srgbClr val="FFFFFF"/>
                  </a:solidFill>
                  <a:cs typeface="Arial" charset="0"/>
                </a:rPr>
                <a:t>Primary colors:</a:t>
              </a:r>
            </a:p>
          </p:txBody>
        </p:sp>
      </p:grpSp>
      <p:pic>
        <p:nvPicPr>
          <p:cNvPr id="38" name="Picture 97" descr="NSN_reg_rgb_040"/>
          <p:cNvPicPr>
            <a:picLocks noChangeAspect="1" noChangeArrowheads="1"/>
          </p:cNvPicPr>
          <p:nvPr userDrawn="1"/>
        </p:nvPicPr>
        <p:blipFill>
          <a:blip r:embed="rId3" cstate="print"/>
          <a:srcRect l="1569" t="2911" b="2724"/>
          <a:stretch>
            <a:fillRect/>
          </a:stretch>
        </p:blipFill>
        <p:spPr bwMode="auto">
          <a:xfrm>
            <a:off x="7598163" y="5868446"/>
            <a:ext cx="1436230" cy="989554"/>
          </a:xfrm>
          <a:prstGeom prst="rect">
            <a:avLst/>
          </a:prstGeom>
          <a:noFill/>
          <a:ln w="9525">
            <a:noFill/>
            <a:miter lim="800000"/>
            <a:headEnd/>
            <a:tailEnd/>
          </a:ln>
        </p:spPr>
      </p:pic>
      <p:sp>
        <p:nvSpPr>
          <p:cNvPr id="39" name="Text Box 9"/>
          <p:cNvSpPr txBox="1">
            <a:spLocks noChangeArrowheads="1"/>
          </p:cNvSpPr>
          <p:nvPr userDrawn="1"/>
        </p:nvSpPr>
        <p:spPr bwMode="auto">
          <a:xfrm>
            <a:off x="0" y="-282250"/>
            <a:ext cx="7256743" cy="371513"/>
          </a:xfrm>
          <a:prstGeom prst="rect">
            <a:avLst/>
          </a:prstGeom>
          <a:noFill/>
          <a:ln w="19050" algn="ctr">
            <a:noFill/>
            <a:miter lim="800000"/>
            <a:headEnd/>
            <a:tailEnd/>
          </a:ln>
          <a:effectLst/>
        </p:spPr>
        <p:txBody>
          <a:bodyPr lIns="90000" tIns="46800" rIns="90000" bIns="46800">
            <a:spAutoFit/>
          </a:bodyPr>
          <a:lstStyle/>
          <a:p>
            <a:pPr algn="ctr" defTabSz="762000" fontAlgn="auto">
              <a:lnSpc>
                <a:spcPct val="90000"/>
              </a:lnSpc>
              <a:spcBef>
                <a:spcPct val="50000"/>
              </a:spcBef>
              <a:spcAft>
                <a:spcPts val="0"/>
              </a:spcAft>
              <a:buClr>
                <a:srgbClr val="FFD308"/>
              </a:buClr>
              <a:defRPr/>
            </a:pPr>
            <a:r>
              <a:rPr lang="en-US" sz="1000" kern="0">
                <a:solidFill>
                  <a:srgbClr val="AF0033"/>
                </a:solidFill>
                <a:cs typeface="Arial" charset="0"/>
              </a:rPr>
              <a:t>To change the document information in the footer, press [Alt + F8] and use the „Nokia_Siemens_Networks_–_Change_Document_Information“ macro.</a:t>
            </a:r>
          </a:p>
        </p:txBody>
      </p:sp>
      <p:sp>
        <p:nvSpPr>
          <p:cNvPr id="40" name="Rectangle 7" descr="xData1"/>
          <p:cNvSpPr>
            <a:spLocks noChangeArrowheads="1"/>
          </p:cNvSpPr>
          <p:nvPr userDrawn="1"/>
        </p:nvSpPr>
        <p:spPr bwMode="auto">
          <a:xfrm>
            <a:off x="613548" y="6248140"/>
            <a:ext cx="3089155" cy="123111"/>
          </a:xfrm>
          <a:prstGeom prst="rect">
            <a:avLst/>
          </a:prstGeom>
          <a:noFill/>
          <a:ln w="9525">
            <a:noFill/>
            <a:miter lim="800000"/>
            <a:headEnd/>
            <a:tailEnd/>
          </a:ln>
          <a:effectLst/>
        </p:spPr>
        <p:txBody>
          <a:bodyPr lIns="0" tIns="0" rIns="0" bIns="0">
            <a:spAutoFit/>
          </a:bodyPr>
          <a:lstStyle/>
          <a:p>
            <a:pPr fontAlgn="auto">
              <a:spcBef>
                <a:spcPts val="0"/>
              </a:spcBef>
              <a:spcAft>
                <a:spcPts val="0"/>
              </a:spcAft>
              <a:buClrTx/>
              <a:tabLst>
                <a:tab pos="450850" algn="l"/>
              </a:tabLst>
              <a:defRPr/>
            </a:pPr>
            <a:r>
              <a:rPr lang="en-US" sz="800" b="1" kern="0" smtClean="0">
                <a:solidFill>
                  <a:sysClr val="windowText" lastClr="000000"/>
                </a:solidFill>
                <a:cs typeface="Arial" charset="0"/>
              </a:rPr>
              <a:t>For internal use</a:t>
            </a:r>
            <a:endParaRPr lang="en-US" sz="800" b="1" kern="0">
              <a:solidFill>
                <a:sysClr val="windowText" lastClr="000000"/>
              </a:solidFill>
              <a:cs typeface="Arial" charset="0"/>
            </a:endParaRPr>
          </a:p>
        </p:txBody>
      </p:sp>
      <p:sp>
        <p:nvSpPr>
          <p:cNvPr id="41" name="Rectangle 8" descr="xData2"/>
          <p:cNvSpPr>
            <a:spLocks noChangeArrowheads="1"/>
          </p:cNvSpPr>
          <p:nvPr userDrawn="1"/>
        </p:nvSpPr>
        <p:spPr bwMode="auto">
          <a:xfrm>
            <a:off x="613548" y="6385904"/>
            <a:ext cx="3089155" cy="123111"/>
          </a:xfrm>
          <a:prstGeom prst="rect">
            <a:avLst/>
          </a:prstGeom>
          <a:noFill/>
          <a:ln w="9525">
            <a:noFill/>
            <a:miter lim="800000"/>
            <a:headEnd/>
            <a:tailEnd/>
          </a:ln>
          <a:effectLst/>
        </p:spPr>
        <p:txBody>
          <a:bodyPr lIns="0" tIns="0" rIns="0" bIns="0">
            <a:spAutoFit/>
          </a:bodyPr>
          <a:lstStyle/>
          <a:p>
            <a:pPr fontAlgn="auto">
              <a:spcBef>
                <a:spcPts val="0"/>
              </a:spcBef>
              <a:spcAft>
                <a:spcPts val="0"/>
              </a:spcAft>
              <a:buClrTx/>
              <a:tabLst>
                <a:tab pos="450850" algn="l"/>
              </a:tabLst>
              <a:defRPr/>
            </a:pPr>
            <a:r>
              <a:rPr lang="en-US" sz="800" smtClean="0">
                <a:solidFill>
                  <a:srgbClr val="000000"/>
                </a:solidFill>
                <a:cs typeface="Arial" charset="0"/>
              </a:rPr>
              <a:t>Smart Grid Solutions / Management Presentation / v1.0</a:t>
            </a:r>
            <a:endParaRPr lang="en-US" sz="800" kern="0" dirty="0">
              <a:solidFill>
                <a:sysClr val="windowText" lastClr="000000"/>
              </a:solidFill>
              <a:cs typeface="Arial" charset="0"/>
            </a:endParaRPr>
          </a:p>
        </p:txBody>
      </p:sp>
      <p:sp>
        <p:nvSpPr>
          <p:cNvPr id="753667" name="Rectangle 3"/>
          <p:cNvSpPr>
            <a:spLocks noGrp="1" noChangeArrowheads="1"/>
          </p:cNvSpPr>
          <p:nvPr>
            <p:ph type="ctrTitle" sz="quarter"/>
          </p:nvPr>
        </p:nvSpPr>
        <p:spPr>
          <a:xfrm>
            <a:off x="254490" y="1050037"/>
            <a:ext cx="8633761" cy="1223083"/>
          </a:xfrm>
        </p:spPr>
        <p:txBody>
          <a:bodyPr anchor="b"/>
          <a:lstStyle>
            <a:lvl1pPr>
              <a:defRPr sz="3600"/>
            </a:lvl1pPr>
          </a:lstStyle>
          <a:p>
            <a:r>
              <a:rPr lang="en-US" dirty="0" smtClean="0"/>
              <a:t>Click to edit Master title style</a:t>
            </a:r>
            <a:endParaRPr lang="en-US" noProof="0" dirty="0"/>
          </a:p>
        </p:txBody>
      </p:sp>
      <p:sp>
        <p:nvSpPr>
          <p:cNvPr id="753668" name="Rectangle 4"/>
          <p:cNvSpPr>
            <a:spLocks noGrp="1" noChangeArrowheads="1"/>
          </p:cNvSpPr>
          <p:nvPr>
            <p:ph type="subTitle" sz="quarter" idx="1"/>
          </p:nvPr>
        </p:nvSpPr>
        <p:spPr>
          <a:xfrm>
            <a:off x="254490" y="2345363"/>
            <a:ext cx="8633761" cy="1404529"/>
          </a:xfrm>
        </p:spPr>
        <p:txBody>
          <a:bodyPr/>
          <a:lstStyle>
            <a:lvl1pPr>
              <a:defRPr sz="2400" b="1"/>
            </a:lvl1pPr>
          </a:lstStyle>
          <a:p>
            <a:r>
              <a:rPr lang="en-US" dirty="0" smtClean="0"/>
              <a:t>Click to edit Master subtitle style</a:t>
            </a:r>
            <a:endParaRPr lang="en-US" dirty="0"/>
          </a:p>
        </p:txBody>
      </p:sp>
      <p:sp>
        <p:nvSpPr>
          <p:cNvPr id="42" name="Fußzeilenplatzhalter 1"/>
          <p:cNvSpPr>
            <a:spLocks noGrp="1"/>
          </p:cNvSpPr>
          <p:nvPr>
            <p:ph type="ftr" sz="quarter" idx="10"/>
          </p:nvPr>
        </p:nvSpPr>
        <p:spPr/>
        <p:txBody>
          <a:bodyPr/>
          <a:lstStyle>
            <a:lvl1pPr>
              <a:defRPr smtClean="0"/>
            </a:lvl1pPr>
          </a:lstStyle>
          <a:p>
            <a:pPr>
              <a:defRPr/>
            </a:pPr>
            <a:r>
              <a:rPr lang="en-US" dirty="0">
                <a:solidFill>
                  <a:srgbClr val="000000"/>
                </a:solidFill>
              </a:rPr>
              <a:t>Wolfgang Nagel, Volker Held, May 2011</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Click to edit Master title style</a:t>
            </a:r>
            <a:endParaRPr lang="de-DE" dirty="0"/>
          </a:p>
        </p:txBody>
      </p:sp>
      <p:sp>
        <p:nvSpPr>
          <p:cNvPr id="3" name="Inhaltsplatzhalter 2"/>
          <p:cNvSpPr>
            <a:spLocks noGrp="1"/>
          </p:cNvSpPr>
          <p:nvPr>
            <p:ph idx="1"/>
          </p:nvPr>
        </p:nvSpPr>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Wolfgang Nagel, Volker Held, May 2011</a:t>
            </a:r>
            <a:endParaRPr lang="en-US" dirty="0">
              <a:solidFill>
                <a:srgbClr val="000000"/>
              </a:solidFill>
            </a:endParaRPr>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Click to edit Master title style</a:t>
            </a:r>
            <a:endParaRPr lang="de-DE" dirty="0"/>
          </a:p>
        </p:txBody>
      </p:sp>
      <p:sp>
        <p:nvSpPr>
          <p:cNvPr id="3" name="Rectangle 4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Wolfgang Nagel, Volker Held, May 2011</a:t>
            </a:r>
            <a:endParaRPr lang="en-US" dirty="0">
              <a:solidFill>
                <a:srgbClr val="000000"/>
              </a:solidFill>
            </a:endParaRP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Wolfgang Nagel, Volker Held, May 2011</a:t>
            </a:r>
            <a:endParaRPr lang="en-US" dirty="0">
              <a:solidFill>
                <a:srgbClr val="000000"/>
              </a:solidFill>
            </a:endParaRP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55588" y="1196975"/>
            <a:ext cx="4240212"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1" y="1196975"/>
            <a:ext cx="4241800"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2.xml"/><Relationship Id="rId6"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3.xml"/><Relationship Id="rId6" Type="http://schemas.openxmlformats.org/officeDocument/2006/relationships/image" Target="../media/image3.jpe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42889" y="6591300"/>
            <a:ext cx="6846887" cy="152400"/>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tabLst>
                <a:tab pos="447675" algn="l"/>
                <a:tab pos="2238375" algn="l"/>
              </a:tabLst>
              <a:defRPr/>
            </a:pPr>
            <a:fld id="{3425C446-2AE2-47D5-B272-7A99247FF43D}" type="slidenum">
              <a:rPr sz="800" noProof="1"/>
              <a:pPr eaLnBrk="1" hangingPunct="1">
                <a:spcBef>
                  <a:spcPct val="0"/>
                </a:spcBef>
                <a:spcAft>
                  <a:spcPct val="0"/>
                </a:spcAft>
                <a:buClrTx/>
                <a:tabLst>
                  <a:tab pos="447675" algn="l"/>
                  <a:tab pos="2238375" algn="l"/>
                </a:tabLst>
                <a:defRPr/>
              </a:pPr>
              <a:t>‹Nr.›</a:t>
            </a:fld>
            <a:r>
              <a:rPr lang="fi-FI" sz="800"/>
              <a:t>	</a:t>
            </a:r>
            <a:r>
              <a:rPr lang="en-US" sz="800"/>
              <a:t>© Nokia Siemens Networks</a:t>
            </a:r>
            <a:r>
              <a:rPr lang="en-US" sz="800" noProof="1"/>
              <a:t> </a:t>
            </a:r>
            <a:r>
              <a:rPr lang="fi-FI" sz="800"/>
              <a:t>	</a:t>
            </a:r>
            <a:endParaRPr lang="fi-FI" sz="800" noProof="1"/>
          </a:p>
        </p:txBody>
      </p:sp>
      <p:sp>
        <p:nvSpPr>
          <p:cNvPr id="13315" name="Text Box 3"/>
          <p:cNvSpPr txBox="1">
            <a:spLocks noChangeArrowheads="1"/>
          </p:cNvSpPr>
          <p:nvPr/>
        </p:nvSpPr>
        <p:spPr bwMode="auto">
          <a:xfrm>
            <a:off x="242889" y="6454776"/>
            <a:ext cx="3044825" cy="133350"/>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defRPr/>
            </a:pPr>
            <a:r>
              <a:rPr lang="en-US" sz="800"/>
              <a:t>For internal use</a:t>
            </a:r>
          </a:p>
        </p:txBody>
      </p:sp>
      <p:sp>
        <p:nvSpPr>
          <p:cNvPr id="2052" name="Rectangle 4"/>
          <p:cNvSpPr>
            <a:spLocks noGrp="1" noChangeArrowheads="1"/>
          </p:cNvSpPr>
          <p:nvPr>
            <p:ph type="body" idx="1"/>
          </p:nvPr>
        </p:nvSpPr>
        <p:spPr bwMode="auto">
          <a:xfrm>
            <a:off x="255588" y="1196975"/>
            <a:ext cx="8634412" cy="4859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2053" name="Rectangle 5"/>
          <p:cNvSpPr>
            <a:spLocks noGrp="1" noChangeArrowheads="1"/>
          </p:cNvSpPr>
          <p:nvPr>
            <p:ph type="title"/>
          </p:nvPr>
        </p:nvSpPr>
        <p:spPr bwMode="auto">
          <a:xfrm>
            <a:off x="255588" y="233363"/>
            <a:ext cx="8634412" cy="8239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Titelmasterformat durch Klicken bearbeiten</a:t>
            </a:r>
          </a:p>
        </p:txBody>
      </p:sp>
      <p:pic>
        <p:nvPicPr>
          <p:cNvPr id="2054" name="Picture 6" descr="NSNrgb"/>
          <p:cNvPicPr>
            <a:picLocks noChangeAspect="1" noChangeArrowheads="1"/>
          </p:cNvPicPr>
          <p:nvPr/>
        </p:nvPicPr>
        <p:blipFill>
          <a:blip r:embed="rId14" cstate="print"/>
          <a:srcRect/>
          <a:stretch>
            <a:fillRect/>
          </a:stretch>
        </p:blipFill>
        <p:spPr bwMode="black">
          <a:xfrm>
            <a:off x="7837489" y="6243639"/>
            <a:ext cx="1055687" cy="44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2800" b="1">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charset="0"/>
        </a:defRPr>
      </a:lvl2pPr>
      <a:lvl3pPr algn="l" rtl="0" eaLnBrk="0" fontAlgn="base" hangingPunct="0">
        <a:lnSpc>
          <a:spcPct val="90000"/>
        </a:lnSpc>
        <a:spcBef>
          <a:spcPct val="0"/>
        </a:spcBef>
        <a:spcAft>
          <a:spcPct val="0"/>
        </a:spcAft>
        <a:defRPr sz="2800" b="1">
          <a:solidFill>
            <a:schemeClr val="bg2"/>
          </a:solidFill>
          <a:latin typeface="Arial" charset="0"/>
        </a:defRPr>
      </a:lvl3pPr>
      <a:lvl4pPr algn="l" rtl="0" eaLnBrk="0" fontAlgn="base" hangingPunct="0">
        <a:lnSpc>
          <a:spcPct val="90000"/>
        </a:lnSpc>
        <a:spcBef>
          <a:spcPct val="0"/>
        </a:spcBef>
        <a:spcAft>
          <a:spcPct val="0"/>
        </a:spcAft>
        <a:defRPr sz="2800" b="1">
          <a:solidFill>
            <a:schemeClr val="bg2"/>
          </a:solidFill>
          <a:latin typeface="Arial" charset="0"/>
        </a:defRPr>
      </a:lvl4pPr>
      <a:lvl5pPr algn="l" rtl="0" eaLnBrk="0" fontAlgn="base" hangingPunct="0">
        <a:lnSpc>
          <a:spcPct val="90000"/>
        </a:lnSpc>
        <a:spcBef>
          <a:spcPct val="0"/>
        </a:spcBef>
        <a:spcAft>
          <a:spcPct val="0"/>
        </a:spcAft>
        <a:defRPr sz="2800" b="1">
          <a:solidFill>
            <a:schemeClr val="bg2"/>
          </a:solidFill>
          <a:latin typeface="Arial" charset="0"/>
        </a:defRPr>
      </a:lvl5pPr>
      <a:lvl6pPr marL="457200" algn="l" rtl="0" fontAlgn="base">
        <a:lnSpc>
          <a:spcPct val="90000"/>
        </a:lnSpc>
        <a:spcBef>
          <a:spcPct val="0"/>
        </a:spcBef>
        <a:spcAft>
          <a:spcPct val="0"/>
        </a:spcAft>
        <a:defRPr sz="2800" b="1">
          <a:solidFill>
            <a:schemeClr val="bg2"/>
          </a:solidFill>
          <a:latin typeface="Arial" charset="0"/>
        </a:defRPr>
      </a:lvl6pPr>
      <a:lvl7pPr marL="914400" algn="l" rtl="0" fontAlgn="base">
        <a:lnSpc>
          <a:spcPct val="90000"/>
        </a:lnSpc>
        <a:spcBef>
          <a:spcPct val="0"/>
        </a:spcBef>
        <a:spcAft>
          <a:spcPct val="0"/>
        </a:spcAft>
        <a:defRPr sz="2800" b="1">
          <a:solidFill>
            <a:schemeClr val="bg2"/>
          </a:solidFill>
          <a:latin typeface="Arial" charset="0"/>
        </a:defRPr>
      </a:lvl7pPr>
      <a:lvl8pPr marL="1371600" algn="l" rtl="0" fontAlgn="base">
        <a:lnSpc>
          <a:spcPct val="90000"/>
        </a:lnSpc>
        <a:spcBef>
          <a:spcPct val="0"/>
        </a:spcBef>
        <a:spcAft>
          <a:spcPct val="0"/>
        </a:spcAft>
        <a:defRPr sz="2800" b="1">
          <a:solidFill>
            <a:schemeClr val="bg2"/>
          </a:solidFill>
          <a:latin typeface="Arial" charset="0"/>
        </a:defRPr>
      </a:lvl8pPr>
      <a:lvl9pPr marL="1828800" algn="l" rtl="0" fontAlgn="base">
        <a:lnSpc>
          <a:spcPct val="90000"/>
        </a:lnSpc>
        <a:spcBef>
          <a:spcPct val="0"/>
        </a:spcBef>
        <a:spcAft>
          <a:spcPct val="0"/>
        </a:spcAft>
        <a:defRPr sz="2800" b="1">
          <a:solidFill>
            <a:schemeClr val="bg2"/>
          </a:solidFill>
          <a:latin typeface="Arial" charset="0"/>
        </a:defRPr>
      </a:lvl9pPr>
    </p:titleStyle>
    <p:bodyStyle>
      <a:lvl1pPr marL="342900" indent="-342900" algn="l" rtl="0" eaLnBrk="0" fontAlgn="base" hangingPunct="0">
        <a:lnSpc>
          <a:spcPct val="90000"/>
        </a:lnSpc>
        <a:spcBef>
          <a:spcPct val="30000"/>
        </a:spcBef>
        <a:spcAft>
          <a:spcPct val="0"/>
        </a:spcAft>
        <a:buClr>
          <a:schemeClr val="accent2"/>
        </a:buClr>
        <a:buSzPct val="110000"/>
        <a:defRPr sz="2400">
          <a:solidFill>
            <a:schemeClr val="tx1"/>
          </a:solidFill>
          <a:latin typeface="+mn-lt"/>
          <a:ea typeface="+mn-ea"/>
          <a:cs typeface="+mn-cs"/>
        </a:defRPr>
      </a:lvl1pPr>
      <a:lvl2pPr marL="269875" indent="-268288" algn="l" rtl="0" eaLnBrk="0" fontAlgn="base" hangingPunct="0">
        <a:lnSpc>
          <a:spcPct val="90000"/>
        </a:lnSpc>
        <a:spcBef>
          <a:spcPct val="30000"/>
        </a:spcBef>
        <a:spcAft>
          <a:spcPct val="0"/>
        </a:spcAft>
        <a:buClr>
          <a:schemeClr val="accent2"/>
        </a:buClr>
        <a:buSzPct val="110000"/>
        <a:buChar char="•"/>
        <a:defRPr sz="2400">
          <a:solidFill>
            <a:schemeClr val="tx1"/>
          </a:solidFill>
          <a:latin typeface="+mn-lt"/>
        </a:defRPr>
      </a:lvl2pPr>
      <a:lvl3pPr marL="677863" indent="-228600" algn="l" rtl="0" eaLnBrk="0" fontAlgn="base" hangingPunct="0">
        <a:lnSpc>
          <a:spcPct val="90000"/>
        </a:lnSpc>
        <a:spcBef>
          <a:spcPct val="30000"/>
        </a:spcBef>
        <a:spcAft>
          <a:spcPct val="0"/>
        </a:spcAft>
        <a:buClr>
          <a:schemeClr val="accent2"/>
        </a:buClr>
        <a:buSzPct val="110000"/>
        <a:buFont typeface="Arial" charset="0"/>
        <a:buChar char="–"/>
        <a:defRPr sz="2000">
          <a:solidFill>
            <a:schemeClr val="tx1"/>
          </a:solidFill>
          <a:latin typeface="+mn-lt"/>
        </a:defRPr>
      </a:lvl3pPr>
      <a:lvl4pPr marL="1085850" indent="-228600" algn="l" rtl="0" eaLnBrk="0" fontAlgn="base" hangingPunct="0">
        <a:lnSpc>
          <a:spcPct val="90000"/>
        </a:lnSpc>
        <a:spcBef>
          <a:spcPct val="30000"/>
        </a:spcBef>
        <a:spcAft>
          <a:spcPct val="0"/>
        </a:spcAft>
        <a:buClr>
          <a:schemeClr val="accent2"/>
        </a:buClr>
        <a:buSzPct val="110000"/>
        <a:buFont typeface="Arial" charset="0"/>
        <a:buChar char="▪"/>
        <a:defRPr>
          <a:solidFill>
            <a:schemeClr val="tx1"/>
          </a:solidFill>
          <a:latin typeface="+mn-lt"/>
        </a:defRPr>
      </a:lvl4pPr>
      <a:lvl5pPr marL="1493838" indent="-228600" algn="l" rtl="0" eaLnBrk="0" fontAlgn="base" hangingPunct="0">
        <a:lnSpc>
          <a:spcPct val="90000"/>
        </a:lnSpc>
        <a:spcBef>
          <a:spcPct val="30000"/>
        </a:spcBef>
        <a:spcAft>
          <a:spcPct val="0"/>
        </a:spcAft>
        <a:buClr>
          <a:schemeClr val="accent2"/>
        </a:buClr>
        <a:buSzPct val="110000"/>
        <a:buChar char="•"/>
        <a:defRPr sz="1600">
          <a:solidFill>
            <a:schemeClr val="tx1"/>
          </a:solidFill>
          <a:latin typeface="+mn-lt"/>
        </a:defRPr>
      </a:lvl5pPr>
      <a:lvl6pPr marL="1951038" indent="-228600" algn="l" rtl="0" fontAlgn="base">
        <a:lnSpc>
          <a:spcPct val="90000"/>
        </a:lnSpc>
        <a:spcBef>
          <a:spcPct val="30000"/>
        </a:spcBef>
        <a:spcAft>
          <a:spcPct val="0"/>
        </a:spcAft>
        <a:buClr>
          <a:schemeClr val="accent2"/>
        </a:buClr>
        <a:buSzPct val="110000"/>
        <a:buChar char="•"/>
        <a:defRPr sz="1600">
          <a:solidFill>
            <a:schemeClr val="tx1"/>
          </a:solidFill>
          <a:latin typeface="+mn-lt"/>
        </a:defRPr>
      </a:lvl6pPr>
      <a:lvl7pPr marL="2408238" indent="-228600" algn="l" rtl="0" fontAlgn="base">
        <a:lnSpc>
          <a:spcPct val="90000"/>
        </a:lnSpc>
        <a:spcBef>
          <a:spcPct val="30000"/>
        </a:spcBef>
        <a:spcAft>
          <a:spcPct val="0"/>
        </a:spcAft>
        <a:buClr>
          <a:schemeClr val="accent2"/>
        </a:buClr>
        <a:buSzPct val="110000"/>
        <a:buChar char="•"/>
        <a:defRPr sz="1600">
          <a:solidFill>
            <a:schemeClr val="tx1"/>
          </a:solidFill>
          <a:latin typeface="+mn-lt"/>
        </a:defRPr>
      </a:lvl7pPr>
      <a:lvl8pPr marL="2865438" indent="-228600" algn="l" rtl="0" fontAlgn="base">
        <a:lnSpc>
          <a:spcPct val="90000"/>
        </a:lnSpc>
        <a:spcBef>
          <a:spcPct val="30000"/>
        </a:spcBef>
        <a:spcAft>
          <a:spcPct val="0"/>
        </a:spcAft>
        <a:buClr>
          <a:schemeClr val="accent2"/>
        </a:buClr>
        <a:buSzPct val="110000"/>
        <a:buChar char="•"/>
        <a:defRPr sz="1600">
          <a:solidFill>
            <a:schemeClr val="tx1"/>
          </a:solidFill>
          <a:latin typeface="+mn-lt"/>
        </a:defRPr>
      </a:lvl8pPr>
      <a:lvl9pPr marL="3322638" indent="-228600" algn="l" rtl="0" fontAlgn="base">
        <a:lnSpc>
          <a:spcPct val="90000"/>
        </a:lnSpc>
        <a:spcBef>
          <a:spcPct val="30000"/>
        </a:spcBef>
        <a:spcAft>
          <a:spcPct val="0"/>
        </a:spcAft>
        <a:buClr>
          <a:schemeClr val="accent2"/>
        </a:buClr>
        <a:buSzPct val="11000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60000"/>
                <a:lumOff val="4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254491" y="225129"/>
            <a:ext cx="8633761" cy="8265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52643" name="Text Box 3"/>
          <p:cNvSpPr txBox="1">
            <a:spLocks noChangeArrowheads="1"/>
          </p:cNvSpPr>
          <p:nvPr/>
        </p:nvSpPr>
        <p:spPr bwMode="auto">
          <a:xfrm>
            <a:off x="243152" y="6454788"/>
            <a:ext cx="3045060" cy="132725"/>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defRPr/>
            </a:pPr>
            <a:endParaRPr lang="en-US" sz="800">
              <a:solidFill>
                <a:srgbClr val="000000"/>
              </a:solidFill>
              <a:cs typeface="Arial" charset="0"/>
            </a:endParaRPr>
          </a:p>
        </p:txBody>
      </p:sp>
      <p:grpSp>
        <p:nvGrpSpPr>
          <p:cNvPr id="2" name="Group 7"/>
          <p:cNvGrpSpPr>
            <a:grpSpLocks/>
          </p:cNvGrpSpPr>
          <p:nvPr/>
        </p:nvGrpSpPr>
        <p:grpSpPr bwMode="auto">
          <a:xfrm>
            <a:off x="-215435" y="-216726"/>
            <a:ext cx="9573610" cy="7291456"/>
            <a:chOff x="-136" y="-136"/>
            <a:chExt cx="6031" cy="4592"/>
          </a:xfrm>
        </p:grpSpPr>
        <p:sp>
          <p:nvSpPr>
            <p:cNvPr id="752648" name="Line 8"/>
            <p:cNvSpPr>
              <a:spLocks noChangeShapeType="1"/>
            </p:cNvSpPr>
            <p:nvPr userDrawn="1"/>
          </p:nvSpPr>
          <p:spPr bwMode="auto">
            <a:xfrm>
              <a:off x="158"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49" name="Line 9"/>
            <p:cNvSpPr>
              <a:spLocks noChangeShapeType="1"/>
            </p:cNvSpPr>
            <p:nvPr userDrawn="1"/>
          </p:nvSpPr>
          <p:spPr bwMode="auto">
            <a:xfrm rot="5400000">
              <a:off x="-80" y="697"/>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0" name="Line 10"/>
            <p:cNvSpPr>
              <a:spLocks noChangeShapeType="1"/>
            </p:cNvSpPr>
            <p:nvPr userDrawn="1"/>
          </p:nvSpPr>
          <p:spPr bwMode="auto">
            <a:xfrm rot="5400000">
              <a:off x="-80" y="60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1" name="Line 11"/>
            <p:cNvSpPr>
              <a:spLocks noChangeShapeType="1"/>
            </p:cNvSpPr>
            <p:nvPr userDrawn="1"/>
          </p:nvSpPr>
          <p:spPr bwMode="auto">
            <a:xfrm rot="5400000">
              <a:off x="-80" y="41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2" name="Line 12"/>
            <p:cNvSpPr>
              <a:spLocks noChangeShapeType="1"/>
            </p:cNvSpPr>
            <p:nvPr userDrawn="1"/>
          </p:nvSpPr>
          <p:spPr bwMode="auto">
            <a:xfrm rot="5400000">
              <a:off x="-80" y="387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3" name="Line 13"/>
            <p:cNvSpPr>
              <a:spLocks noChangeShapeType="1"/>
            </p:cNvSpPr>
            <p:nvPr userDrawn="1"/>
          </p:nvSpPr>
          <p:spPr bwMode="auto">
            <a:xfrm rot="5400000">
              <a:off x="-80" y="3782"/>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4" name="Line 14"/>
            <p:cNvSpPr>
              <a:spLocks noChangeShapeType="1"/>
            </p:cNvSpPr>
            <p:nvPr userDrawn="1"/>
          </p:nvSpPr>
          <p:spPr bwMode="auto">
            <a:xfrm rot="5400000">
              <a:off x="-80" y="8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5" name="Line 15"/>
            <p:cNvSpPr>
              <a:spLocks noChangeShapeType="1"/>
            </p:cNvSpPr>
            <p:nvPr userDrawn="1"/>
          </p:nvSpPr>
          <p:spPr bwMode="auto">
            <a:xfrm>
              <a:off x="160" y="-13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6" name="Line 16"/>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7" name="Line 17"/>
            <p:cNvSpPr>
              <a:spLocks noChangeShapeType="1"/>
            </p:cNvSpPr>
            <p:nvPr userDrawn="1"/>
          </p:nvSpPr>
          <p:spPr bwMode="auto">
            <a:xfrm>
              <a:off x="5602" y="-13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8" name="Line 18"/>
            <p:cNvSpPr>
              <a:spLocks noChangeShapeType="1"/>
            </p:cNvSpPr>
            <p:nvPr userDrawn="1"/>
          </p:nvSpPr>
          <p:spPr bwMode="auto">
            <a:xfrm rot="5400000">
              <a:off x="5839" y="697"/>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9" name="Line 19"/>
            <p:cNvSpPr>
              <a:spLocks noChangeShapeType="1"/>
            </p:cNvSpPr>
            <p:nvPr userDrawn="1"/>
          </p:nvSpPr>
          <p:spPr bwMode="auto">
            <a:xfrm rot="5400000">
              <a:off x="5839" y="60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60" name="Line 20"/>
            <p:cNvSpPr>
              <a:spLocks noChangeShapeType="1"/>
            </p:cNvSpPr>
            <p:nvPr userDrawn="1"/>
          </p:nvSpPr>
          <p:spPr bwMode="auto">
            <a:xfrm rot="5400000">
              <a:off x="5839" y="41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61" name="Line 21"/>
            <p:cNvSpPr>
              <a:spLocks noChangeShapeType="1"/>
            </p:cNvSpPr>
            <p:nvPr userDrawn="1"/>
          </p:nvSpPr>
          <p:spPr bwMode="auto">
            <a:xfrm rot="5400000">
              <a:off x="5839" y="387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62" name="Line 22"/>
            <p:cNvSpPr>
              <a:spLocks noChangeShapeType="1"/>
            </p:cNvSpPr>
            <p:nvPr userDrawn="1"/>
          </p:nvSpPr>
          <p:spPr bwMode="auto">
            <a:xfrm rot="5400000">
              <a:off x="5839" y="3782"/>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63" name="Line 23"/>
            <p:cNvSpPr>
              <a:spLocks noChangeShapeType="1"/>
            </p:cNvSpPr>
            <p:nvPr userDrawn="1"/>
          </p:nvSpPr>
          <p:spPr bwMode="auto">
            <a:xfrm rot="5400000">
              <a:off x="5839" y="8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grpSp>
      <p:sp>
        <p:nvSpPr>
          <p:cNvPr id="11269" name="Rectangle 24"/>
          <p:cNvSpPr>
            <a:spLocks noGrp="1" noChangeArrowheads="1"/>
          </p:cNvSpPr>
          <p:nvPr>
            <p:ph type="body" idx="1"/>
          </p:nvPr>
        </p:nvSpPr>
        <p:spPr bwMode="auto">
          <a:xfrm>
            <a:off x="254490" y="1196202"/>
            <a:ext cx="8638800" cy="48973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2682" name="Rectangle 42"/>
          <p:cNvSpPr>
            <a:spLocks noChangeArrowheads="1"/>
          </p:cNvSpPr>
          <p:nvPr/>
        </p:nvSpPr>
        <p:spPr bwMode="auto">
          <a:xfrm>
            <a:off x="254490" y="6587514"/>
            <a:ext cx="2132928" cy="123111"/>
          </a:xfrm>
          <a:prstGeom prst="rect">
            <a:avLst/>
          </a:prstGeom>
          <a:noFill/>
          <a:ln w="9525">
            <a:noFill/>
            <a:miter lim="800000"/>
            <a:headEnd/>
            <a:tailEnd/>
          </a:ln>
          <a:effectLst/>
        </p:spPr>
        <p:txBody>
          <a:bodyPr lIns="0" tIns="0" rIns="0" bIns="0">
            <a:spAutoFit/>
          </a:bodyPr>
          <a:lstStyle/>
          <a:p>
            <a:pPr>
              <a:spcBef>
                <a:spcPct val="0"/>
              </a:spcBef>
              <a:spcAft>
                <a:spcPct val="0"/>
              </a:spcAft>
              <a:buClrTx/>
              <a:tabLst>
                <a:tab pos="450850" algn="l"/>
              </a:tabLst>
              <a:defRPr/>
            </a:pPr>
            <a:fld id="{D0A43EF3-F72D-4C5B-9401-B2861BFC35FB}" type="slidenum">
              <a:rPr lang="en-US" sz="800">
                <a:solidFill>
                  <a:srgbClr val="000000"/>
                </a:solidFill>
                <a:cs typeface="Arial" charset="0"/>
              </a:rPr>
              <a:pPr>
                <a:spcBef>
                  <a:spcPct val="0"/>
                </a:spcBef>
                <a:spcAft>
                  <a:spcPct val="0"/>
                </a:spcAft>
                <a:buClrTx/>
                <a:tabLst>
                  <a:tab pos="450850" algn="l"/>
                </a:tabLst>
                <a:defRPr/>
              </a:pPr>
              <a:t>‹Nr.›</a:t>
            </a:fld>
            <a:r>
              <a:rPr lang="en-US" sz="800">
                <a:solidFill>
                  <a:srgbClr val="000000"/>
                </a:solidFill>
                <a:cs typeface="Arial" charset="0"/>
              </a:rPr>
              <a:t>	© Nokia Siemens Networks 2011</a:t>
            </a:r>
          </a:p>
        </p:txBody>
      </p:sp>
      <p:sp>
        <p:nvSpPr>
          <p:cNvPr id="752685" name="Rectangle 45"/>
          <p:cNvSpPr>
            <a:spLocks noGrp="1" noChangeArrowheads="1"/>
          </p:cNvSpPr>
          <p:nvPr>
            <p:ph type="ftr" sz="quarter" idx="3"/>
          </p:nvPr>
        </p:nvSpPr>
        <p:spPr bwMode="auto">
          <a:xfrm>
            <a:off x="1642846" y="6587514"/>
            <a:ext cx="6044766" cy="12311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100000"/>
              </a:lnSpc>
              <a:spcBef>
                <a:spcPct val="0"/>
              </a:spcBef>
              <a:buClrTx/>
              <a:defRPr sz="800" smtClean="0">
                <a:cs typeface="+mn-cs"/>
              </a:defRPr>
            </a:lvl1pPr>
          </a:lstStyle>
          <a:p>
            <a:pPr>
              <a:spcAft>
                <a:spcPct val="0"/>
              </a:spcAft>
              <a:defRPr/>
            </a:pPr>
            <a:r>
              <a:rPr lang="en-US" dirty="0">
                <a:solidFill>
                  <a:srgbClr val="000000"/>
                </a:solidFill>
              </a:rPr>
              <a:t>Wolfgang Nagel, Volker Held, May 2011</a:t>
            </a:r>
          </a:p>
        </p:txBody>
      </p:sp>
      <p:grpSp>
        <p:nvGrpSpPr>
          <p:cNvPr id="3" name="Group 46"/>
          <p:cNvGrpSpPr>
            <a:grpSpLocks/>
          </p:cNvGrpSpPr>
          <p:nvPr/>
        </p:nvGrpSpPr>
        <p:grpSpPr bwMode="auto">
          <a:xfrm>
            <a:off x="647564" y="6894963"/>
            <a:ext cx="5436258" cy="179767"/>
            <a:chOff x="408" y="4343"/>
            <a:chExt cx="3424" cy="113"/>
          </a:xfrm>
        </p:grpSpPr>
        <p:grpSp>
          <p:nvGrpSpPr>
            <p:cNvPr id="4" name="Group 47"/>
            <p:cNvGrpSpPr>
              <a:grpSpLocks/>
            </p:cNvGrpSpPr>
            <p:nvPr userDrawn="1"/>
          </p:nvGrpSpPr>
          <p:grpSpPr bwMode="auto">
            <a:xfrm>
              <a:off x="929" y="4343"/>
              <a:ext cx="2903" cy="113"/>
              <a:chOff x="929" y="4343"/>
              <a:chExt cx="2903" cy="113"/>
            </a:xfrm>
          </p:grpSpPr>
          <p:sp>
            <p:nvSpPr>
              <p:cNvPr id="752688" name="AutoShape 48"/>
              <p:cNvSpPr>
                <a:spLocks noChangeArrowheads="1"/>
              </p:cNvSpPr>
              <p:nvPr/>
            </p:nvSpPr>
            <p:spPr bwMode="auto">
              <a:xfrm>
                <a:off x="929" y="4343"/>
                <a:ext cx="181" cy="113"/>
              </a:xfrm>
              <a:prstGeom prst="roundRect">
                <a:avLst>
                  <a:gd name="adj" fmla="val 16667"/>
                </a:avLst>
              </a:prstGeom>
              <a:solidFill>
                <a:srgbClr val="FFD308"/>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211 </a:t>
                </a:r>
                <a:br>
                  <a:rPr lang="en-US" sz="600" b="1">
                    <a:solidFill>
                      <a:srgbClr val="FFFFFF"/>
                    </a:solidFill>
                    <a:cs typeface="Arial" charset="0"/>
                  </a:rPr>
                </a:br>
                <a:r>
                  <a:rPr lang="en-US" sz="600" b="1">
                    <a:solidFill>
                      <a:srgbClr val="FFFFFF"/>
                    </a:solidFill>
                    <a:cs typeface="Arial" charset="0"/>
                  </a:rPr>
                  <a:t>B  8</a:t>
                </a:r>
              </a:p>
            </p:txBody>
          </p:sp>
          <p:sp>
            <p:nvSpPr>
              <p:cNvPr id="752689" name="AutoShape 49"/>
              <p:cNvSpPr>
                <a:spLocks noChangeArrowheads="1"/>
              </p:cNvSpPr>
              <p:nvPr/>
            </p:nvSpPr>
            <p:spPr bwMode="auto">
              <a:xfrm>
                <a:off x="1156" y="4343"/>
                <a:ext cx="181" cy="113"/>
              </a:xfrm>
              <a:prstGeom prst="roundRect">
                <a:avLst>
                  <a:gd name="adj" fmla="val 16667"/>
                </a:avLst>
              </a:prstGeom>
              <a:solidFill>
                <a:srgbClr val="FFAF00"/>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175 </a:t>
                </a:r>
                <a:br>
                  <a:rPr lang="en-US" sz="600" b="1">
                    <a:solidFill>
                      <a:srgbClr val="FFFFFF"/>
                    </a:solidFill>
                    <a:cs typeface="Arial" charset="0"/>
                  </a:rPr>
                </a:br>
                <a:r>
                  <a:rPr lang="en-US" sz="600" b="1">
                    <a:solidFill>
                      <a:srgbClr val="FFFFFF"/>
                    </a:solidFill>
                    <a:cs typeface="Arial" charset="0"/>
                  </a:rPr>
                  <a:t>B  0</a:t>
                </a:r>
              </a:p>
            </p:txBody>
          </p:sp>
          <p:sp>
            <p:nvSpPr>
              <p:cNvPr id="752690" name="AutoShape 50"/>
              <p:cNvSpPr>
                <a:spLocks noChangeArrowheads="1"/>
              </p:cNvSpPr>
              <p:nvPr/>
            </p:nvSpPr>
            <p:spPr bwMode="auto">
              <a:xfrm>
                <a:off x="1383" y="4343"/>
                <a:ext cx="181" cy="113"/>
              </a:xfrm>
              <a:prstGeom prst="roundRect">
                <a:avLst>
                  <a:gd name="adj" fmla="val 16667"/>
                </a:avLst>
              </a:prstGeom>
              <a:solidFill>
                <a:srgbClr val="7F10A2"/>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127</a:t>
                </a:r>
                <a:br>
                  <a:rPr lang="en-US" sz="600" b="1">
                    <a:solidFill>
                      <a:srgbClr val="FFFFFF"/>
                    </a:solidFill>
                    <a:cs typeface="Arial" charset="0"/>
                  </a:rPr>
                </a:br>
                <a:r>
                  <a:rPr lang="en-US" sz="600" b="1">
                    <a:solidFill>
                      <a:srgbClr val="FFFFFF"/>
                    </a:solidFill>
                    <a:cs typeface="Arial" charset="0"/>
                  </a:rPr>
                  <a:t>G 16 </a:t>
                </a:r>
                <a:br>
                  <a:rPr lang="en-US" sz="600" b="1">
                    <a:solidFill>
                      <a:srgbClr val="FFFFFF"/>
                    </a:solidFill>
                    <a:cs typeface="Arial" charset="0"/>
                  </a:rPr>
                </a:br>
                <a:r>
                  <a:rPr lang="en-US" sz="600" b="1">
                    <a:solidFill>
                      <a:srgbClr val="FFFFFF"/>
                    </a:solidFill>
                    <a:cs typeface="Arial" charset="0"/>
                  </a:rPr>
                  <a:t>B 162</a:t>
                </a:r>
              </a:p>
            </p:txBody>
          </p:sp>
          <p:sp>
            <p:nvSpPr>
              <p:cNvPr id="752691" name="AutoShape 51"/>
              <p:cNvSpPr>
                <a:spLocks noChangeArrowheads="1"/>
              </p:cNvSpPr>
              <p:nvPr/>
            </p:nvSpPr>
            <p:spPr bwMode="auto">
              <a:xfrm>
                <a:off x="2970" y="4343"/>
                <a:ext cx="181" cy="113"/>
              </a:xfrm>
              <a:prstGeom prst="roundRect">
                <a:avLst>
                  <a:gd name="adj" fmla="val 16667"/>
                </a:avLst>
              </a:prstGeom>
              <a:solidFill>
                <a:srgbClr val="A2A6AD"/>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163 </a:t>
                </a:r>
                <a:br>
                  <a:rPr lang="en-US" sz="600" b="1">
                    <a:solidFill>
                      <a:srgbClr val="FFFFFF"/>
                    </a:solidFill>
                    <a:cs typeface="Arial" charset="0"/>
                  </a:rPr>
                </a:br>
                <a:r>
                  <a:rPr lang="en-US" sz="600" b="1">
                    <a:solidFill>
                      <a:srgbClr val="FFFFFF"/>
                    </a:solidFill>
                    <a:cs typeface="Arial" charset="0"/>
                  </a:rPr>
                  <a:t>G 166 </a:t>
                </a:r>
                <a:br>
                  <a:rPr lang="en-US" sz="600" b="1">
                    <a:solidFill>
                      <a:srgbClr val="FFFFFF"/>
                    </a:solidFill>
                    <a:cs typeface="Arial" charset="0"/>
                  </a:rPr>
                </a:br>
                <a:r>
                  <a:rPr lang="en-US" sz="600" b="1">
                    <a:solidFill>
                      <a:srgbClr val="FFFFFF"/>
                    </a:solidFill>
                    <a:cs typeface="Arial" charset="0"/>
                  </a:rPr>
                  <a:t>B 173</a:t>
                </a:r>
              </a:p>
            </p:txBody>
          </p:sp>
          <p:sp>
            <p:nvSpPr>
              <p:cNvPr id="752692" name="AutoShape 52"/>
              <p:cNvSpPr>
                <a:spLocks noChangeArrowheads="1"/>
              </p:cNvSpPr>
              <p:nvPr/>
            </p:nvSpPr>
            <p:spPr bwMode="auto">
              <a:xfrm>
                <a:off x="2743" y="4343"/>
                <a:ext cx="181" cy="113"/>
              </a:xfrm>
              <a:prstGeom prst="roundRect">
                <a:avLst>
                  <a:gd name="adj" fmla="val 16667"/>
                </a:avLst>
              </a:prstGeom>
              <a:solidFill>
                <a:srgbClr val="68717A"/>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104</a:t>
                </a:r>
                <a:br>
                  <a:rPr lang="en-US" sz="600" b="1">
                    <a:solidFill>
                      <a:srgbClr val="FFFFFF"/>
                    </a:solidFill>
                    <a:cs typeface="Arial" charset="0"/>
                  </a:rPr>
                </a:br>
                <a:r>
                  <a:rPr lang="en-US" sz="600" b="1">
                    <a:solidFill>
                      <a:srgbClr val="FFFFFF"/>
                    </a:solidFill>
                    <a:cs typeface="Arial" charset="0"/>
                  </a:rPr>
                  <a:t>G 113 </a:t>
                </a:r>
                <a:br>
                  <a:rPr lang="en-US" sz="600" b="1">
                    <a:solidFill>
                      <a:srgbClr val="FFFFFF"/>
                    </a:solidFill>
                    <a:cs typeface="Arial" charset="0"/>
                  </a:rPr>
                </a:br>
                <a:r>
                  <a:rPr lang="en-US" sz="600" b="1">
                    <a:solidFill>
                      <a:srgbClr val="FFFFFF"/>
                    </a:solidFill>
                    <a:cs typeface="Arial" charset="0"/>
                  </a:rPr>
                  <a:t>B 122</a:t>
                </a:r>
              </a:p>
            </p:txBody>
          </p:sp>
          <p:sp>
            <p:nvSpPr>
              <p:cNvPr id="752693" name="AutoShape 53"/>
              <p:cNvSpPr>
                <a:spLocks noChangeArrowheads="1"/>
              </p:cNvSpPr>
              <p:nvPr/>
            </p:nvSpPr>
            <p:spPr bwMode="auto">
              <a:xfrm>
                <a:off x="3197" y="4343"/>
                <a:ext cx="181" cy="113"/>
              </a:xfrm>
              <a:prstGeom prst="roundRect">
                <a:avLst>
                  <a:gd name="adj" fmla="val 16667"/>
                </a:avLst>
              </a:prstGeom>
              <a:solidFill>
                <a:srgbClr val="EAEAEA"/>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234 </a:t>
                </a:r>
                <a:br>
                  <a:rPr lang="en-US" sz="600" b="1">
                    <a:solidFill>
                      <a:srgbClr val="FFFFFF"/>
                    </a:solidFill>
                    <a:cs typeface="Arial" charset="0"/>
                  </a:rPr>
                </a:br>
                <a:r>
                  <a:rPr lang="en-US" sz="600" b="1">
                    <a:solidFill>
                      <a:srgbClr val="FFFFFF"/>
                    </a:solidFill>
                    <a:cs typeface="Arial" charset="0"/>
                  </a:rPr>
                  <a:t>G 234 </a:t>
                </a:r>
                <a:br>
                  <a:rPr lang="en-US" sz="600" b="1">
                    <a:solidFill>
                      <a:srgbClr val="FFFFFF"/>
                    </a:solidFill>
                    <a:cs typeface="Arial" charset="0"/>
                  </a:rPr>
                </a:br>
                <a:r>
                  <a:rPr lang="en-US" sz="600" b="1">
                    <a:solidFill>
                      <a:srgbClr val="FFFFFF"/>
                    </a:solidFill>
                    <a:cs typeface="Arial" charset="0"/>
                  </a:rPr>
                  <a:t>B 234</a:t>
                </a:r>
              </a:p>
            </p:txBody>
          </p:sp>
          <p:sp>
            <p:nvSpPr>
              <p:cNvPr id="752694" name="AutoShape 54"/>
              <p:cNvSpPr>
                <a:spLocks noChangeArrowheads="1"/>
              </p:cNvSpPr>
              <p:nvPr/>
            </p:nvSpPr>
            <p:spPr bwMode="auto">
              <a:xfrm>
                <a:off x="3424" y="4343"/>
                <a:ext cx="181" cy="113"/>
              </a:xfrm>
              <a:prstGeom prst="roundRect">
                <a:avLst>
                  <a:gd name="adj" fmla="val 16667"/>
                </a:avLst>
              </a:prstGeom>
              <a:solidFill>
                <a:srgbClr val="AF0033"/>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175 </a:t>
                </a:r>
                <a:br>
                  <a:rPr lang="en-US" sz="600" b="1">
                    <a:solidFill>
                      <a:srgbClr val="FFFFFF"/>
                    </a:solidFill>
                    <a:cs typeface="Arial" charset="0"/>
                  </a:rPr>
                </a:br>
                <a:r>
                  <a:rPr lang="en-US" sz="600" b="1">
                    <a:solidFill>
                      <a:srgbClr val="FFFFFF"/>
                    </a:solidFill>
                    <a:cs typeface="Arial" charset="0"/>
                  </a:rPr>
                  <a:t>G 0 </a:t>
                </a:r>
                <a:br>
                  <a:rPr lang="en-US" sz="600" b="1">
                    <a:solidFill>
                      <a:srgbClr val="FFFFFF"/>
                    </a:solidFill>
                    <a:cs typeface="Arial" charset="0"/>
                  </a:rPr>
                </a:br>
                <a:r>
                  <a:rPr lang="en-US" sz="600" b="1">
                    <a:solidFill>
                      <a:srgbClr val="FFFFFF"/>
                    </a:solidFill>
                    <a:cs typeface="Arial" charset="0"/>
                  </a:rPr>
                  <a:t>B 51</a:t>
                </a:r>
              </a:p>
            </p:txBody>
          </p:sp>
          <p:sp>
            <p:nvSpPr>
              <p:cNvPr id="752695" name="AutoShape 55"/>
              <p:cNvSpPr>
                <a:spLocks noChangeArrowheads="1"/>
              </p:cNvSpPr>
              <p:nvPr/>
            </p:nvSpPr>
            <p:spPr bwMode="auto">
              <a:xfrm>
                <a:off x="2516" y="4343"/>
                <a:ext cx="181" cy="113"/>
              </a:xfrm>
              <a:prstGeom prst="roundRect">
                <a:avLst>
                  <a:gd name="adj" fmla="val 16667"/>
                </a:avLst>
              </a:prstGeom>
              <a:solidFill>
                <a:srgbClr val="000000"/>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0 </a:t>
                </a:r>
                <a:br>
                  <a:rPr lang="en-US" sz="600" b="1">
                    <a:solidFill>
                      <a:srgbClr val="FFFFFF"/>
                    </a:solidFill>
                    <a:cs typeface="Arial" charset="0"/>
                  </a:rPr>
                </a:br>
                <a:r>
                  <a:rPr lang="en-US" sz="600" b="1">
                    <a:solidFill>
                      <a:srgbClr val="FFFFFF"/>
                    </a:solidFill>
                    <a:cs typeface="Arial" charset="0"/>
                  </a:rPr>
                  <a:t>G 0 </a:t>
                </a:r>
                <a:br>
                  <a:rPr lang="en-US" sz="600" b="1">
                    <a:solidFill>
                      <a:srgbClr val="FFFFFF"/>
                    </a:solidFill>
                    <a:cs typeface="Arial" charset="0"/>
                  </a:rPr>
                </a:br>
                <a:r>
                  <a:rPr lang="en-US" sz="600" b="1">
                    <a:solidFill>
                      <a:srgbClr val="FFFFFF"/>
                    </a:solidFill>
                    <a:cs typeface="Arial" charset="0"/>
                  </a:rPr>
                  <a:t>B 0</a:t>
                </a:r>
              </a:p>
            </p:txBody>
          </p:sp>
          <p:sp>
            <p:nvSpPr>
              <p:cNvPr id="752696" name="AutoShape 56"/>
              <p:cNvSpPr>
                <a:spLocks noChangeArrowheads="1"/>
              </p:cNvSpPr>
              <p:nvPr/>
            </p:nvSpPr>
            <p:spPr bwMode="auto">
              <a:xfrm>
                <a:off x="2290" y="4343"/>
                <a:ext cx="181" cy="113"/>
              </a:xfrm>
              <a:prstGeom prst="roundRect">
                <a:avLst>
                  <a:gd name="adj" fmla="val 16667"/>
                </a:avLst>
              </a:prstGeom>
              <a:solidFill>
                <a:srgbClr val="FFFFFF"/>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255 </a:t>
                </a:r>
                <a:br>
                  <a:rPr lang="en-US" sz="600" b="1">
                    <a:solidFill>
                      <a:srgbClr val="FFFFFF"/>
                    </a:solidFill>
                    <a:cs typeface="Arial" charset="0"/>
                  </a:rPr>
                </a:br>
                <a:r>
                  <a:rPr lang="en-US" sz="600" b="1">
                    <a:solidFill>
                      <a:srgbClr val="FFFFFF"/>
                    </a:solidFill>
                    <a:cs typeface="Arial" charset="0"/>
                  </a:rPr>
                  <a:t>B 255</a:t>
                </a:r>
              </a:p>
            </p:txBody>
          </p:sp>
          <p:sp>
            <p:nvSpPr>
              <p:cNvPr id="752697" name="Rectangle 57"/>
              <p:cNvSpPr>
                <a:spLocks noChangeArrowheads="1"/>
              </p:cNvSpPr>
              <p:nvPr/>
            </p:nvSpPr>
            <p:spPr bwMode="auto">
              <a:xfrm>
                <a:off x="1761" y="4343"/>
                <a:ext cx="499" cy="113"/>
              </a:xfrm>
              <a:prstGeom prst="rect">
                <a:avLst/>
              </a:prstGeom>
              <a:noFill/>
              <a:ln w="9525">
                <a:noFill/>
                <a:miter lim="800000"/>
                <a:headEnd/>
                <a:tailEnd/>
              </a:ln>
              <a:effectLst/>
            </p:spPr>
            <p:txBody>
              <a:bodyPr wrap="none" lIns="18000" tIns="0" rIns="36000" bIns="0" anchor="ctr"/>
              <a:lstStyle/>
              <a:p>
                <a:pPr algn="r" defTabSz="762000">
                  <a:buClr>
                    <a:srgbClr val="FFD308"/>
                  </a:buClr>
                  <a:defRPr/>
                </a:pPr>
                <a:r>
                  <a:rPr lang="en-US" sz="600" b="1">
                    <a:solidFill>
                      <a:srgbClr val="FFFFFF"/>
                    </a:solidFill>
                    <a:cs typeface="Arial" charset="0"/>
                  </a:rPr>
                  <a:t>Supporting colors:</a:t>
                </a:r>
              </a:p>
            </p:txBody>
          </p:sp>
          <p:sp>
            <p:nvSpPr>
              <p:cNvPr id="752698" name="AutoShape 58"/>
              <p:cNvSpPr>
                <a:spLocks noChangeArrowheads="1"/>
              </p:cNvSpPr>
              <p:nvPr userDrawn="1"/>
            </p:nvSpPr>
            <p:spPr bwMode="auto">
              <a:xfrm>
                <a:off x="3651" y="4343"/>
                <a:ext cx="181" cy="113"/>
              </a:xfrm>
              <a:prstGeom prst="roundRect">
                <a:avLst>
                  <a:gd name="adj" fmla="val 16667"/>
                </a:avLst>
              </a:prstGeom>
              <a:solidFill>
                <a:srgbClr val="34C333"/>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52 </a:t>
                </a:r>
                <a:br>
                  <a:rPr lang="en-US" sz="600" b="1">
                    <a:solidFill>
                      <a:srgbClr val="FFFFFF"/>
                    </a:solidFill>
                    <a:cs typeface="Arial" charset="0"/>
                  </a:rPr>
                </a:br>
                <a:r>
                  <a:rPr lang="en-US" sz="600" b="1">
                    <a:solidFill>
                      <a:srgbClr val="FFFFFF"/>
                    </a:solidFill>
                    <a:cs typeface="Arial" charset="0"/>
                  </a:rPr>
                  <a:t>G 195 </a:t>
                </a:r>
                <a:br>
                  <a:rPr lang="en-US" sz="600" b="1">
                    <a:solidFill>
                      <a:srgbClr val="FFFFFF"/>
                    </a:solidFill>
                    <a:cs typeface="Arial" charset="0"/>
                  </a:rPr>
                </a:br>
                <a:r>
                  <a:rPr lang="en-US" sz="600" b="1">
                    <a:solidFill>
                      <a:srgbClr val="FFFFFF"/>
                    </a:solidFill>
                    <a:cs typeface="Arial" charset="0"/>
                  </a:rPr>
                  <a:t>B  51</a:t>
                </a:r>
              </a:p>
            </p:txBody>
          </p:sp>
        </p:grpSp>
        <p:sp>
          <p:nvSpPr>
            <p:cNvPr id="752699" name="Rectangle 59"/>
            <p:cNvSpPr>
              <a:spLocks noChangeArrowheads="1"/>
            </p:cNvSpPr>
            <p:nvPr userDrawn="1"/>
          </p:nvSpPr>
          <p:spPr bwMode="auto">
            <a:xfrm>
              <a:off x="408" y="4343"/>
              <a:ext cx="499" cy="113"/>
            </a:xfrm>
            <a:prstGeom prst="rect">
              <a:avLst/>
            </a:prstGeom>
            <a:noFill/>
            <a:ln w="9525">
              <a:noFill/>
              <a:miter lim="800000"/>
              <a:headEnd/>
              <a:tailEnd/>
            </a:ln>
            <a:effectLst/>
          </p:spPr>
          <p:txBody>
            <a:bodyPr wrap="none" lIns="18000" tIns="0" rIns="36000" bIns="0" anchor="ctr"/>
            <a:lstStyle/>
            <a:p>
              <a:pPr algn="r" defTabSz="762000">
                <a:buClr>
                  <a:srgbClr val="FFD308"/>
                </a:buClr>
                <a:defRPr/>
              </a:pPr>
              <a:r>
                <a:rPr lang="en-US" sz="600" b="1">
                  <a:solidFill>
                    <a:srgbClr val="FFFFFF"/>
                  </a:solidFill>
                  <a:cs typeface="Arial" charset="0"/>
                </a:rPr>
                <a:t>Primary colors:</a:t>
              </a:r>
            </a:p>
          </p:txBody>
        </p:sp>
      </p:grpSp>
      <p:pic>
        <p:nvPicPr>
          <p:cNvPr id="11273" name="Picture 79" descr="NSN_reg_rgb_030"/>
          <p:cNvPicPr>
            <a:picLocks noChangeAspect="1" noChangeArrowheads="1"/>
          </p:cNvPicPr>
          <p:nvPr/>
        </p:nvPicPr>
        <p:blipFill>
          <a:blip r:embed="rId6" cstate="print"/>
          <a:srcRect l="2087" t="3871"/>
          <a:stretch>
            <a:fillRect/>
          </a:stretch>
        </p:blipFill>
        <p:spPr bwMode="auto">
          <a:xfrm>
            <a:off x="7935803" y="6101974"/>
            <a:ext cx="1070874" cy="756026"/>
          </a:xfrm>
          <a:prstGeom prst="rect">
            <a:avLst/>
          </a:prstGeom>
          <a:noFill/>
          <a:ln w="9525">
            <a:noFill/>
            <a:miter lim="800000"/>
            <a:headEnd/>
            <a:tailEnd/>
          </a:ln>
        </p:spPr>
      </p:pic>
      <p:sp>
        <p:nvSpPr>
          <p:cNvPr id="44" name="Text Box 9"/>
          <p:cNvSpPr txBox="1">
            <a:spLocks noChangeArrowheads="1"/>
          </p:cNvSpPr>
          <p:nvPr/>
        </p:nvSpPr>
        <p:spPr bwMode="auto">
          <a:xfrm>
            <a:off x="1" y="-282249"/>
            <a:ext cx="7256743" cy="371513"/>
          </a:xfrm>
          <a:prstGeom prst="rect">
            <a:avLst/>
          </a:prstGeom>
          <a:noFill/>
          <a:ln w="19050" algn="ctr">
            <a:noFill/>
            <a:miter lim="800000"/>
            <a:headEnd/>
            <a:tailEnd/>
          </a:ln>
          <a:effectLst/>
        </p:spPr>
        <p:txBody>
          <a:bodyPr lIns="90000" tIns="46800" rIns="90000" bIns="46800">
            <a:spAutoFit/>
          </a:bodyPr>
          <a:lstStyle/>
          <a:p>
            <a:pPr algn="ctr" defTabSz="762000" fontAlgn="auto">
              <a:lnSpc>
                <a:spcPct val="90000"/>
              </a:lnSpc>
              <a:spcBef>
                <a:spcPct val="50000"/>
              </a:spcBef>
              <a:spcAft>
                <a:spcPts val="0"/>
              </a:spcAft>
              <a:buClr>
                <a:srgbClr val="FFD308"/>
              </a:buClr>
              <a:defRPr/>
            </a:pPr>
            <a:r>
              <a:rPr lang="en-US" sz="1000" kern="0">
                <a:solidFill>
                  <a:srgbClr val="AF0033"/>
                </a:solidFill>
                <a:cs typeface="Arial" charset="0"/>
              </a:rPr>
              <a:t>To change the document information in the footer, press [Alt + F8] and use the „Nokia_Siemens_Networks_–_Change_Document_Information“ macro.</a:t>
            </a:r>
          </a:p>
        </p:txBody>
      </p:sp>
      <p:sp>
        <p:nvSpPr>
          <p:cNvPr id="45" name="Rectangle 7" descr="xData1"/>
          <p:cNvSpPr>
            <a:spLocks noChangeArrowheads="1"/>
          </p:cNvSpPr>
          <p:nvPr/>
        </p:nvSpPr>
        <p:spPr bwMode="auto">
          <a:xfrm>
            <a:off x="613549" y="6248141"/>
            <a:ext cx="3089155" cy="123111"/>
          </a:xfrm>
          <a:prstGeom prst="rect">
            <a:avLst/>
          </a:prstGeom>
          <a:noFill/>
          <a:ln w="9525">
            <a:noFill/>
            <a:miter lim="800000"/>
            <a:headEnd/>
            <a:tailEnd/>
          </a:ln>
          <a:effectLst/>
        </p:spPr>
        <p:txBody>
          <a:bodyPr lIns="0" tIns="0" rIns="0" bIns="0">
            <a:spAutoFit/>
          </a:bodyPr>
          <a:lstStyle/>
          <a:p>
            <a:pPr fontAlgn="auto">
              <a:spcBef>
                <a:spcPts val="0"/>
              </a:spcBef>
              <a:spcAft>
                <a:spcPts val="0"/>
              </a:spcAft>
              <a:buClrTx/>
              <a:tabLst>
                <a:tab pos="450850" algn="l"/>
              </a:tabLst>
              <a:defRPr/>
            </a:pPr>
            <a:r>
              <a:rPr lang="en-US" sz="800" b="1" kern="0" smtClean="0">
                <a:solidFill>
                  <a:sysClr val="windowText" lastClr="000000"/>
                </a:solidFill>
                <a:cs typeface="Arial" charset="0"/>
              </a:rPr>
              <a:t>For internal use</a:t>
            </a:r>
            <a:endParaRPr lang="en-US" sz="800" b="1" kern="0">
              <a:solidFill>
                <a:sysClr val="windowText" lastClr="000000"/>
              </a:solidFill>
              <a:cs typeface="Arial" charset="0"/>
            </a:endParaRPr>
          </a:p>
        </p:txBody>
      </p:sp>
      <p:sp>
        <p:nvSpPr>
          <p:cNvPr id="46" name="Rectangle 8" descr="xData2"/>
          <p:cNvSpPr>
            <a:spLocks noChangeArrowheads="1"/>
          </p:cNvSpPr>
          <p:nvPr/>
        </p:nvSpPr>
        <p:spPr bwMode="auto">
          <a:xfrm>
            <a:off x="613549" y="6385907"/>
            <a:ext cx="3089155" cy="123111"/>
          </a:xfrm>
          <a:prstGeom prst="rect">
            <a:avLst/>
          </a:prstGeom>
          <a:noFill/>
          <a:ln w="9525">
            <a:noFill/>
            <a:miter lim="800000"/>
            <a:headEnd/>
            <a:tailEnd/>
          </a:ln>
          <a:effectLst/>
        </p:spPr>
        <p:txBody>
          <a:bodyPr lIns="0" tIns="0" rIns="0" bIns="0">
            <a:spAutoFit/>
          </a:bodyPr>
          <a:lstStyle/>
          <a:p>
            <a:pPr fontAlgn="auto">
              <a:spcBef>
                <a:spcPts val="0"/>
              </a:spcBef>
              <a:spcAft>
                <a:spcPts val="0"/>
              </a:spcAft>
              <a:buClrTx/>
              <a:tabLst>
                <a:tab pos="450850" algn="l"/>
              </a:tabLst>
              <a:defRPr/>
            </a:pPr>
            <a:r>
              <a:rPr lang="en-US" sz="800" kern="0" smtClean="0">
                <a:solidFill>
                  <a:sysClr val="windowText" lastClr="000000"/>
                </a:solidFill>
                <a:cs typeface="Arial" charset="0"/>
              </a:rPr>
              <a:t>Smart Grid Solutions / Management Presentation / v1.0</a:t>
            </a:r>
            <a:endParaRPr lang="en-US" sz="800" kern="0">
              <a:solidFill>
                <a:sysClr val="windowText" lastClr="000000"/>
              </a:solidFill>
              <a:cs typeface="Arial"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ransition xmlns:p14="http://schemas.microsoft.com/office/powerpoint/2010/main"/>
  <p:timing>
    <p:tnLst>
      <p:par>
        <p:cTn xmlns:p14="http://schemas.microsoft.com/office/powerpoint/2010/main" id="1" dur="indefinite" restart="never" nodeType="tmRoot"/>
      </p:par>
    </p:tnLst>
  </p:timing>
  <p:hf sldNum="0" hdr="0" dt="0"/>
  <p:txStyles>
    <p:titleStyle>
      <a:lvl1pPr algn="l" rtl="0" eaLnBrk="0" fontAlgn="base" hangingPunct="0">
        <a:lnSpc>
          <a:spcPct val="90000"/>
        </a:lnSpc>
        <a:spcBef>
          <a:spcPct val="0"/>
        </a:spcBef>
        <a:spcAft>
          <a:spcPct val="0"/>
        </a:spcAft>
        <a:defRPr sz="2800" b="1">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charset="0"/>
        </a:defRPr>
      </a:lvl2pPr>
      <a:lvl3pPr algn="l" rtl="0" eaLnBrk="0" fontAlgn="base" hangingPunct="0">
        <a:lnSpc>
          <a:spcPct val="90000"/>
        </a:lnSpc>
        <a:spcBef>
          <a:spcPct val="0"/>
        </a:spcBef>
        <a:spcAft>
          <a:spcPct val="0"/>
        </a:spcAft>
        <a:defRPr sz="2800" b="1">
          <a:solidFill>
            <a:schemeClr val="bg2"/>
          </a:solidFill>
          <a:latin typeface="Arial" charset="0"/>
        </a:defRPr>
      </a:lvl3pPr>
      <a:lvl4pPr algn="l" rtl="0" eaLnBrk="0" fontAlgn="base" hangingPunct="0">
        <a:lnSpc>
          <a:spcPct val="90000"/>
        </a:lnSpc>
        <a:spcBef>
          <a:spcPct val="0"/>
        </a:spcBef>
        <a:spcAft>
          <a:spcPct val="0"/>
        </a:spcAft>
        <a:defRPr sz="2800" b="1">
          <a:solidFill>
            <a:schemeClr val="bg2"/>
          </a:solidFill>
          <a:latin typeface="Arial" charset="0"/>
        </a:defRPr>
      </a:lvl4pPr>
      <a:lvl5pPr algn="l" rtl="0" eaLnBrk="0" fontAlgn="base" hangingPunct="0">
        <a:lnSpc>
          <a:spcPct val="90000"/>
        </a:lnSpc>
        <a:spcBef>
          <a:spcPct val="0"/>
        </a:spcBef>
        <a:spcAft>
          <a:spcPct val="0"/>
        </a:spcAft>
        <a:defRPr sz="2800" b="1">
          <a:solidFill>
            <a:schemeClr val="bg2"/>
          </a:solidFill>
          <a:latin typeface="Arial" charset="0"/>
        </a:defRPr>
      </a:lvl5pPr>
      <a:lvl6pPr marL="457200" algn="l" rtl="0" fontAlgn="base">
        <a:lnSpc>
          <a:spcPct val="90000"/>
        </a:lnSpc>
        <a:spcBef>
          <a:spcPct val="0"/>
        </a:spcBef>
        <a:spcAft>
          <a:spcPct val="0"/>
        </a:spcAft>
        <a:defRPr sz="2800" b="1">
          <a:solidFill>
            <a:schemeClr val="bg2"/>
          </a:solidFill>
          <a:latin typeface="Arial" charset="0"/>
        </a:defRPr>
      </a:lvl6pPr>
      <a:lvl7pPr marL="914400" algn="l" rtl="0" fontAlgn="base">
        <a:lnSpc>
          <a:spcPct val="90000"/>
        </a:lnSpc>
        <a:spcBef>
          <a:spcPct val="0"/>
        </a:spcBef>
        <a:spcAft>
          <a:spcPct val="0"/>
        </a:spcAft>
        <a:defRPr sz="2800" b="1">
          <a:solidFill>
            <a:schemeClr val="bg2"/>
          </a:solidFill>
          <a:latin typeface="Arial" charset="0"/>
        </a:defRPr>
      </a:lvl7pPr>
      <a:lvl8pPr marL="1371600" algn="l" rtl="0" fontAlgn="base">
        <a:lnSpc>
          <a:spcPct val="90000"/>
        </a:lnSpc>
        <a:spcBef>
          <a:spcPct val="0"/>
        </a:spcBef>
        <a:spcAft>
          <a:spcPct val="0"/>
        </a:spcAft>
        <a:defRPr sz="2800" b="1">
          <a:solidFill>
            <a:schemeClr val="bg2"/>
          </a:solidFill>
          <a:latin typeface="Arial" charset="0"/>
        </a:defRPr>
      </a:lvl8pPr>
      <a:lvl9pPr marL="1828800" algn="l" rtl="0" fontAlgn="base">
        <a:lnSpc>
          <a:spcPct val="90000"/>
        </a:lnSpc>
        <a:spcBef>
          <a:spcPct val="0"/>
        </a:spcBef>
        <a:spcAft>
          <a:spcPct val="0"/>
        </a:spcAft>
        <a:defRPr sz="2800" b="1">
          <a:solidFill>
            <a:schemeClr val="bg2"/>
          </a:solidFill>
          <a:latin typeface="Arial" charset="0"/>
        </a:defRPr>
      </a:lvl9pPr>
    </p:titleStyle>
    <p:bodyStyle>
      <a:lvl1pPr marL="342900" indent="-342900" algn="l" rtl="0" eaLnBrk="0" fontAlgn="base" hangingPunct="0">
        <a:lnSpc>
          <a:spcPct val="90000"/>
        </a:lnSpc>
        <a:spcBef>
          <a:spcPct val="30000"/>
        </a:spcBef>
        <a:spcAft>
          <a:spcPct val="0"/>
        </a:spcAft>
        <a:buClr>
          <a:schemeClr val="accent2"/>
        </a:buClr>
        <a:buSzPct val="110000"/>
        <a:defRPr sz="2000">
          <a:solidFill>
            <a:schemeClr val="tx1"/>
          </a:solidFill>
          <a:latin typeface="+mn-lt"/>
          <a:ea typeface="+mn-ea"/>
          <a:cs typeface="+mn-cs"/>
        </a:defRPr>
      </a:lvl1pPr>
      <a:lvl2pPr marL="269875" indent="-268288" algn="l" rtl="0" eaLnBrk="0" fontAlgn="base" hangingPunct="0">
        <a:lnSpc>
          <a:spcPct val="90000"/>
        </a:lnSpc>
        <a:spcBef>
          <a:spcPct val="30000"/>
        </a:spcBef>
        <a:spcAft>
          <a:spcPct val="0"/>
        </a:spcAft>
        <a:buClr>
          <a:schemeClr val="accent2"/>
        </a:buClr>
        <a:buSzPct val="110000"/>
        <a:buChar char="•"/>
        <a:defRPr sz="2000">
          <a:solidFill>
            <a:schemeClr val="tx1"/>
          </a:solidFill>
          <a:latin typeface="+mn-lt"/>
        </a:defRPr>
      </a:lvl2pPr>
      <a:lvl3pPr marL="561975" indent="-279400" algn="l" rtl="0" eaLnBrk="0" fontAlgn="base" hangingPunct="0">
        <a:lnSpc>
          <a:spcPct val="90000"/>
        </a:lnSpc>
        <a:spcBef>
          <a:spcPct val="30000"/>
        </a:spcBef>
        <a:spcAft>
          <a:spcPct val="0"/>
        </a:spcAft>
        <a:buClr>
          <a:schemeClr val="accent2"/>
        </a:buClr>
        <a:buSzPct val="110000"/>
        <a:buFont typeface="Arial" charset="0"/>
        <a:buChar char="–"/>
        <a:defRPr>
          <a:solidFill>
            <a:schemeClr val="tx1"/>
          </a:solidFill>
          <a:latin typeface="+mn-lt"/>
        </a:defRPr>
      </a:lvl3pPr>
      <a:lvl4pPr marL="792163" indent="-228600" algn="l" rtl="0" eaLnBrk="0" fontAlgn="base" hangingPunct="0">
        <a:lnSpc>
          <a:spcPct val="90000"/>
        </a:lnSpc>
        <a:spcBef>
          <a:spcPct val="30000"/>
        </a:spcBef>
        <a:spcAft>
          <a:spcPct val="0"/>
        </a:spcAft>
        <a:buClr>
          <a:schemeClr val="accent2"/>
        </a:buClr>
        <a:buSzPct val="110000"/>
        <a:buFont typeface="Wingdings" pitchFamily="2" charset="2"/>
        <a:buChar char="§"/>
        <a:defRPr sz="1600">
          <a:solidFill>
            <a:schemeClr val="tx1"/>
          </a:solidFill>
          <a:latin typeface="+mn-lt"/>
        </a:defRPr>
      </a:lvl4pPr>
      <a:lvl5pPr marL="957263" indent="-163513" algn="l" rtl="0" eaLnBrk="0" fontAlgn="base" hangingPunct="0">
        <a:lnSpc>
          <a:spcPct val="90000"/>
        </a:lnSpc>
        <a:spcBef>
          <a:spcPct val="30000"/>
        </a:spcBef>
        <a:spcAft>
          <a:spcPct val="0"/>
        </a:spcAft>
        <a:buClr>
          <a:schemeClr val="accent2"/>
        </a:buClr>
        <a:buSzPct val="110000"/>
        <a:buChar char="•"/>
        <a:defRPr sz="1400">
          <a:solidFill>
            <a:schemeClr val="tx1"/>
          </a:solidFill>
          <a:latin typeface="+mn-lt"/>
        </a:defRPr>
      </a:lvl5pPr>
      <a:lvl6pPr marL="1414463" indent="-163513" algn="l" rtl="0" fontAlgn="base">
        <a:lnSpc>
          <a:spcPct val="90000"/>
        </a:lnSpc>
        <a:spcBef>
          <a:spcPct val="30000"/>
        </a:spcBef>
        <a:spcAft>
          <a:spcPct val="0"/>
        </a:spcAft>
        <a:buClr>
          <a:schemeClr val="accent2"/>
        </a:buClr>
        <a:buSzPct val="110000"/>
        <a:buChar char="•"/>
        <a:defRPr sz="1400">
          <a:solidFill>
            <a:schemeClr val="tx1"/>
          </a:solidFill>
          <a:latin typeface="+mn-lt"/>
        </a:defRPr>
      </a:lvl6pPr>
      <a:lvl7pPr marL="1871663" indent="-163513" algn="l" rtl="0" fontAlgn="base">
        <a:lnSpc>
          <a:spcPct val="90000"/>
        </a:lnSpc>
        <a:spcBef>
          <a:spcPct val="30000"/>
        </a:spcBef>
        <a:spcAft>
          <a:spcPct val="0"/>
        </a:spcAft>
        <a:buClr>
          <a:schemeClr val="accent2"/>
        </a:buClr>
        <a:buSzPct val="110000"/>
        <a:buChar char="•"/>
        <a:defRPr sz="1400">
          <a:solidFill>
            <a:schemeClr val="tx1"/>
          </a:solidFill>
          <a:latin typeface="+mn-lt"/>
        </a:defRPr>
      </a:lvl7pPr>
      <a:lvl8pPr marL="2328863" indent="-163513" algn="l" rtl="0" fontAlgn="base">
        <a:lnSpc>
          <a:spcPct val="90000"/>
        </a:lnSpc>
        <a:spcBef>
          <a:spcPct val="30000"/>
        </a:spcBef>
        <a:spcAft>
          <a:spcPct val="0"/>
        </a:spcAft>
        <a:buClr>
          <a:schemeClr val="accent2"/>
        </a:buClr>
        <a:buSzPct val="110000"/>
        <a:buChar char="•"/>
        <a:defRPr sz="1400">
          <a:solidFill>
            <a:schemeClr val="tx1"/>
          </a:solidFill>
          <a:latin typeface="+mn-lt"/>
        </a:defRPr>
      </a:lvl8pPr>
      <a:lvl9pPr marL="2786063" indent="-163513" algn="l" rtl="0" fontAlgn="base">
        <a:lnSpc>
          <a:spcPct val="90000"/>
        </a:lnSpc>
        <a:spcBef>
          <a:spcPct val="30000"/>
        </a:spcBef>
        <a:spcAft>
          <a:spcPct val="0"/>
        </a:spcAft>
        <a:buClr>
          <a:schemeClr val="accent2"/>
        </a:buClr>
        <a:buSzPct val="11000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60000"/>
                <a:lumOff val="4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254490" y="225128"/>
            <a:ext cx="8633761" cy="8265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52643" name="Text Box 3"/>
          <p:cNvSpPr txBox="1">
            <a:spLocks noChangeArrowheads="1"/>
          </p:cNvSpPr>
          <p:nvPr/>
        </p:nvSpPr>
        <p:spPr bwMode="auto">
          <a:xfrm>
            <a:off x="243152" y="6454787"/>
            <a:ext cx="3045060" cy="132725"/>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defRPr/>
            </a:pPr>
            <a:endParaRPr lang="en-US" sz="800">
              <a:solidFill>
                <a:srgbClr val="000000"/>
              </a:solidFill>
              <a:cs typeface="Arial" charset="0"/>
            </a:endParaRPr>
          </a:p>
        </p:txBody>
      </p:sp>
      <p:grpSp>
        <p:nvGrpSpPr>
          <p:cNvPr id="2" name="Group 7"/>
          <p:cNvGrpSpPr>
            <a:grpSpLocks/>
          </p:cNvGrpSpPr>
          <p:nvPr/>
        </p:nvGrpSpPr>
        <p:grpSpPr bwMode="auto">
          <a:xfrm>
            <a:off x="-215435" y="-216727"/>
            <a:ext cx="9573610" cy="7291456"/>
            <a:chOff x="-136" y="-136"/>
            <a:chExt cx="6031" cy="4592"/>
          </a:xfrm>
        </p:grpSpPr>
        <p:sp>
          <p:nvSpPr>
            <p:cNvPr id="752648" name="Line 8"/>
            <p:cNvSpPr>
              <a:spLocks noChangeShapeType="1"/>
            </p:cNvSpPr>
            <p:nvPr userDrawn="1"/>
          </p:nvSpPr>
          <p:spPr bwMode="auto">
            <a:xfrm>
              <a:off x="158"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49" name="Line 9"/>
            <p:cNvSpPr>
              <a:spLocks noChangeShapeType="1"/>
            </p:cNvSpPr>
            <p:nvPr userDrawn="1"/>
          </p:nvSpPr>
          <p:spPr bwMode="auto">
            <a:xfrm rot="5400000">
              <a:off x="-80" y="697"/>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0" name="Line 10"/>
            <p:cNvSpPr>
              <a:spLocks noChangeShapeType="1"/>
            </p:cNvSpPr>
            <p:nvPr userDrawn="1"/>
          </p:nvSpPr>
          <p:spPr bwMode="auto">
            <a:xfrm rot="5400000">
              <a:off x="-80" y="60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1" name="Line 11"/>
            <p:cNvSpPr>
              <a:spLocks noChangeShapeType="1"/>
            </p:cNvSpPr>
            <p:nvPr userDrawn="1"/>
          </p:nvSpPr>
          <p:spPr bwMode="auto">
            <a:xfrm rot="5400000">
              <a:off x="-80" y="41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2" name="Line 12"/>
            <p:cNvSpPr>
              <a:spLocks noChangeShapeType="1"/>
            </p:cNvSpPr>
            <p:nvPr userDrawn="1"/>
          </p:nvSpPr>
          <p:spPr bwMode="auto">
            <a:xfrm rot="5400000">
              <a:off x="-80" y="387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3" name="Line 13"/>
            <p:cNvSpPr>
              <a:spLocks noChangeShapeType="1"/>
            </p:cNvSpPr>
            <p:nvPr userDrawn="1"/>
          </p:nvSpPr>
          <p:spPr bwMode="auto">
            <a:xfrm rot="5400000">
              <a:off x="-80" y="3782"/>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4" name="Line 14"/>
            <p:cNvSpPr>
              <a:spLocks noChangeShapeType="1"/>
            </p:cNvSpPr>
            <p:nvPr userDrawn="1"/>
          </p:nvSpPr>
          <p:spPr bwMode="auto">
            <a:xfrm rot="5400000">
              <a:off x="-80" y="8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5" name="Line 15"/>
            <p:cNvSpPr>
              <a:spLocks noChangeShapeType="1"/>
            </p:cNvSpPr>
            <p:nvPr userDrawn="1"/>
          </p:nvSpPr>
          <p:spPr bwMode="auto">
            <a:xfrm>
              <a:off x="160" y="-13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6" name="Line 16"/>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7" name="Line 17"/>
            <p:cNvSpPr>
              <a:spLocks noChangeShapeType="1"/>
            </p:cNvSpPr>
            <p:nvPr userDrawn="1"/>
          </p:nvSpPr>
          <p:spPr bwMode="auto">
            <a:xfrm>
              <a:off x="5602" y="-13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8" name="Line 18"/>
            <p:cNvSpPr>
              <a:spLocks noChangeShapeType="1"/>
            </p:cNvSpPr>
            <p:nvPr userDrawn="1"/>
          </p:nvSpPr>
          <p:spPr bwMode="auto">
            <a:xfrm rot="5400000">
              <a:off x="5839" y="697"/>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59" name="Line 19"/>
            <p:cNvSpPr>
              <a:spLocks noChangeShapeType="1"/>
            </p:cNvSpPr>
            <p:nvPr userDrawn="1"/>
          </p:nvSpPr>
          <p:spPr bwMode="auto">
            <a:xfrm rot="5400000">
              <a:off x="5839" y="60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60" name="Line 20"/>
            <p:cNvSpPr>
              <a:spLocks noChangeShapeType="1"/>
            </p:cNvSpPr>
            <p:nvPr userDrawn="1"/>
          </p:nvSpPr>
          <p:spPr bwMode="auto">
            <a:xfrm rot="5400000">
              <a:off x="5839" y="4190"/>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61" name="Line 21"/>
            <p:cNvSpPr>
              <a:spLocks noChangeShapeType="1"/>
            </p:cNvSpPr>
            <p:nvPr userDrawn="1"/>
          </p:nvSpPr>
          <p:spPr bwMode="auto">
            <a:xfrm rot="5400000">
              <a:off x="5839" y="3873"/>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62" name="Line 22"/>
            <p:cNvSpPr>
              <a:spLocks noChangeShapeType="1"/>
            </p:cNvSpPr>
            <p:nvPr userDrawn="1"/>
          </p:nvSpPr>
          <p:spPr bwMode="auto">
            <a:xfrm rot="5400000">
              <a:off x="5839" y="3782"/>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sp>
          <p:nvSpPr>
            <p:cNvPr id="752663" name="Line 23"/>
            <p:cNvSpPr>
              <a:spLocks noChangeShapeType="1"/>
            </p:cNvSpPr>
            <p:nvPr userDrawn="1"/>
          </p:nvSpPr>
          <p:spPr bwMode="auto">
            <a:xfrm rot="5400000">
              <a:off x="5839" y="86"/>
              <a:ext cx="0" cy="113"/>
            </a:xfrm>
            <a:prstGeom prst="line">
              <a:avLst/>
            </a:prstGeom>
            <a:noFill/>
            <a:ln w="9525">
              <a:solidFill>
                <a:schemeClr val="bg1"/>
              </a:solidFill>
              <a:round/>
              <a:headEnd/>
              <a:tailEnd/>
            </a:ln>
            <a:effectLst/>
          </p:spPr>
          <p:txBody>
            <a:bodyPr anchor="ctr"/>
            <a:lstStyle/>
            <a:p>
              <a:pPr>
                <a:lnSpc>
                  <a:spcPct val="90000"/>
                </a:lnSpc>
                <a:spcBef>
                  <a:spcPct val="30000"/>
                </a:spcBef>
                <a:spcAft>
                  <a:spcPct val="0"/>
                </a:spcAft>
                <a:buClr>
                  <a:srgbClr val="FFD308"/>
                </a:buClr>
                <a:defRPr/>
              </a:pPr>
              <a:endParaRPr lang="en-US">
                <a:solidFill>
                  <a:srgbClr val="000000"/>
                </a:solidFill>
                <a:cs typeface="Arial" charset="0"/>
              </a:endParaRPr>
            </a:p>
          </p:txBody>
        </p:sp>
      </p:grpSp>
      <p:sp>
        <p:nvSpPr>
          <p:cNvPr id="11269" name="Rectangle 24"/>
          <p:cNvSpPr>
            <a:spLocks noGrp="1" noChangeArrowheads="1"/>
          </p:cNvSpPr>
          <p:nvPr>
            <p:ph type="body" idx="1"/>
          </p:nvPr>
        </p:nvSpPr>
        <p:spPr bwMode="auto">
          <a:xfrm>
            <a:off x="254490" y="1196202"/>
            <a:ext cx="8638800" cy="48973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2682" name="Rectangle 42"/>
          <p:cNvSpPr>
            <a:spLocks noChangeArrowheads="1"/>
          </p:cNvSpPr>
          <p:nvPr/>
        </p:nvSpPr>
        <p:spPr bwMode="auto">
          <a:xfrm>
            <a:off x="254490" y="6587512"/>
            <a:ext cx="2132928" cy="123111"/>
          </a:xfrm>
          <a:prstGeom prst="rect">
            <a:avLst/>
          </a:prstGeom>
          <a:noFill/>
          <a:ln w="9525">
            <a:noFill/>
            <a:miter lim="800000"/>
            <a:headEnd/>
            <a:tailEnd/>
          </a:ln>
          <a:effectLst/>
        </p:spPr>
        <p:txBody>
          <a:bodyPr lIns="0" tIns="0" rIns="0" bIns="0">
            <a:spAutoFit/>
          </a:bodyPr>
          <a:lstStyle/>
          <a:p>
            <a:pPr>
              <a:spcBef>
                <a:spcPct val="0"/>
              </a:spcBef>
              <a:spcAft>
                <a:spcPct val="0"/>
              </a:spcAft>
              <a:buClrTx/>
              <a:tabLst>
                <a:tab pos="450850" algn="l"/>
              </a:tabLst>
              <a:defRPr/>
            </a:pPr>
            <a:fld id="{D0A43EF3-F72D-4C5B-9401-B2861BFC35FB}" type="slidenum">
              <a:rPr lang="en-US" sz="800">
                <a:solidFill>
                  <a:srgbClr val="000000"/>
                </a:solidFill>
                <a:cs typeface="Arial" charset="0"/>
              </a:rPr>
              <a:pPr>
                <a:spcBef>
                  <a:spcPct val="0"/>
                </a:spcBef>
                <a:spcAft>
                  <a:spcPct val="0"/>
                </a:spcAft>
                <a:buClrTx/>
                <a:tabLst>
                  <a:tab pos="450850" algn="l"/>
                </a:tabLst>
                <a:defRPr/>
              </a:pPr>
              <a:t>‹Nr.›</a:t>
            </a:fld>
            <a:r>
              <a:rPr lang="en-US" sz="800">
                <a:solidFill>
                  <a:srgbClr val="000000"/>
                </a:solidFill>
                <a:cs typeface="Arial" charset="0"/>
              </a:rPr>
              <a:t>	© Nokia Siemens Networks 2011</a:t>
            </a:r>
          </a:p>
        </p:txBody>
      </p:sp>
      <p:sp>
        <p:nvSpPr>
          <p:cNvPr id="752685" name="Rectangle 45"/>
          <p:cNvSpPr>
            <a:spLocks noGrp="1" noChangeArrowheads="1"/>
          </p:cNvSpPr>
          <p:nvPr>
            <p:ph type="ftr" sz="quarter" idx="3"/>
          </p:nvPr>
        </p:nvSpPr>
        <p:spPr bwMode="auto">
          <a:xfrm>
            <a:off x="1642846" y="6587512"/>
            <a:ext cx="6044766" cy="12311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100000"/>
              </a:lnSpc>
              <a:spcBef>
                <a:spcPct val="0"/>
              </a:spcBef>
              <a:buClrTx/>
              <a:defRPr sz="800" smtClean="0">
                <a:cs typeface="+mn-cs"/>
              </a:defRPr>
            </a:lvl1pPr>
          </a:lstStyle>
          <a:p>
            <a:pPr>
              <a:spcAft>
                <a:spcPct val="0"/>
              </a:spcAft>
              <a:defRPr/>
            </a:pPr>
            <a:r>
              <a:rPr lang="en-US" dirty="0">
                <a:solidFill>
                  <a:srgbClr val="000000"/>
                </a:solidFill>
              </a:rPr>
              <a:t>Wolfgang Nagel, Volker Held, May 2011</a:t>
            </a:r>
          </a:p>
        </p:txBody>
      </p:sp>
      <p:grpSp>
        <p:nvGrpSpPr>
          <p:cNvPr id="3" name="Group 46"/>
          <p:cNvGrpSpPr>
            <a:grpSpLocks/>
          </p:cNvGrpSpPr>
          <p:nvPr/>
        </p:nvGrpSpPr>
        <p:grpSpPr bwMode="auto">
          <a:xfrm>
            <a:off x="647564" y="6894962"/>
            <a:ext cx="5436258" cy="179767"/>
            <a:chOff x="408" y="4343"/>
            <a:chExt cx="3424" cy="113"/>
          </a:xfrm>
        </p:grpSpPr>
        <p:grpSp>
          <p:nvGrpSpPr>
            <p:cNvPr id="4" name="Group 47"/>
            <p:cNvGrpSpPr>
              <a:grpSpLocks/>
            </p:cNvGrpSpPr>
            <p:nvPr userDrawn="1"/>
          </p:nvGrpSpPr>
          <p:grpSpPr bwMode="auto">
            <a:xfrm>
              <a:off x="929" y="4343"/>
              <a:ext cx="2903" cy="113"/>
              <a:chOff x="929" y="4343"/>
              <a:chExt cx="2903" cy="113"/>
            </a:xfrm>
          </p:grpSpPr>
          <p:sp>
            <p:nvSpPr>
              <p:cNvPr id="752688" name="AutoShape 48"/>
              <p:cNvSpPr>
                <a:spLocks noChangeArrowheads="1"/>
              </p:cNvSpPr>
              <p:nvPr/>
            </p:nvSpPr>
            <p:spPr bwMode="auto">
              <a:xfrm>
                <a:off x="929" y="4343"/>
                <a:ext cx="181" cy="113"/>
              </a:xfrm>
              <a:prstGeom prst="roundRect">
                <a:avLst>
                  <a:gd name="adj" fmla="val 16667"/>
                </a:avLst>
              </a:prstGeom>
              <a:solidFill>
                <a:srgbClr val="FFD308"/>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211 </a:t>
                </a:r>
                <a:br>
                  <a:rPr lang="en-US" sz="600" b="1">
                    <a:solidFill>
                      <a:srgbClr val="FFFFFF"/>
                    </a:solidFill>
                    <a:cs typeface="Arial" charset="0"/>
                  </a:rPr>
                </a:br>
                <a:r>
                  <a:rPr lang="en-US" sz="600" b="1">
                    <a:solidFill>
                      <a:srgbClr val="FFFFFF"/>
                    </a:solidFill>
                    <a:cs typeface="Arial" charset="0"/>
                  </a:rPr>
                  <a:t>B  8</a:t>
                </a:r>
              </a:p>
            </p:txBody>
          </p:sp>
          <p:sp>
            <p:nvSpPr>
              <p:cNvPr id="752689" name="AutoShape 49"/>
              <p:cNvSpPr>
                <a:spLocks noChangeArrowheads="1"/>
              </p:cNvSpPr>
              <p:nvPr/>
            </p:nvSpPr>
            <p:spPr bwMode="auto">
              <a:xfrm>
                <a:off x="1156" y="4343"/>
                <a:ext cx="181" cy="113"/>
              </a:xfrm>
              <a:prstGeom prst="roundRect">
                <a:avLst>
                  <a:gd name="adj" fmla="val 16667"/>
                </a:avLst>
              </a:prstGeom>
              <a:solidFill>
                <a:srgbClr val="FFAF00"/>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175 </a:t>
                </a:r>
                <a:br>
                  <a:rPr lang="en-US" sz="600" b="1">
                    <a:solidFill>
                      <a:srgbClr val="FFFFFF"/>
                    </a:solidFill>
                    <a:cs typeface="Arial" charset="0"/>
                  </a:rPr>
                </a:br>
                <a:r>
                  <a:rPr lang="en-US" sz="600" b="1">
                    <a:solidFill>
                      <a:srgbClr val="FFFFFF"/>
                    </a:solidFill>
                    <a:cs typeface="Arial" charset="0"/>
                  </a:rPr>
                  <a:t>B  0</a:t>
                </a:r>
              </a:p>
            </p:txBody>
          </p:sp>
          <p:sp>
            <p:nvSpPr>
              <p:cNvPr id="752690" name="AutoShape 50"/>
              <p:cNvSpPr>
                <a:spLocks noChangeArrowheads="1"/>
              </p:cNvSpPr>
              <p:nvPr/>
            </p:nvSpPr>
            <p:spPr bwMode="auto">
              <a:xfrm>
                <a:off x="1383" y="4343"/>
                <a:ext cx="181" cy="113"/>
              </a:xfrm>
              <a:prstGeom prst="roundRect">
                <a:avLst>
                  <a:gd name="adj" fmla="val 16667"/>
                </a:avLst>
              </a:prstGeom>
              <a:solidFill>
                <a:srgbClr val="7F10A2"/>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127</a:t>
                </a:r>
                <a:br>
                  <a:rPr lang="en-US" sz="600" b="1">
                    <a:solidFill>
                      <a:srgbClr val="FFFFFF"/>
                    </a:solidFill>
                    <a:cs typeface="Arial" charset="0"/>
                  </a:rPr>
                </a:br>
                <a:r>
                  <a:rPr lang="en-US" sz="600" b="1">
                    <a:solidFill>
                      <a:srgbClr val="FFFFFF"/>
                    </a:solidFill>
                    <a:cs typeface="Arial" charset="0"/>
                  </a:rPr>
                  <a:t>G 16 </a:t>
                </a:r>
                <a:br>
                  <a:rPr lang="en-US" sz="600" b="1">
                    <a:solidFill>
                      <a:srgbClr val="FFFFFF"/>
                    </a:solidFill>
                    <a:cs typeface="Arial" charset="0"/>
                  </a:rPr>
                </a:br>
                <a:r>
                  <a:rPr lang="en-US" sz="600" b="1">
                    <a:solidFill>
                      <a:srgbClr val="FFFFFF"/>
                    </a:solidFill>
                    <a:cs typeface="Arial" charset="0"/>
                  </a:rPr>
                  <a:t>B 162</a:t>
                </a:r>
              </a:p>
            </p:txBody>
          </p:sp>
          <p:sp>
            <p:nvSpPr>
              <p:cNvPr id="752691" name="AutoShape 51"/>
              <p:cNvSpPr>
                <a:spLocks noChangeArrowheads="1"/>
              </p:cNvSpPr>
              <p:nvPr/>
            </p:nvSpPr>
            <p:spPr bwMode="auto">
              <a:xfrm>
                <a:off x="2970" y="4343"/>
                <a:ext cx="181" cy="113"/>
              </a:xfrm>
              <a:prstGeom prst="roundRect">
                <a:avLst>
                  <a:gd name="adj" fmla="val 16667"/>
                </a:avLst>
              </a:prstGeom>
              <a:solidFill>
                <a:srgbClr val="A2A6AD"/>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163 </a:t>
                </a:r>
                <a:br>
                  <a:rPr lang="en-US" sz="600" b="1">
                    <a:solidFill>
                      <a:srgbClr val="FFFFFF"/>
                    </a:solidFill>
                    <a:cs typeface="Arial" charset="0"/>
                  </a:rPr>
                </a:br>
                <a:r>
                  <a:rPr lang="en-US" sz="600" b="1">
                    <a:solidFill>
                      <a:srgbClr val="FFFFFF"/>
                    </a:solidFill>
                    <a:cs typeface="Arial" charset="0"/>
                  </a:rPr>
                  <a:t>G 166 </a:t>
                </a:r>
                <a:br>
                  <a:rPr lang="en-US" sz="600" b="1">
                    <a:solidFill>
                      <a:srgbClr val="FFFFFF"/>
                    </a:solidFill>
                    <a:cs typeface="Arial" charset="0"/>
                  </a:rPr>
                </a:br>
                <a:r>
                  <a:rPr lang="en-US" sz="600" b="1">
                    <a:solidFill>
                      <a:srgbClr val="FFFFFF"/>
                    </a:solidFill>
                    <a:cs typeface="Arial" charset="0"/>
                  </a:rPr>
                  <a:t>B 173</a:t>
                </a:r>
              </a:p>
            </p:txBody>
          </p:sp>
          <p:sp>
            <p:nvSpPr>
              <p:cNvPr id="752692" name="AutoShape 52"/>
              <p:cNvSpPr>
                <a:spLocks noChangeArrowheads="1"/>
              </p:cNvSpPr>
              <p:nvPr/>
            </p:nvSpPr>
            <p:spPr bwMode="auto">
              <a:xfrm>
                <a:off x="2743" y="4343"/>
                <a:ext cx="181" cy="113"/>
              </a:xfrm>
              <a:prstGeom prst="roundRect">
                <a:avLst>
                  <a:gd name="adj" fmla="val 16667"/>
                </a:avLst>
              </a:prstGeom>
              <a:solidFill>
                <a:srgbClr val="68717A"/>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104</a:t>
                </a:r>
                <a:br>
                  <a:rPr lang="en-US" sz="600" b="1">
                    <a:solidFill>
                      <a:srgbClr val="FFFFFF"/>
                    </a:solidFill>
                    <a:cs typeface="Arial" charset="0"/>
                  </a:rPr>
                </a:br>
                <a:r>
                  <a:rPr lang="en-US" sz="600" b="1">
                    <a:solidFill>
                      <a:srgbClr val="FFFFFF"/>
                    </a:solidFill>
                    <a:cs typeface="Arial" charset="0"/>
                  </a:rPr>
                  <a:t>G 113 </a:t>
                </a:r>
                <a:br>
                  <a:rPr lang="en-US" sz="600" b="1">
                    <a:solidFill>
                      <a:srgbClr val="FFFFFF"/>
                    </a:solidFill>
                    <a:cs typeface="Arial" charset="0"/>
                  </a:rPr>
                </a:br>
                <a:r>
                  <a:rPr lang="en-US" sz="600" b="1">
                    <a:solidFill>
                      <a:srgbClr val="FFFFFF"/>
                    </a:solidFill>
                    <a:cs typeface="Arial" charset="0"/>
                  </a:rPr>
                  <a:t>B 122</a:t>
                </a:r>
              </a:p>
            </p:txBody>
          </p:sp>
          <p:sp>
            <p:nvSpPr>
              <p:cNvPr id="752693" name="AutoShape 53"/>
              <p:cNvSpPr>
                <a:spLocks noChangeArrowheads="1"/>
              </p:cNvSpPr>
              <p:nvPr/>
            </p:nvSpPr>
            <p:spPr bwMode="auto">
              <a:xfrm>
                <a:off x="3197" y="4343"/>
                <a:ext cx="181" cy="113"/>
              </a:xfrm>
              <a:prstGeom prst="roundRect">
                <a:avLst>
                  <a:gd name="adj" fmla="val 16667"/>
                </a:avLst>
              </a:prstGeom>
              <a:solidFill>
                <a:srgbClr val="EAEAEA"/>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234 </a:t>
                </a:r>
                <a:br>
                  <a:rPr lang="en-US" sz="600" b="1">
                    <a:solidFill>
                      <a:srgbClr val="FFFFFF"/>
                    </a:solidFill>
                    <a:cs typeface="Arial" charset="0"/>
                  </a:rPr>
                </a:br>
                <a:r>
                  <a:rPr lang="en-US" sz="600" b="1">
                    <a:solidFill>
                      <a:srgbClr val="FFFFFF"/>
                    </a:solidFill>
                    <a:cs typeface="Arial" charset="0"/>
                  </a:rPr>
                  <a:t>G 234 </a:t>
                </a:r>
                <a:br>
                  <a:rPr lang="en-US" sz="600" b="1">
                    <a:solidFill>
                      <a:srgbClr val="FFFFFF"/>
                    </a:solidFill>
                    <a:cs typeface="Arial" charset="0"/>
                  </a:rPr>
                </a:br>
                <a:r>
                  <a:rPr lang="en-US" sz="600" b="1">
                    <a:solidFill>
                      <a:srgbClr val="FFFFFF"/>
                    </a:solidFill>
                    <a:cs typeface="Arial" charset="0"/>
                  </a:rPr>
                  <a:t>B 234</a:t>
                </a:r>
              </a:p>
            </p:txBody>
          </p:sp>
          <p:sp>
            <p:nvSpPr>
              <p:cNvPr id="752694" name="AutoShape 54"/>
              <p:cNvSpPr>
                <a:spLocks noChangeArrowheads="1"/>
              </p:cNvSpPr>
              <p:nvPr/>
            </p:nvSpPr>
            <p:spPr bwMode="auto">
              <a:xfrm>
                <a:off x="3424" y="4343"/>
                <a:ext cx="181" cy="113"/>
              </a:xfrm>
              <a:prstGeom prst="roundRect">
                <a:avLst>
                  <a:gd name="adj" fmla="val 16667"/>
                </a:avLst>
              </a:prstGeom>
              <a:solidFill>
                <a:srgbClr val="AF0033"/>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175 </a:t>
                </a:r>
                <a:br>
                  <a:rPr lang="en-US" sz="600" b="1">
                    <a:solidFill>
                      <a:srgbClr val="FFFFFF"/>
                    </a:solidFill>
                    <a:cs typeface="Arial" charset="0"/>
                  </a:rPr>
                </a:br>
                <a:r>
                  <a:rPr lang="en-US" sz="600" b="1">
                    <a:solidFill>
                      <a:srgbClr val="FFFFFF"/>
                    </a:solidFill>
                    <a:cs typeface="Arial" charset="0"/>
                  </a:rPr>
                  <a:t>G 0 </a:t>
                </a:r>
                <a:br>
                  <a:rPr lang="en-US" sz="600" b="1">
                    <a:solidFill>
                      <a:srgbClr val="FFFFFF"/>
                    </a:solidFill>
                    <a:cs typeface="Arial" charset="0"/>
                  </a:rPr>
                </a:br>
                <a:r>
                  <a:rPr lang="en-US" sz="600" b="1">
                    <a:solidFill>
                      <a:srgbClr val="FFFFFF"/>
                    </a:solidFill>
                    <a:cs typeface="Arial" charset="0"/>
                  </a:rPr>
                  <a:t>B 51</a:t>
                </a:r>
              </a:p>
            </p:txBody>
          </p:sp>
          <p:sp>
            <p:nvSpPr>
              <p:cNvPr id="752695" name="AutoShape 55"/>
              <p:cNvSpPr>
                <a:spLocks noChangeArrowheads="1"/>
              </p:cNvSpPr>
              <p:nvPr/>
            </p:nvSpPr>
            <p:spPr bwMode="auto">
              <a:xfrm>
                <a:off x="2516" y="4343"/>
                <a:ext cx="181" cy="113"/>
              </a:xfrm>
              <a:prstGeom prst="roundRect">
                <a:avLst>
                  <a:gd name="adj" fmla="val 16667"/>
                </a:avLst>
              </a:prstGeom>
              <a:solidFill>
                <a:srgbClr val="000000"/>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0 </a:t>
                </a:r>
                <a:br>
                  <a:rPr lang="en-US" sz="600" b="1">
                    <a:solidFill>
                      <a:srgbClr val="FFFFFF"/>
                    </a:solidFill>
                    <a:cs typeface="Arial" charset="0"/>
                  </a:rPr>
                </a:br>
                <a:r>
                  <a:rPr lang="en-US" sz="600" b="1">
                    <a:solidFill>
                      <a:srgbClr val="FFFFFF"/>
                    </a:solidFill>
                    <a:cs typeface="Arial" charset="0"/>
                  </a:rPr>
                  <a:t>G 0 </a:t>
                </a:r>
                <a:br>
                  <a:rPr lang="en-US" sz="600" b="1">
                    <a:solidFill>
                      <a:srgbClr val="FFFFFF"/>
                    </a:solidFill>
                    <a:cs typeface="Arial" charset="0"/>
                  </a:rPr>
                </a:br>
                <a:r>
                  <a:rPr lang="en-US" sz="600" b="1">
                    <a:solidFill>
                      <a:srgbClr val="FFFFFF"/>
                    </a:solidFill>
                    <a:cs typeface="Arial" charset="0"/>
                  </a:rPr>
                  <a:t>B 0</a:t>
                </a:r>
              </a:p>
            </p:txBody>
          </p:sp>
          <p:sp>
            <p:nvSpPr>
              <p:cNvPr id="752696" name="AutoShape 56"/>
              <p:cNvSpPr>
                <a:spLocks noChangeArrowheads="1"/>
              </p:cNvSpPr>
              <p:nvPr/>
            </p:nvSpPr>
            <p:spPr bwMode="auto">
              <a:xfrm>
                <a:off x="2290" y="4343"/>
                <a:ext cx="181" cy="113"/>
              </a:xfrm>
              <a:prstGeom prst="roundRect">
                <a:avLst>
                  <a:gd name="adj" fmla="val 16667"/>
                </a:avLst>
              </a:prstGeom>
              <a:solidFill>
                <a:srgbClr val="FFFFFF"/>
              </a:solidFill>
              <a:ln w="9525">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255 </a:t>
                </a:r>
                <a:br>
                  <a:rPr lang="en-US" sz="600" b="1">
                    <a:solidFill>
                      <a:srgbClr val="FFFFFF"/>
                    </a:solidFill>
                    <a:cs typeface="Arial" charset="0"/>
                  </a:rPr>
                </a:br>
                <a:r>
                  <a:rPr lang="en-US" sz="600" b="1">
                    <a:solidFill>
                      <a:srgbClr val="FFFFFF"/>
                    </a:solidFill>
                    <a:cs typeface="Arial" charset="0"/>
                  </a:rPr>
                  <a:t>G 255 </a:t>
                </a:r>
                <a:br>
                  <a:rPr lang="en-US" sz="600" b="1">
                    <a:solidFill>
                      <a:srgbClr val="FFFFFF"/>
                    </a:solidFill>
                    <a:cs typeface="Arial" charset="0"/>
                  </a:rPr>
                </a:br>
                <a:r>
                  <a:rPr lang="en-US" sz="600" b="1">
                    <a:solidFill>
                      <a:srgbClr val="FFFFFF"/>
                    </a:solidFill>
                    <a:cs typeface="Arial" charset="0"/>
                  </a:rPr>
                  <a:t>B 255</a:t>
                </a:r>
              </a:p>
            </p:txBody>
          </p:sp>
          <p:sp>
            <p:nvSpPr>
              <p:cNvPr id="752697" name="Rectangle 57"/>
              <p:cNvSpPr>
                <a:spLocks noChangeArrowheads="1"/>
              </p:cNvSpPr>
              <p:nvPr/>
            </p:nvSpPr>
            <p:spPr bwMode="auto">
              <a:xfrm>
                <a:off x="1761" y="4343"/>
                <a:ext cx="499" cy="113"/>
              </a:xfrm>
              <a:prstGeom prst="rect">
                <a:avLst/>
              </a:prstGeom>
              <a:noFill/>
              <a:ln w="9525">
                <a:noFill/>
                <a:miter lim="800000"/>
                <a:headEnd/>
                <a:tailEnd/>
              </a:ln>
              <a:effectLst/>
            </p:spPr>
            <p:txBody>
              <a:bodyPr wrap="none" lIns="18000" tIns="0" rIns="36000" bIns="0" anchor="ctr"/>
              <a:lstStyle/>
              <a:p>
                <a:pPr algn="r" defTabSz="762000">
                  <a:buClr>
                    <a:srgbClr val="FFD308"/>
                  </a:buClr>
                  <a:defRPr/>
                </a:pPr>
                <a:r>
                  <a:rPr lang="en-US" sz="600" b="1">
                    <a:solidFill>
                      <a:srgbClr val="FFFFFF"/>
                    </a:solidFill>
                    <a:cs typeface="Arial" charset="0"/>
                  </a:rPr>
                  <a:t>Supporting colors:</a:t>
                </a:r>
              </a:p>
            </p:txBody>
          </p:sp>
          <p:sp>
            <p:nvSpPr>
              <p:cNvPr id="752698" name="AutoShape 58"/>
              <p:cNvSpPr>
                <a:spLocks noChangeArrowheads="1"/>
              </p:cNvSpPr>
              <p:nvPr userDrawn="1"/>
            </p:nvSpPr>
            <p:spPr bwMode="auto">
              <a:xfrm>
                <a:off x="3651" y="4343"/>
                <a:ext cx="181" cy="113"/>
              </a:xfrm>
              <a:prstGeom prst="roundRect">
                <a:avLst>
                  <a:gd name="adj" fmla="val 16667"/>
                </a:avLst>
              </a:prstGeom>
              <a:solidFill>
                <a:srgbClr val="34C333"/>
              </a:solidFill>
              <a:ln w="9525" algn="ctr">
                <a:solidFill>
                  <a:srgbClr val="FFFFFF"/>
                </a:solidFill>
                <a:round/>
                <a:headEnd/>
                <a:tailEnd/>
              </a:ln>
              <a:effectLst/>
            </p:spPr>
            <p:txBody>
              <a:bodyPr lIns="18000" tIns="252000" rIns="18000" bIns="0"/>
              <a:lstStyle/>
              <a:p>
                <a:pPr defTabSz="762000">
                  <a:buClr>
                    <a:srgbClr val="FFD308"/>
                  </a:buClr>
                  <a:defRPr/>
                </a:pPr>
                <a:r>
                  <a:rPr lang="en-US" sz="600" b="1">
                    <a:solidFill>
                      <a:srgbClr val="FFFFFF"/>
                    </a:solidFill>
                    <a:cs typeface="Arial" charset="0"/>
                  </a:rPr>
                  <a:t>R 52 </a:t>
                </a:r>
                <a:br>
                  <a:rPr lang="en-US" sz="600" b="1">
                    <a:solidFill>
                      <a:srgbClr val="FFFFFF"/>
                    </a:solidFill>
                    <a:cs typeface="Arial" charset="0"/>
                  </a:rPr>
                </a:br>
                <a:r>
                  <a:rPr lang="en-US" sz="600" b="1">
                    <a:solidFill>
                      <a:srgbClr val="FFFFFF"/>
                    </a:solidFill>
                    <a:cs typeface="Arial" charset="0"/>
                  </a:rPr>
                  <a:t>G 195 </a:t>
                </a:r>
                <a:br>
                  <a:rPr lang="en-US" sz="600" b="1">
                    <a:solidFill>
                      <a:srgbClr val="FFFFFF"/>
                    </a:solidFill>
                    <a:cs typeface="Arial" charset="0"/>
                  </a:rPr>
                </a:br>
                <a:r>
                  <a:rPr lang="en-US" sz="600" b="1">
                    <a:solidFill>
                      <a:srgbClr val="FFFFFF"/>
                    </a:solidFill>
                    <a:cs typeface="Arial" charset="0"/>
                  </a:rPr>
                  <a:t>B  51</a:t>
                </a:r>
              </a:p>
            </p:txBody>
          </p:sp>
        </p:grpSp>
        <p:sp>
          <p:nvSpPr>
            <p:cNvPr id="752699" name="Rectangle 59"/>
            <p:cNvSpPr>
              <a:spLocks noChangeArrowheads="1"/>
            </p:cNvSpPr>
            <p:nvPr userDrawn="1"/>
          </p:nvSpPr>
          <p:spPr bwMode="auto">
            <a:xfrm>
              <a:off x="408" y="4343"/>
              <a:ext cx="499" cy="113"/>
            </a:xfrm>
            <a:prstGeom prst="rect">
              <a:avLst/>
            </a:prstGeom>
            <a:noFill/>
            <a:ln w="9525">
              <a:noFill/>
              <a:miter lim="800000"/>
              <a:headEnd/>
              <a:tailEnd/>
            </a:ln>
            <a:effectLst/>
          </p:spPr>
          <p:txBody>
            <a:bodyPr wrap="none" lIns="18000" tIns="0" rIns="36000" bIns="0" anchor="ctr"/>
            <a:lstStyle/>
            <a:p>
              <a:pPr algn="r" defTabSz="762000">
                <a:buClr>
                  <a:srgbClr val="FFD308"/>
                </a:buClr>
                <a:defRPr/>
              </a:pPr>
              <a:r>
                <a:rPr lang="en-US" sz="600" b="1">
                  <a:solidFill>
                    <a:srgbClr val="FFFFFF"/>
                  </a:solidFill>
                  <a:cs typeface="Arial" charset="0"/>
                </a:rPr>
                <a:t>Primary colors:</a:t>
              </a:r>
            </a:p>
          </p:txBody>
        </p:sp>
      </p:grpSp>
      <p:pic>
        <p:nvPicPr>
          <p:cNvPr id="11273" name="Picture 79" descr="NSN_reg_rgb_030"/>
          <p:cNvPicPr>
            <a:picLocks noChangeAspect="1" noChangeArrowheads="1"/>
          </p:cNvPicPr>
          <p:nvPr/>
        </p:nvPicPr>
        <p:blipFill>
          <a:blip r:embed="rId6" cstate="print"/>
          <a:srcRect l="2087" t="3871"/>
          <a:stretch>
            <a:fillRect/>
          </a:stretch>
        </p:blipFill>
        <p:spPr bwMode="auto">
          <a:xfrm>
            <a:off x="7935803" y="6101974"/>
            <a:ext cx="1070874" cy="756026"/>
          </a:xfrm>
          <a:prstGeom prst="rect">
            <a:avLst/>
          </a:prstGeom>
          <a:noFill/>
          <a:ln w="9525">
            <a:noFill/>
            <a:miter lim="800000"/>
            <a:headEnd/>
            <a:tailEnd/>
          </a:ln>
        </p:spPr>
      </p:pic>
      <p:sp>
        <p:nvSpPr>
          <p:cNvPr id="44" name="Text Box 9"/>
          <p:cNvSpPr txBox="1">
            <a:spLocks noChangeArrowheads="1"/>
          </p:cNvSpPr>
          <p:nvPr/>
        </p:nvSpPr>
        <p:spPr bwMode="auto">
          <a:xfrm>
            <a:off x="0" y="-282250"/>
            <a:ext cx="7256743" cy="371513"/>
          </a:xfrm>
          <a:prstGeom prst="rect">
            <a:avLst/>
          </a:prstGeom>
          <a:noFill/>
          <a:ln w="19050" algn="ctr">
            <a:noFill/>
            <a:miter lim="800000"/>
            <a:headEnd/>
            <a:tailEnd/>
          </a:ln>
          <a:effectLst/>
        </p:spPr>
        <p:txBody>
          <a:bodyPr lIns="90000" tIns="46800" rIns="90000" bIns="46800">
            <a:spAutoFit/>
          </a:bodyPr>
          <a:lstStyle/>
          <a:p>
            <a:pPr algn="ctr" defTabSz="762000" fontAlgn="auto">
              <a:lnSpc>
                <a:spcPct val="90000"/>
              </a:lnSpc>
              <a:spcBef>
                <a:spcPct val="50000"/>
              </a:spcBef>
              <a:spcAft>
                <a:spcPts val="0"/>
              </a:spcAft>
              <a:buClr>
                <a:srgbClr val="FFD308"/>
              </a:buClr>
              <a:defRPr/>
            </a:pPr>
            <a:r>
              <a:rPr lang="en-US" sz="1000" kern="0">
                <a:solidFill>
                  <a:srgbClr val="AF0033"/>
                </a:solidFill>
                <a:cs typeface="Arial" charset="0"/>
              </a:rPr>
              <a:t>To change the document information in the footer, press [Alt + F8] and use the „Nokia_Siemens_Networks_–_Change_Document_Information“ macro.</a:t>
            </a:r>
          </a:p>
        </p:txBody>
      </p:sp>
      <p:sp>
        <p:nvSpPr>
          <p:cNvPr id="45" name="Rectangle 7" descr="xData1"/>
          <p:cNvSpPr>
            <a:spLocks noChangeArrowheads="1"/>
          </p:cNvSpPr>
          <p:nvPr/>
        </p:nvSpPr>
        <p:spPr bwMode="auto">
          <a:xfrm>
            <a:off x="613548" y="6248140"/>
            <a:ext cx="3089155" cy="123111"/>
          </a:xfrm>
          <a:prstGeom prst="rect">
            <a:avLst/>
          </a:prstGeom>
          <a:noFill/>
          <a:ln w="9525">
            <a:noFill/>
            <a:miter lim="800000"/>
            <a:headEnd/>
            <a:tailEnd/>
          </a:ln>
          <a:effectLst/>
        </p:spPr>
        <p:txBody>
          <a:bodyPr lIns="0" tIns="0" rIns="0" bIns="0">
            <a:spAutoFit/>
          </a:bodyPr>
          <a:lstStyle/>
          <a:p>
            <a:pPr fontAlgn="auto">
              <a:spcBef>
                <a:spcPts val="0"/>
              </a:spcBef>
              <a:spcAft>
                <a:spcPts val="0"/>
              </a:spcAft>
              <a:buClrTx/>
              <a:tabLst>
                <a:tab pos="450850" algn="l"/>
              </a:tabLst>
              <a:defRPr/>
            </a:pPr>
            <a:r>
              <a:rPr lang="en-US" sz="800" b="1" kern="0" smtClean="0">
                <a:solidFill>
                  <a:sysClr val="windowText" lastClr="000000"/>
                </a:solidFill>
                <a:cs typeface="Arial" charset="0"/>
              </a:rPr>
              <a:t>For internal use</a:t>
            </a:r>
            <a:endParaRPr lang="en-US" sz="800" b="1" kern="0">
              <a:solidFill>
                <a:sysClr val="windowText" lastClr="000000"/>
              </a:solidFill>
              <a:cs typeface="Arial" charset="0"/>
            </a:endParaRPr>
          </a:p>
        </p:txBody>
      </p:sp>
      <p:sp>
        <p:nvSpPr>
          <p:cNvPr id="46" name="Rectangle 8" descr="xData2"/>
          <p:cNvSpPr>
            <a:spLocks noChangeArrowheads="1"/>
          </p:cNvSpPr>
          <p:nvPr/>
        </p:nvSpPr>
        <p:spPr bwMode="auto">
          <a:xfrm>
            <a:off x="613548" y="6385905"/>
            <a:ext cx="3089155" cy="123111"/>
          </a:xfrm>
          <a:prstGeom prst="rect">
            <a:avLst/>
          </a:prstGeom>
          <a:noFill/>
          <a:ln w="9525">
            <a:noFill/>
            <a:miter lim="800000"/>
            <a:headEnd/>
            <a:tailEnd/>
          </a:ln>
          <a:effectLst/>
        </p:spPr>
        <p:txBody>
          <a:bodyPr lIns="0" tIns="0" rIns="0" bIns="0">
            <a:spAutoFit/>
          </a:bodyPr>
          <a:lstStyle/>
          <a:p>
            <a:pPr fontAlgn="auto">
              <a:spcBef>
                <a:spcPts val="0"/>
              </a:spcBef>
              <a:spcAft>
                <a:spcPts val="0"/>
              </a:spcAft>
              <a:buClrTx/>
              <a:tabLst>
                <a:tab pos="450850" algn="l"/>
              </a:tabLst>
              <a:defRPr/>
            </a:pPr>
            <a:r>
              <a:rPr lang="en-US" sz="800" kern="0" smtClean="0">
                <a:solidFill>
                  <a:sysClr val="windowText" lastClr="000000"/>
                </a:solidFill>
                <a:cs typeface="Arial" charset="0"/>
              </a:rPr>
              <a:t>Smart Grid Solutions / Management Presentation / v1.0</a:t>
            </a:r>
            <a:endParaRPr lang="en-US" sz="800" kern="0">
              <a:solidFill>
                <a:sysClr val="windowText" lastClr="000000"/>
              </a:solidFill>
              <a:cs typeface="Arial" charset="0"/>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ransition xmlns:p14="http://schemas.microsoft.com/office/powerpoint/2010/main"/>
  <p:timing>
    <p:tnLst>
      <p:par>
        <p:cTn xmlns:p14="http://schemas.microsoft.com/office/powerpoint/2010/main" id="1" dur="indefinite" restart="never" nodeType="tmRoot"/>
      </p:par>
    </p:tnLst>
  </p:timing>
  <p:hf sldNum="0" hdr="0" dt="0"/>
  <p:txStyles>
    <p:titleStyle>
      <a:lvl1pPr algn="l" rtl="0" eaLnBrk="0" fontAlgn="base" hangingPunct="0">
        <a:lnSpc>
          <a:spcPct val="90000"/>
        </a:lnSpc>
        <a:spcBef>
          <a:spcPct val="0"/>
        </a:spcBef>
        <a:spcAft>
          <a:spcPct val="0"/>
        </a:spcAft>
        <a:defRPr sz="2800" b="1">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charset="0"/>
        </a:defRPr>
      </a:lvl2pPr>
      <a:lvl3pPr algn="l" rtl="0" eaLnBrk="0" fontAlgn="base" hangingPunct="0">
        <a:lnSpc>
          <a:spcPct val="90000"/>
        </a:lnSpc>
        <a:spcBef>
          <a:spcPct val="0"/>
        </a:spcBef>
        <a:spcAft>
          <a:spcPct val="0"/>
        </a:spcAft>
        <a:defRPr sz="2800" b="1">
          <a:solidFill>
            <a:schemeClr val="bg2"/>
          </a:solidFill>
          <a:latin typeface="Arial" charset="0"/>
        </a:defRPr>
      </a:lvl3pPr>
      <a:lvl4pPr algn="l" rtl="0" eaLnBrk="0" fontAlgn="base" hangingPunct="0">
        <a:lnSpc>
          <a:spcPct val="90000"/>
        </a:lnSpc>
        <a:spcBef>
          <a:spcPct val="0"/>
        </a:spcBef>
        <a:spcAft>
          <a:spcPct val="0"/>
        </a:spcAft>
        <a:defRPr sz="2800" b="1">
          <a:solidFill>
            <a:schemeClr val="bg2"/>
          </a:solidFill>
          <a:latin typeface="Arial" charset="0"/>
        </a:defRPr>
      </a:lvl4pPr>
      <a:lvl5pPr algn="l" rtl="0" eaLnBrk="0" fontAlgn="base" hangingPunct="0">
        <a:lnSpc>
          <a:spcPct val="90000"/>
        </a:lnSpc>
        <a:spcBef>
          <a:spcPct val="0"/>
        </a:spcBef>
        <a:spcAft>
          <a:spcPct val="0"/>
        </a:spcAft>
        <a:defRPr sz="2800" b="1">
          <a:solidFill>
            <a:schemeClr val="bg2"/>
          </a:solidFill>
          <a:latin typeface="Arial" charset="0"/>
        </a:defRPr>
      </a:lvl5pPr>
      <a:lvl6pPr marL="457200" algn="l" rtl="0" fontAlgn="base">
        <a:lnSpc>
          <a:spcPct val="90000"/>
        </a:lnSpc>
        <a:spcBef>
          <a:spcPct val="0"/>
        </a:spcBef>
        <a:spcAft>
          <a:spcPct val="0"/>
        </a:spcAft>
        <a:defRPr sz="2800" b="1">
          <a:solidFill>
            <a:schemeClr val="bg2"/>
          </a:solidFill>
          <a:latin typeface="Arial" charset="0"/>
        </a:defRPr>
      </a:lvl6pPr>
      <a:lvl7pPr marL="914400" algn="l" rtl="0" fontAlgn="base">
        <a:lnSpc>
          <a:spcPct val="90000"/>
        </a:lnSpc>
        <a:spcBef>
          <a:spcPct val="0"/>
        </a:spcBef>
        <a:spcAft>
          <a:spcPct val="0"/>
        </a:spcAft>
        <a:defRPr sz="2800" b="1">
          <a:solidFill>
            <a:schemeClr val="bg2"/>
          </a:solidFill>
          <a:latin typeface="Arial" charset="0"/>
        </a:defRPr>
      </a:lvl7pPr>
      <a:lvl8pPr marL="1371600" algn="l" rtl="0" fontAlgn="base">
        <a:lnSpc>
          <a:spcPct val="90000"/>
        </a:lnSpc>
        <a:spcBef>
          <a:spcPct val="0"/>
        </a:spcBef>
        <a:spcAft>
          <a:spcPct val="0"/>
        </a:spcAft>
        <a:defRPr sz="2800" b="1">
          <a:solidFill>
            <a:schemeClr val="bg2"/>
          </a:solidFill>
          <a:latin typeface="Arial" charset="0"/>
        </a:defRPr>
      </a:lvl8pPr>
      <a:lvl9pPr marL="1828800" algn="l" rtl="0" fontAlgn="base">
        <a:lnSpc>
          <a:spcPct val="90000"/>
        </a:lnSpc>
        <a:spcBef>
          <a:spcPct val="0"/>
        </a:spcBef>
        <a:spcAft>
          <a:spcPct val="0"/>
        </a:spcAft>
        <a:defRPr sz="2800" b="1">
          <a:solidFill>
            <a:schemeClr val="bg2"/>
          </a:solidFill>
          <a:latin typeface="Arial" charset="0"/>
        </a:defRPr>
      </a:lvl9pPr>
    </p:titleStyle>
    <p:bodyStyle>
      <a:lvl1pPr marL="342900" indent="-342900" algn="l" rtl="0" eaLnBrk="0" fontAlgn="base" hangingPunct="0">
        <a:lnSpc>
          <a:spcPct val="90000"/>
        </a:lnSpc>
        <a:spcBef>
          <a:spcPct val="30000"/>
        </a:spcBef>
        <a:spcAft>
          <a:spcPct val="0"/>
        </a:spcAft>
        <a:buClr>
          <a:schemeClr val="accent2"/>
        </a:buClr>
        <a:buSzPct val="110000"/>
        <a:defRPr sz="2000">
          <a:solidFill>
            <a:schemeClr val="tx1"/>
          </a:solidFill>
          <a:latin typeface="+mn-lt"/>
          <a:ea typeface="+mn-ea"/>
          <a:cs typeface="+mn-cs"/>
        </a:defRPr>
      </a:lvl1pPr>
      <a:lvl2pPr marL="269875" indent="-268288" algn="l" rtl="0" eaLnBrk="0" fontAlgn="base" hangingPunct="0">
        <a:lnSpc>
          <a:spcPct val="90000"/>
        </a:lnSpc>
        <a:spcBef>
          <a:spcPct val="30000"/>
        </a:spcBef>
        <a:spcAft>
          <a:spcPct val="0"/>
        </a:spcAft>
        <a:buClr>
          <a:schemeClr val="accent2"/>
        </a:buClr>
        <a:buSzPct val="110000"/>
        <a:buChar char="•"/>
        <a:defRPr sz="2000">
          <a:solidFill>
            <a:schemeClr val="tx1"/>
          </a:solidFill>
          <a:latin typeface="+mn-lt"/>
        </a:defRPr>
      </a:lvl2pPr>
      <a:lvl3pPr marL="561975" indent="-279400" algn="l" rtl="0" eaLnBrk="0" fontAlgn="base" hangingPunct="0">
        <a:lnSpc>
          <a:spcPct val="90000"/>
        </a:lnSpc>
        <a:spcBef>
          <a:spcPct val="30000"/>
        </a:spcBef>
        <a:spcAft>
          <a:spcPct val="0"/>
        </a:spcAft>
        <a:buClr>
          <a:schemeClr val="accent2"/>
        </a:buClr>
        <a:buSzPct val="110000"/>
        <a:buFont typeface="Arial" charset="0"/>
        <a:buChar char="–"/>
        <a:defRPr>
          <a:solidFill>
            <a:schemeClr val="tx1"/>
          </a:solidFill>
          <a:latin typeface="+mn-lt"/>
        </a:defRPr>
      </a:lvl3pPr>
      <a:lvl4pPr marL="792163" indent="-228600" algn="l" rtl="0" eaLnBrk="0" fontAlgn="base" hangingPunct="0">
        <a:lnSpc>
          <a:spcPct val="90000"/>
        </a:lnSpc>
        <a:spcBef>
          <a:spcPct val="30000"/>
        </a:spcBef>
        <a:spcAft>
          <a:spcPct val="0"/>
        </a:spcAft>
        <a:buClr>
          <a:schemeClr val="accent2"/>
        </a:buClr>
        <a:buSzPct val="110000"/>
        <a:buFont typeface="Wingdings" pitchFamily="2" charset="2"/>
        <a:buChar char="§"/>
        <a:defRPr sz="1600">
          <a:solidFill>
            <a:schemeClr val="tx1"/>
          </a:solidFill>
          <a:latin typeface="+mn-lt"/>
        </a:defRPr>
      </a:lvl4pPr>
      <a:lvl5pPr marL="957263" indent="-163513" algn="l" rtl="0" eaLnBrk="0" fontAlgn="base" hangingPunct="0">
        <a:lnSpc>
          <a:spcPct val="90000"/>
        </a:lnSpc>
        <a:spcBef>
          <a:spcPct val="30000"/>
        </a:spcBef>
        <a:spcAft>
          <a:spcPct val="0"/>
        </a:spcAft>
        <a:buClr>
          <a:schemeClr val="accent2"/>
        </a:buClr>
        <a:buSzPct val="110000"/>
        <a:buChar char="•"/>
        <a:defRPr sz="1400">
          <a:solidFill>
            <a:schemeClr val="tx1"/>
          </a:solidFill>
          <a:latin typeface="+mn-lt"/>
        </a:defRPr>
      </a:lvl5pPr>
      <a:lvl6pPr marL="1414463" indent="-163513" algn="l" rtl="0" fontAlgn="base">
        <a:lnSpc>
          <a:spcPct val="90000"/>
        </a:lnSpc>
        <a:spcBef>
          <a:spcPct val="30000"/>
        </a:spcBef>
        <a:spcAft>
          <a:spcPct val="0"/>
        </a:spcAft>
        <a:buClr>
          <a:schemeClr val="accent2"/>
        </a:buClr>
        <a:buSzPct val="110000"/>
        <a:buChar char="•"/>
        <a:defRPr sz="1400">
          <a:solidFill>
            <a:schemeClr val="tx1"/>
          </a:solidFill>
          <a:latin typeface="+mn-lt"/>
        </a:defRPr>
      </a:lvl6pPr>
      <a:lvl7pPr marL="1871663" indent="-163513" algn="l" rtl="0" fontAlgn="base">
        <a:lnSpc>
          <a:spcPct val="90000"/>
        </a:lnSpc>
        <a:spcBef>
          <a:spcPct val="30000"/>
        </a:spcBef>
        <a:spcAft>
          <a:spcPct val="0"/>
        </a:spcAft>
        <a:buClr>
          <a:schemeClr val="accent2"/>
        </a:buClr>
        <a:buSzPct val="110000"/>
        <a:buChar char="•"/>
        <a:defRPr sz="1400">
          <a:solidFill>
            <a:schemeClr val="tx1"/>
          </a:solidFill>
          <a:latin typeface="+mn-lt"/>
        </a:defRPr>
      </a:lvl7pPr>
      <a:lvl8pPr marL="2328863" indent="-163513" algn="l" rtl="0" fontAlgn="base">
        <a:lnSpc>
          <a:spcPct val="90000"/>
        </a:lnSpc>
        <a:spcBef>
          <a:spcPct val="30000"/>
        </a:spcBef>
        <a:spcAft>
          <a:spcPct val="0"/>
        </a:spcAft>
        <a:buClr>
          <a:schemeClr val="accent2"/>
        </a:buClr>
        <a:buSzPct val="110000"/>
        <a:buChar char="•"/>
        <a:defRPr sz="1400">
          <a:solidFill>
            <a:schemeClr val="tx1"/>
          </a:solidFill>
          <a:latin typeface="+mn-lt"/>
        </a:defRPr>
      </a:lvl8pPr>
      <a:lvl9pPr marL="2786063" indent="-163513" algn="l" rtl="0" fontAlgn="base">
        <a:lnSpc>
          <a:spcPct val="90000"/>
        </a:lnSpc>
        <a:spcBef>
          <a:spcPct val="30000"/>
        </a:spcBef>
        <a:spcAft>
          <a:spcPct val="0"/>
        </a:spcAft>
        <a:buClr>
          <a:schemeClr val="accent2"/>
        </a:buClr>
        <a:buSzPct val="11000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6.jpeg"/><Relationship Id="rId6" Type="http://schemas.openxmlformats.org/officeDocument/2006/relationships/hyperlink" Target="file:///\\essrv01nok\project$\PRESENT\PRESENT1\NET%20Marketing%20Communications\demx1a13\dems0005\Local%20Settings\Temporary%20Internet%20Files\3GSM_2003.mpg" TargetMode="External"/><Relationship Id="rId1" Type="http://schemas.openxmlformats.org/officeDocument/2006/relationships/tags" Target="../tags/tag1.xml"/><Relationship Id="rId2"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slideLayout" Target="../slideLayouts/slideLayout6.xml"/><Relationship Id="rId9" Type="http://schemas.openxmlformats.org/officeDocument/2006/relationships/notesSlide" Target="../notesSlides/notesSlide2.xml"/><Relationship Id="rId10" Type="http://schemas.openxmlformats.org/officeDocument/2006/relationships/oleObject" Target="../embeddings/oleObject1.bin"/><Relationship Id="rId11"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tags" Target="../tags/tag13.xml"/><Relationship Id="rId6" Type="http://schemas.openxmlformats.org/officeDocument/2006/relationships/tags" Target="../tags/tag14.xml"/><Relationship Id="rId7" Type="http://schemas.openxmlformats.org/officeDocument/2006/relationships/tags" Target="../tags/tag15.xml"/><Relationship Id="rId8" Type="http://schemas.openxmlformats.org/officeDocument/2006/relationships/tags" Target="../tags/tag16.xml"/><Relationship Id="rId9" Type="http://schemas.openxmlformats.org/officeDocument/2006/relationships/tags" Target="../tags/tag17.xml"/><Relationship Id="rId10" Type="http://schemas.openxmlformats.org/officeDocument/2006/relationships/slideLayout" Target="../slideLayouts/slideLayout6.xml"/><Relationship Id="rId11" Type="http://schemas.openxmlformats.org/officeDocument/2006/relationships/notesSlide" Target="../notesSlides/notesSlide3.xml"/><Relationship Id="rId1" Type="http://schemas.openxmlformats.org/officeDocument/2006/relationships/tags" Target="../tags/tag9.xml"/><Relationship Id="rId2" Type="http://schemas.openxmlformats.org/officeDocument/2006/relationships/tags" Target="../tags/tag10.xml"/></Relationships>
</file>

<file path=ppt/slides/_rels/slide4.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24.jpeg"/><Relationship Id="rId12" Type="http://schemas.openxmlformats.org/officeDocument/2006/relationships/image" Target="../media/image25.png"/><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gif"/><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Layout" Target="../slideLayouts/slideLayout6.xml"/><Relationship Id="rId5" Type="http://schemas.openxmlformats.org/officeDocument/2006/relationships/notesSlide" Target="../notesSlides/notesSlide9.xml"/><Relationship Id="rId6" Type="http://schemas.openxmlformats.org/officeDocument/2006/relationships/oleObject" Target="../embeddings/oleObject2.bin"/><Relationship Id="rId7" Type="http://schemas.openxmlformats.org/officeDocument/2006/relationships/image" Target="../media/image6.jpeg"/><Relationship Id="rId1" Type="http://schemas.openxmlformats.org/officeDocument/2006/relationships/vmlDrawing" Target="../drawings/vmlDrawing2.vml"/><Relationship Id="rId2"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de-DE" dirty="0" smtClean="0"/>
          </a:p>
        </p:txBody>
      </p:sp>
      <p:pic>
        <p:nvPicPr>
          <p:cNvPr id="46083" name="Picture 37" descr="texture_upper"/>
          <p:cNvPicPr>
            <a:picLocks noChangeAspect="1" noChangeArrowheads="1"/>
          </p:cNvPicPr>
          <p:nvPr>
            <p:custDataLst>
              <p:tags r:id="rId1"/>
            </p:custDataLst>
          </p:nvPr>
        </p:nvPicPr>
        <p:blipFill>
          <a:blip r:embed="rId5" cstate="print"/>
          <a:srcRect t="19965"/>
          <a:stretch>
            <a:fillRect/>
          </a:stretch>
        </p:blipFill>
        <p:spPr bwMode="auto">
          <a:xfrm>
            <a:off x="0" y="1"/>
            <a:ext cx="9144000" cy="3617913"/>
          </a:xfrm>
          <a:prstGeom prst="rect">
            <a:avLst/>
          </a:prstGeom>
          <a:noFill/>
          <a:ln w="9525">
            <a:noFill/>
            <a:miter lim="800000"/>
            <a:headEnd/>
            <a:tailEnd/>
          </a:ln>
        </p:spPr>
      </p:pic>
      <p:sp>
        <p:nvSpPr>
          <p:cNvPr id="46084" name="Rectangle 5"/>
          <p:cNvSpPr>
            <a:spLocks noChangeArrowheads="1"/>
          </p:cNvSpPr>
          <p:nvPr>
            <p:custDataLst>
              <p:tags r:id="rId2"/>
            </p:custDataLst>
          </p:nvPr>
        </p:nvSpPr>
        <p:spPr bwMode="auto">
          <a:xfrm>
            <a:off x="354014" y="-542922"/>
            <a:ext cx="8478837" cy="6010275"/>
          </a:xfrm>
          <a:prstGeom prst="rect">
            <a:avLst/>
          </a:prstGeom>
          <a:noFill/>
          <a:ln w="9525">
            <a:noFill/>
            <a:miter lim="800000"/>
            <a:headEnd/>
            <a:tailEnd/>
          </a:ln>
        </p:spPr>
        <p:txBody>
          <a:bodyPr lIns="0" tIns="0" rIns="0" bIns="0" anchor="b"/>
          <a:lstStyle/>
          <a:p>
            <a:pPr algn="l">
              <a:lnSpc>
                <a:spcPct val="80000"/>
              </a:lnSpc>
            </a:pPr>
            <a:r>
              <a:rPr lang="en-US" sz="2800" b="0" dirty="0" smtClean="0">
                <a:solidFill>
                  <a:srgbClr val="68717A"/>
                </a:solidFill>
              </a:rPr>
              <a:t>The role of </a:t>
            </a:r>
            <a:r>
              <a:rPr lang="en-US" sz="2800" b="0" dirty="0" err="1" smtClean="0">
                <a:solidFill>
                  <a:srgbClr val="68717A"/>
                </a:solidFill>
              </a:rPr>
              <a:t>ICT</a:t>
            </a:r>
            <a:r>
              <a:rPr lang="en-US" sz="2800" b="0" dirty="0" smtClean="0">
                <a:solidFill>
                  <a:srgbClr val="68717A"/>
                </a:solidFill>
              </a:rPr>
              <a:t> and telecommunication companies as service providers</a:t>
            </a:r>
            <a:endParaRPr lang="en-US" sz="2800" b="0" dirty="0" smtClean="0">
              <a:solidFill>
                <a:srgbClr val="A3A6AD"/>
              </a:solidFill>
            </a:endParaRPr>
          </a:p>
          <a:p>
            <a:pPr algn="l">
              <a:lnSpc>
                <a:spcPct val="80000"/>
              </a:lnSpc>
            </a:pPr>
            <a:endParaRPr lang="en-US" sz="2800" b="0" dirty="0" smtClean="0">
              <a:solidFill>
                <a:srgbClr val="A3A6AD"/>
              </a:solidFill>
            </a:endParaRPr>
          </a:p>
          <a:p>
            <a:pPr algn="l">
              <a:lnSpc>
                <a:spcPct val="80000"/>
              </a:lnSpc>
            </a:pPr>
            <a:r>
              <a:rPr lang="en-US" sz="2000" b="0" dirty="0" smtClean="0">
                <a:solidFill>
                  <a:srgbClr val="A3A6AD"/>
                </a:solidFill>
              </a:rPr>
              <a:t>Roundtable </a:t>
            </a:r>
            <a:r>
              <a:rPr lang="en-US" sz="2000" b="0" dirty="0" err="1" smtClean="0">
                <a:solidFill>
                  <a:srgbClr val="A3A6AD"/>
                </a:solidFill>
              </a:rPr>
              <a:t>6c</a:t>
            </a:r>
            <a:r>
              <a:rPr lang="en-US" sz="2000" b="0" dirty="0" smtClean="0">
                <a:solidFill>
                  <a:srgbClr val="A3A6AD"/>
                </a:solidFill>
              </a:rPr>
              <a:t> on CIRED 2011</a:t>
            </a:r>
          </a:p>
          <a:p>
            <a:pPr algn="l">
              <a:lnSpc>
                <a:spcPct val="80000"/>
              </a:lnSpc>
            </a:pPr>
            <a:r>
              <a:rPr lang="en-US" sz="2000" b="0" dirty="0" smtClean="0">
                <a:solidFill>
                  <a:srgbClr val="A3A6AD"/>
                </a:solidFill>
              </a:rPr>
              <a:t>Frankfurt, June 7, 2011</a:t>
            </a:r>
          </a:p>
          <a:p>
            <a:pPr algn="l">
              <a:lnSpc>
                <a:spcPct val="80000"/>
              </a:lnSpc>
            </a:pPr>
            <a:endParaRPr lang="en-US" sz="2000" b="0" dirty="0" smtClean="0">
              <a:solidFill>
                <a:srgbClr val="A3A6AD"/>
              </a:solidFill>
            </a:endParaRPr>
          </a:p>
          <a:p>
            <a:pPr algn="l">
              <a:lnSpc>
                <a:spcPct val="80000"/>
              </a:lnSpc>
            </a:pPr>
            <a:r>
              <a:rPr lang="en-US" sz="2000" b="0" dirty="0" smtClean="0">
                <a:solidFill>
                  <a:srgbClr val="A3A6AD"/>
                </a:solidFill>
              </a:rPr>
              <a:t>Ulrich Reber</a:t>
            </a:r>
          </a:p>
          <a:p>
            <a:pPr algn="l">
              <a:lnSpc>
                <a:spcPct val="80000"/>
              </a:lnSpc>
            </a:pPr>
            <a:r>
              <a:rPr lang="en-US" sz="2000" b="0" dirty="0" smtClean="0">
                <a:solidFill>
                  <a:srgbClr val="A3A6AD"/>
                </a:solidFill>
              </a:rPr>
              <a:t>Smart Grid Solutions</a:t>
            </a:r>
          </a:p>
          <a:p>
            <a:pPr algn="l">
              <a:lnSpc>
                <a:spcPct val="80000"/>
              </a:lnSpc>
            </a:pPr>
            <a:r>
              <a:rPr lang="en-US" sz="2000" b="0" dirty="0" smtClean="0">
                <a:solidFill>
                  <a:srgbClr val="A3A6AD"/>
                </a:solidFill>
              </a:rPr>
              <a:t>Nokia Siemens Networks</a:t>
            </a:r>
            <a:endParaRPr lang="en-US" sz="2000" dirty="0">
              <a:solidFill>
                <a:schemeClr val="tx1"/>
              </a:solidFill>
              <a:hlinkClick r:id="rId6" action="ppaction://hlinkfile"/>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234" name="AutoShape 6"/>
          <p:cNvSpPr>
            <a:spLocks noChangeArrowheads="1"/>
          </p:cNvSpPr>
          <p:nvPr>
            <p:custDataLst>
              <p:tags r:id="rId2"/>
            </p:custDataLst>
          </p:nvPr>
        </p:nvSpPr>
        <p:spPr bwMode="auto">
          <a:xfrm>
            <a:off x="5216526" y="1212850"/>
            <a:ext cx="3679825" cy="5175250"/>
          </a:xfrm>
          <a:prstGeom prst="roundRect">
            <a:avLst>
              <a:gd name="adj" fmla="val 3302"/>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a:lstStyle/>
          <a:p>
            <a:pPr algn="l" defTabSz="762000" eaLnBrk="0" hangingPunct="0">
              <a:lnSpc>
                <a:spcPct val="90000"/>
              </a:lnSpc>
              <a:spcBef>
                <a:spcPts val="720"/>
              </a:spcBef>
              <a:buClr>
                <a:schemeClr val="accent2"/>
              </a:buClr>
              <a:buSzPct val="110000"/>
              <a:defRPr/>
            </a:pPr>
            <a:r>
              <a:rPr lang="en-GB" sz="1600" dirty="0">
                <a:solidFill>
                  <a:schemeClr val="tx1"/>
                </a:solidFill>
                <a:cs typeface="Arial" pitchFamily="34" charset="0"/>
              </a:rPr>
              <a:t>Improved operational efficiency </a:t>
            </a:r>
            <a:br>
              <a:rPr lang="en-GB" sz="1600" dirty="0">
                <a:solidFill>
                  <a:schemeClr val="tx1"/>
                </a:solidFill>
                <a:cs typeface="Arial" pitchFamily="34" charset="0"/>
              </a:rPr>
            </a:br>
            <a:r>
              <a:rPr lang="en-GB" sz="1600" dirty="0">
                <a:solidFill>
                  <a:schemeClr val="tx1"/>
                </a:solidFill>
                <a:cs typeface="Arial" pitchFamily="34" charset="0"/>
              </a:rPr>
              <a:t>&amp; customer centricity with our solutions</a:t>
            </a:r>
          </a:p>
        </p:txBody>
      </p:sp>
      <p:graphicFrame>
        <p:nvGraphicFramePr>
          <p:cNvPr id="3074" name="AutoShape 3"/>
          <p:cNvGraphicFramePr>
            <a:graphicFrameLocks/>
          </p:cNvGraphicFramePr>
          <p:nvPr>
            <p:custDataLst>
              <p:tags r:id="rId3"/>
            </p:custDataLst>
          </p:nvPr>
        </p:nvGraphicFramePr>
        <p:xfrm>
          <a:off x="7938" y="1"/>
          <a:ext cx="144462" cy="157162"/>
        </p:xfrm>
        <a:graphic>
          <a:graphicData uri="http://schemas.openxmlformats.org/presentationml/2006/ole">
            <mc:AlternateContent xmlns:mc="http://schemas.openxmlformats.org/markup-compatibility/2006">
              <mc:Choice xmlns:v="urn:schemas-microsoft-com:vml" Requires="v">
                <p:oleObj spid="_x0000_s1029" name="think-cell Slide" r:id="rId10" imgW="0" imgH="0" progId="">
                  <p:embed/>
                </p:oleObj>
              </mc:Choice>
              <mc:Fallback>
                <p:oleObj name="think-cell Slide" r:id="rId10" imgW="0" imgH="0" progId="">
                  <p:embed/>
                  <p:pic>
                    <p:nvPicPr>
                      <p:cNvPr id="0" name="AutoShape 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938" y="1"/>
                        <a:ext cx="144462" cy="15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3"/>
          <p:cNvSpPr>
            <a:spLocks noGrp="1" noChangeArrowheads="1"/>
          </p:cNvSpPr>
          <p:nvPr>
            <p:ph type="title"/>
            <p:custDataLst>
              <p:tags r:id="rId4"/>
            </p:custDataLst>
          </p:nvPr>
        </p:nvSpPr>
        <p:spPr/>
        <p:txBody>
          <a:bodyPr/>
          <a:lstStyle/>
          <a:p>
            <a:pPr eaLnBrk="1" hangingPunct="1"/>
            <a:r>
              <a:rPr lang="en-GB" dirty="0" smtClean="0"/>
              <a:t>Introduction of smart grid generates the need for </a:t>
            </a:r>
            <a:r>
              <a:rPr lang="en-GB" dirty="0" err="1" smtClean="0"/>
              <a:t>ICT</a:t>
            </a:r>
            <a:r>
              <a:rPr lang="en-GB" dirty="0" smtClean="0"/>
              <a:t> in the utility sector</a:t>
            </a:r>
            <a:r>
              <a:rPr lang="en-GB" dirty="0" smtClean="0">
                <a:solidFill>
                  <a:srgbClr val="5F5F5F"/>
                </a:solidFill>
              </a:rPr>
              <a:t> </a:t>
            </a:r>
          </a:p>
        </p:txBody>
      </p:sp>
      <p:sp>
        <p:nvSpPr>
          <p:cNvPr id="2143240" name="AutoShape 21"/>
          <p:cNvSpPr>
            <a:spLocks noChangeArrowheads="1"/>
          </p:cNvSpPr>
          <p:nvPr>
            <p:custDataLst>
              <p:tags r:id="rId5"/>
            </p:custDataLst>
          </p:nvPr>
        </p:nvSpPr>
        <p:spPr bwMode="auto">
          <a:xfrm>
            <a:off x="5408613" y="2103438"/>
            <a:ext cx="3048000" cy="1143000"/>
          </a:xfrm>
          <a:prstGeom prst="roundRect">
            <a:avLst>
              <a:gd name="adj" fmla="val 14111"/>
            </a:avLst>
          </a:prstGeom>
          <a:gradFill>
            <a:gsLst>
              <a:gs pos="0">
                <a:srgbClr val="BC81CE"/>
              </a:gs>
              <a:gs pos="100000">
                <a:schemeClr val="accent4">
                  <a:alpha val="90000"/>
                </a:schemeClr>
              </a:gs>
            </a:gsLst>
            <a:lin ang="5400000" scaled="0"/>
          </a:gradFill>
          <a:ln w="28575">
            <a:solidFill>
              <a:schemeClr val="accent4"/>
            </a:solidFill>
            <a:headEnd/>
            <a:tailEnd/>
          </a:ln>
          <a:effectLst/>
        </p:spPr>
        <p:style>
          <a:lnRef idx="3">
            <a:schemeClr val="lt1"/>
          </a:lnRef>
          <a:fillRef idx="1">
            <a:schemeClr val="accent3"/>
          </a:fillRef>
          <a:effectRef idx="1">
            <a:schemeClr val="accent3"/>
          </a:effectRef>
          <a:fontRef idx="minor">
            <a:schemeClr val="lt1"/>
          </a:fontRef>
        </p:style>
        <p:txBody>
          <a:bodyPr lIns="90000" tIns="46800" rIns="90000" bIns="46800"/>
          <a:lstStyle/>
          <a:p>
            <a:pPr marL="180975" indent="-180975" algn="l" defTabSz="762000" eaLnBrk="0" hangingPunct="0">
              <a:lnSpc>
                <a:spcPct val="90000"/>
              </a:lnSpc>
              <a:spcBef>
                <a:spcPts val="300"/>
              </a:spcBef>
              <a:buClr>
                <a:schemeClr val="accent1"/>
              </a:buClr>
              <a:buSzPct val="110000"/>
              <a:defRPr/>
            </a:pPr>
            <a:r>
              <a:rPr lang="en-GB" sz="1600" dirty="0">
                <a:solidFill>
                  <a:schemeClr val="bg1"/>
                </a:solidFill>
              </a:rPr>
              <a:t>Smart Customer</a:t>
            </a:r>
          </a:p>
          <a:p>
            <a:pPr marL="180975" indent="-180975" algn="l" defTabSz="762000" eaLnBrk="0" hangingPunct="0">
              <a:lnSpc>
                <a:spcPct val="90000"/>
              </a:lnSpc>
              <a:spcBef>
                <a:spcPts val="300"/>
              </a:spcBef>
              <a:buClr>
                <a:schemeClr val="bg1"/>
              </a:buClr>
              <a:buSzPct val="110000"/>
              <a:buFontTx/>
              <a:buChar char="•"/>
              <a:defRPr/>
            </a:pPr>
            <a:r>
              <a:rPr lang="en-GB" sz="1400" b="0" dirty="0">
                <a:solidFill>
                  <a:schemeClr val="bg1"/>
                </a:solidFill>
              </a:rPr>
              <a:t>Enable customers’ control and customer centricity</a:t>
            </a:r>
          </a:p>
          <a:p>
            <a:pPr marL="180975" indent="-180975" algn="l" defTabSz="762000" eaLnBrk="0" hangingPunct="0">
              <a:lnSpc>
                <a:spcPct val="90000"/>
              </a:lnSpc>
              <a:spcBef>
                <a:spcPts val="300"/>
              </a:spcBef>
              <a:buClr>
                <a:schemeClr val="bg1"/>
              </a:buClr>
              <a:buSzPct val="110000"/>
              <a:buFontTx/>
              <a:buChar char="•"/>
              <a:defRPr/>
            </a:pPr>
            <a:r>
              <a:rPr lang="en-GB" sz="1400" b="0" dirty="0">
                <a:solidFill>
                  <a:schemeClr val="bg1"/>
                </a:solidFill>
              </a:rPr>
              <a:t>Rating and tariffing </a:t>
            </a:r>
          </a:p>
        </p:txBody>
      </p:sp>
      <p:sp>
        <p:nvSpPr>
          <p:cNvPr id="2143241" name="AutoShape 21"/>
          <p:cNvSpPr>
            <a:spLocks noChangeArrowheads="1"/>
          </p:cNvSpPr>
          <p:nvPr>
            <p:custDataLst>
              <p:tags r:id="rId6"/>
            </p:custDataLst>
          </p:nvPr>
        </p:nvSpPr>
        <p:spPr bwMode="auto">
          <a:xfrm>
            <a:off x="5408613" y="3382964"/>
            <a:ext cx="3048000" cy="1282700"/>
          </a:xfrm>
          <a:prstGeom prst="roundRect">
            <a:avLst>
              <a:gd name="adj" fmla="val 14111"/>
            </a:avLst>
          </a:prstGeom>
          <a:gradFill rotWithShape="1">
            <a:gsLst>
              <a:gs pos="0">
                <a:schemeClr val="accent2">
                  <a:lumMod val="60000"/>
                  <a:lumOff val="40000"/>
                </a:schemeClr>
              </a:gs>
              <a:gs pos="100000">
                <a:schemeClr val="accent2">
                  <a:alpha val="90000"/>
                </a:schemeClr>
              </a:gs>
            </a:gsLst>
            <a:lin ang="5400000" scaled="1"/>
          </a:gradFill>
          <a:ln w="25400">
            <a:solidFill>
              <a:schemeClr val="accent2"/>
            </a:solidFill>
            <a:round/>
            <a:headEnd/>
            <a:tailEnd/>
          </a:ln>
        </p:spPr>
        <p:txBody>
          <a:bodyPr lIns="90000" tIns="46800" rIns="90000" bIns="46800"/>
          <a:lstStyle/>
          <a:p>
            <a:pPr algn="l" defTabSz="762000" eaLnBrk="0" hangingPunct="0">
              <a:lnSpc>
                <a:spcPct val="80000"/>
              </a:lnSpc>
              <a:spcBef>
                <a:spcPct val="30000"/>
              </a:spcBef>
              <a:buClr>
                <a:schemeClr val="accent1"/>
              </a:buClr>
              <a:defRPr/>
            </a:pPr>
            <a:r>
              <a:rPr lang="en-GB" sz="1600" dirty="0">
                <a:solidFill>
                  <a:schemeClr val="tx1"/>
                </a:solidFill>
                <a:cs typeface="Arial" pitchFamily="34" charset="0"/>
              </a:rPr>
              <a:t>Smart Grids</a:t>
            </a:r>
          </a:p>
          <a:p>
            <a:pPr marL="177800" indent="-177800" algn="l" defTabSz="762000" eaLnBrk="0" hangingPunct="0">
              <a:lnSpc>
                <a:spcPct val="80000"/>
              </a:lnSpc>
              <a:spcBef>
                <a:spcPct val="30000"/>
              </a:spcBef>
              <a:buClr>
                <a:schemeClr val="tx1"/>
              </a:buClr>
              <a:buSzPct val="110000"/>
              <a:buFontTx/>
              <a:buChar char="•"/>
              <a:defRPr/>
            </a:pPr>
            <a:r>
              <a:rPr lang="en-GB" sz="1400" b="0" dirty="0">
                <a:solidFill>
                  <a:schemeClr val="tx1"/>
                </a:solidFill>
                <a:cs typeface="Arial" pitchFamily="34" charset="0"/>
              </a:rPr>
              <a:t>Communication</a:t>
            </a:r>
          </a:p>
          <a:p>
            <a:pPr marL="177800" indent="-177800" algn="l" defTabSz="762000" eaLnBrk="0" hangingPunct="0">
              <a:lnSpc>
                <a:spcPct val="80000"/>
              </a:lnSpc>
              <a:spcBef>
                <a:spcPct val="30000"/>
              </a:spcBef>
              <a:buClr>
                <a:schemeClr val="tx1"/>
              </a:buClr>
              <a:buSzPct val="110000"/>
              <a:buFontTx/>
              <a:buChar char="•"/>
              <a:defRPr/>
            </a:pPr>
            <a:r>
              <a:rPr lang="en-GB" sz="1400" b="0" dirty="0">
                <a:solidFill>
                  <a:schemeClr val="tx1"/>
                </a:solidFill>
                <a:cs typeface="Arial" pitchFamily="34" charset="0"/>
              </a:rPr>
              <a:t>Demand control</a:t>
            </a:r>
          </a:p>
          <a:p>
            <a:pPr marL="177800" indent="-177800" algn="l" defTabSz="762000" eaLnBrk="0" hangingPunct="0">
              <a:lnSpc>
                <a:spcPct val="80000"/>
              </a:lnSpc>
              <a:spcBef>
                <a:spcPct val="30000"/>
              </a:spcBef>
              <a:buClr>
                <a:schemeClr val="tx1"/>
              </a:buClr>
              <a:buSzPct val="110000"/>
              <a:buFontTx/>
              <a:buChar char="•"/>
              <a:defRPr/>
            </a:pPr>
            <a:r>
              <a:rPr lang="en-GB" sz="1400" b="0" dirty="0">
                <a:solidFill>
                  <a:schemeClr val="tx1"/>
                </a:solidFill>
                <a:cs typeface="Arial" pitchFamily="34" charset="0"/>
              </a:rPr>
              <a:t>Dynamic management of smart grids</a:t>
            </a:r>
          </a:p>
          <a:p>
            <a:pPr algn="l" defTabSz="762000" eaLnBrk="0" hangingPunct="0">
              <a:lnSpc>
                <a:spcPct val="80000"/>
              </a:lnSpc>
              <a:spcBef>
                <a:spcPct val="30000"/>
              </a:spcBef>
              <a:buClr>
                <a:schemeClr val="accent1"/>
              </a:buClr>
              <a:buFontTx/>
              <a:buChar char="•"/>
              <a:defRPr/>
            </a:pPr>
            <a:endParaRPr lang="en-GB" sz="1600" dirty="0">
              <a:solidFill>
                <a:schemeClr val="tx1"/>
              </a:solidFill>
              <a:cs typeface="Arial" pitchFamily="34" charset="0"/>
            </a:endParaRPr>
          </a:p>
        </p:txBody>
      </p:sp>
      <p:sp>
        <p:nvSpPr>
          <p:cNvPr id="2143242" name="AutoShape 21"/>
          <p:cNvSpPr>
            <a:spLocks noChangeArrowheads="1"/>
          </p:cNvSpPr>
          <p:nvPr>
            <p:custDataLst>
              <p:tags r:id="rId7"/>
            </p:custDataLst>
          </p:nvPr>
        </p:nvSpPr>
        <p:spPr bwMode="auto">
          <a:xfrm>
            <a:off x="5408613" y="4806951"/>
            <a:ext cx="3048000" cy="1143000"/>
          </a:xfrm>
          <a:prstGeom prst="roundRect">
            <a:avLst>
              <a:gd name="adj" fmla="val 14111"/>
            </a:avLst>
          </a:prstGeom>
          <a:gradFill rotWithShape="1">
            <a:gsLst>
              <a:gs pos="0">
                <a:schemeClr val="accent1">
                  <a:lumMod val="60000"/>
                  <a:lumOff val="40000"/>
                </a:schemeClr>
              </a:gs>
              <a:gs pos="100000">
                <a:schemeClr val="accent1"/>
              </a:gs>
            </a:gsLst>
            <a:lin ang="5400000" scaled="1"/>
          </a:gradFill>
          <a:ln w="25400">
            <a:solidFill>
              <a:schemeClr val="accent1"/>
            </a:solidFill>
            <a:round/>
            <a:headEnd/>
            <a:tailEnd/>
          </a:ln>
        </p:spPr>
        <p:txBody>
          <a:bodyPr lIns="90000" tIns="46800" rIns="90000" bIns="46800"/>
          <a:lstStyle/>
          <a:p>
            <a:pPr marL="88900" indent="-88900" algn="l" defTabSz="762000" eaLnBrk="0" hangingPunct="0">
              <a:lnSpc>
                <a:spcPct val="80000"/>
              </a:lnSpc>
              <a:spcBef>
                <a:spcPct val="30000"/>
              </a:spcBef>
              <a:buClr>
                <a:schemeClr val="accent1"/>
              </a:buClr>
              <a:defRPr/>
            </a:pPr>
            <a:r>
              <a:rPr lang="en-GB" sz="1600" dirty="0">
                <a:solidFill>
                  <a:schemeClr val="tx1"/>
                </a:solidFill>
                <a:cs typeface="Arial" pitchFamily="34" charset="0"/>
              </a:rPr>
              <a:t>Smart Generation</a:t>
            </a:r>
          </a:p>
          <a:p>
            <a:pPr marL="177800" indent="-177800" algn="l" defTabSz="762000" eaLnBrk="0" hangingPunct="0">
              <a:lnSpc>
                <a:spcPct val="80000"/>
              </a:lnSpc>
              <a:spcBef>
                <a:spcPct val="30000"/>
              </a:spcBef>
              <a:buClr>
                <a:schemeClr val="tx1"/>
              </a:buClr>
              <a:buSzPct val="110000"/>
              <a:buFontTx/>
              <a:buChar char="•"/>
              <a:defRPr/>
            </a:pPr>
            <a:r>
              <a:rPr lang="en-GB" sz="1400" b="0" dirty="0">
                <a:solidFill>
                  <a:schemeClr val="tx1"/>
                </a:solidFill>
                <a:cs typeface="Arial" pitchFamily="34" charset="0"/>
              </a:rPr>
              <a:t>Management of  distributed energy sources, generation and quality</a:t>
            </a:r>
          </a:p>
          <a:p>
            <a:pPr algn="l" defTabSz="762000" eaLnBrk="0" hangingPunct="0">
              <a:lnSpc>
                <a:spcPct val="80000"/>
              </a:lnSpc>
              <a:spcBef>
                <a:spcPct val="30000"/>
              </a:spcBef>
              <a:buClr>
                <a:schemeClr val="bg1"/>
              </a:buClr>
              <a:defRPr/>
            </a:pPr>
            <a:endParaRPr lang="en-GB" sz="1600" dirty="0">
              <a:solidFill>
                <a:schemeClr val="tx1"/>
              </a:solidFill>
              <a:cs typeface="Arial" pitchFamily="34" charset="0"/>
            </a:endParaRPr>
          </a:p>
          <a:p>
            <a:pPr marL="88900" indent="-88900" algn="l" defTabSz="762000" eaLnBrk="0" hangingPunct="0">
              <a:lnSpc>
                <a:spcPct val="80000"/>
              </a:lnSpc>
              <a:spcBef>
                <a:spcPct val="30000"/>
              </a:spcBef>
              <a:buClr>
                <a:schemeClr val="accent1"/>
              </a:buClr>
              <a:defRPr/>
            </a:pPr>
            <a:endParaRPr lang="en-GB" sz="1600" dirty="0">
              <a:solidFill>
                <a:schemeClr val="tx1"/>
              </a:solidFill>
              <a:cs typeface="Arial" pitchFamily="34" charset="0"/>
            </a:endParaRPr>
          </a:p>
        </p:txBody>
      </p:sp>
      <p:grpSp>
        <p:nvGrpSpPr>
          <p:cNvPr id="2" name="Gruppieren 30"/>
          <p:cNvGrpSpPr>
            <a:grpSpLocks/>
          </p:cNvGrpSpPr>
          <p:nvPr/>
        </p:nvGrpSpPr>
        <p:grpSpPr bwMode="auto">
          <a:xfrm>
            <a:off x="8595076" y="1728789"/>
            <a:ext cx="201271" cy="4105276"/>
            <a:chOff x="10485068" y="1633515"/>
            <a:chExt cx="253719" cy="3879377"/>
          </a:xfrm>
        </p:grpSpPr>
        <p:sp>
          <p:nvSpPr>
            <p:cNvPr id="3090" name="Text Box 13"/>
            <p:cNvSpPr txBox="1">
              <a:spLocks noChangeArrowheads="1"/>
            </p:cNvSpPr>
            <p:nvPr/>
          </p:nvSpPr>
          <p:spPr bwMode="auto">
            <a:xfrm rot="5400000">
              <a:off x="8847533" y="3658089"/>
              <a:ext cx="3492338" cy="217268"/>
            </a:xfrm>
            <a:prstGeom prst="rect">
              <a:avLst/>
            </a:prstGeom>
            <a:noFill/>
            <a:ln w="9525" algn="ctr">
              <a:noFill/>
              <a:miter lim="800000"/>
              <a:headEnd/>
              <a:tailEnd/>
            </a:ln>
          </p:spPr>
          <p:txBody>
            <a:bodyPr lIns="0" tIns="0" rIns="0" bIns="0">
              <a:spAutoFit/>
            </a:bodyPr>
            <a:lstStyle/>
            <a:p>
              <a:pPr algn="l" defTabSz="762000" eaLnBrk="0" hangingPunct="0">
                <a:lnSpc>
                  <a:spcPct val="80000"/>
                </a:lnSpc>
                <a:spcBef>
                  <a:spcPct val="30000"/>
                </a:spcBef>
                <a:buClr>
                  <a:schemeClr val="accent1"/>
                </a:buClr>
              </a:pPr>
              <a:r>
                <a:rPr lang="en-GB" sz="1400">
                  <a:solidFill>
                    <a:schemeClr val="bg2"/>
                  </a:solidFill>
                  <a:cs typeface="Arial" charset="0"/>
                </a:rPr>
                <a:t>Optimized processes and workflows</a:t>
              </a:r>
            </a:p>
          </p:txBody>
        </p:sp>
        <p:sp>
          <p:nvSpPr>
            <p:cNvPr id="3091" name="Freeform 5"/>
            <p:cNvSpPr>
              <a:spLocks/>
            </p:cNvSpPr>
            <p:nvPr/>
          </p:nvSpPr>
          <p:spPr bwMode="auto">
            <a:xfrm rot="10800000" flipV="1">
              <a:off x="10524661" y="1633515"/>
              <a:ext cx="214126" cy="302646"/>
            </a:xfrm>
            <a:custGeom>
              <a:avLst/>
              <a:gdLst>
                <a:gd name="T0" fmla="*/ 579475613 w 76"/>
                <a:gd name="T1" fmla="*/ 376010854 h 107"/>
                <a:gd name="T2" fmla="*/ 333396954 w 76"/>
                <a:gd name="T3" fmla="*/ 32001281 h 107"/>
                <a:gd name="T4" fmla="*/ 269891715 w 76"/>
                <a:gd name="T5" fmla="*/ 32001281 h 107"/>
                <a:gd name="T6" fmla="*/ 31752630 w 76"/>
                <a:gd name="T7" fmla="*/ 368011862 h 107"/>
                <a:gd name="T8" fmla="*/ 63505260 w 76"/>
                <a:gd name="T9" fmla="*/ 448012297 h 107"/>
                <a:gd name="T10" fmla="*/ 166697068 w 76"/>
                <a:gd name="T11" fmla="*/ 448012297 h 107"/>
                <a:gd name="T12" fmla="*/ 166697068 w 76"/>
                <a:gd name="T13" fmla="*/ 800023613 h 107"/>
                <a:gd name="T14" fmla="*/ 222265604 w 76"/>
                <a:gd name="T15" fmla="*/ 856024421 h 107"/>
                <a:gd name="T16" fmla="*/ 381023153 w 76"/>
                <a:gd name="T17" fmla="*/ 856024421 h 107"/>
                <a:gd name="T18" fmla="*/ 436591645 w 76"/>
                <a:gd name="T19" fmla="*/ 800023613 h 107"/>
                <a:gd name="T20" fmla="*/ 436591645 w 76"/>
                <a:gd name="T21" fmla="*/ 448012297 h 107"/>
                <a:gd name="T22" fmla="*/ 547722994 w 76"/>
                <a:gd name="T23" fmla="*/ 448012297 h 107"/>
                <a:gd name="T24" fmla="*/ 579475613 w 76"/>
                <a:gd name="T25" fmla="*/ 376010854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07"/>
                <a:gd name="T41" fmla="*/ 76 w 76"/>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07">
                  <a:moveTo>
                    <a:pt x="73" y="47"/>
                  </a:moveTo>
                  <a:cubicBezTo>
                    <a:pt x="42" y="4"/>
                    <a:pt x="42" y="4"/>
                    <a:pt x="42" y="4"/>
                  </a:cubicBezTo>
                  <a:cubicBezTo>
                    <a:pt x="40" y="1"/>
                    <a:pt x="38" y="0"/>
                    <a:pt x="34" y="4"/>
                  </a:cubicBezTo>
                  <a:cubicBezTo>
                    <a:pt x="4" y="46"/>
                    <a:pt x="4" y="46"/>
                    <a:pt x="4" y="46"/>
                  </a:cubicBezTo>
                  <a:cubicBezTo>
                    <a:pt x="0" y="51"/>
                    <a:pt x="3" y="56"/>
                    <a:pt x="8" y="56"/>
                  </a:cubicBezTo>
                  <a:cubicBezTo>
                    <a:pt x="21" y="56"/>
                    <a:pt x="21" y="56"/>
                    <a:pt x="21" y="56"/>
                  </a:cubicBezTo>
                  <a:cubicBezTo>
                    <a:pt x="21" y="100"/>
                    <a:pt x="21" y="100"/>
                    <a:pt x="21" y="100"/>
                  </a:cubicBezTo>
                  <a:cubicBezTo>
                    <a:pt x="21" y="104"/>
                    <a:pt x="24" y="107"/>
                    <a:pt x="28" y="107"/>
                  </a:cubicBezTo>
                  <a:cubicBezTo>
                    <a:pt x="48" y="107"/>
                    <a:pt x="48" y="107"/>
                    <a:pt x="48" y="107"/>
                  </a:cubicBezTo>
                  <a:cubicBezTo>
                    <a:pt x="52" y="107"/>
                    <a:pt x="55" y="104"/>
                    <a:pt x="55" y="100"/>
                  </a:cubicBezTo>
                  <a:cubicBezTo>
                    <a:pt x="55" y="56"/>
                    <a:pt x="55" y="56"/>
                    <a:pt x="55" y="56"/>
                  </a:cubicBezTo>
                  <a:cubicBezTo>
                    <a:pt x="69" y="56"/>
                    <a:pt x="69" y="56"/>
                    <a:pt x="69" y="56"/>
                  </a:cubicBezTo>
                  <a:cubicBezTo>
                    <a:pt x="73" y="55"/>
                    <a:pt x="76" y="52"/>
                    <a:pt x="73" y="47"/>
                  </a:cubicBezTo>
                  <a:close/>
                </a:path>
              </a:pathLst>
            </a:custGeom>
            <a:gradFill rotWithShape="0">
              <a:gsLst>
                <a:gs pos="0">
                  <a:schemeClr val="tx2"/>
                </a:gs>
                <a:gs pos="100000">
                  <a:schemeClr val="bg2"/>
                </a:gs>
              </a:gsLst>
              <a:lin ang="5400000" scaled="1"/>
            </a:gradFill>
            <a:ln w="19050">
              <a:solidFill>
                <a:schemeClr val="bg2"/>
              </a:solidFill>
              <a:round/>
              <a:headEnd/>
              <a:tailEnd/>
            </a:ln>
          </p:spPr>
          <p:txBody>
            <a:bodyPr/>
            <a:lstStyle/>
            <a:p>
              <a:endParaRPr lang="fi-FI"/>
            </a:p>
          </p:txBody>
        </p:sp>
        <p:sp>
          <p:nvSpPr>
            <p:cNvPr id="3092" name="Freeform 5"/>
            <p:cNvSpPr>
              <a:spLocks/>
            </p:cNvSpPr>
            <p:nvPr/>
          </p:nvSpPr>
          <p:spPr bwMode="auto">
            <a:xfrm rot="10800000">
              <a:off x="10524661" y="5181667"/>
              <a:ext cx="214126" cy="302646"/>
            </a:xfrm>
            <a:custGeom>
              <a:avLst/>
              <a:gdLst>
                <a:gd name="T0" fmla="*/ 579475613 w 76"/>
                <a:gd name="T1" fmla="*/ 376010854 h 107"/>
                <a:gd name="T2" fmla="*/ 333396954 w 76"/>
                <a:gd name="T3" fmla="*/ 32001281 h 107"/>
                <a:gd name="T4" fmla="*/ 269891715 w 76"/>
                <a:gd name="T5" fmla="*/ 32001281 h 107"/>
                <a:gd name="T6" fmla="*/ 31752630 w 76"/>
                <a:gd name="T7" fmla="*/ 368011862 h 107"/>
                <a:gd name="T8" fmla="*/ 63505260 w 76"/>
                <a:gd name="T9" fmla="*/ 448012297 h 107"/>
                <a:gd name="T10" fmla="*/ 166697068 w 76"/>
                <a:gd name="T11" fmla="*/ 448012297 h 107"/>
                <a:gd name="T12" fmla="*/ 166697068 w 76"/>
                <a:gd name="T13" fmla="*/ 800023613 h 107"/>
                <a:gd name="T14" fmla="*/ 222265604 w 76"/>
                <a:gd name="T15" fmla="*/ 856024421 h 107"/>
                <a:gd name="T16" fmla="*/ 381023153 w 76"/>
                <a:gd name="T17" fmla="*/ 856024421 h 107"/>
                <a:gd name="T18" fmla="*/ 436591645 w 76"/>
                <a:gd name="T19" fmla="*/ 800023613 h 107"/>
                <a:gd name="T20" fmla="*/ 436591645 w 76"/>
                <a:gd name="T21" fmla="*/ 448012297 h 107"/>
                <a:gd name="T22" fmla="*/ 547722994 w 76"/>
                <a:gd name="T23" fmla="*/ 448012297 h 107"/>
                <a:gd name="T24" fmla="*/ 579475613 w 76"/>
                <a:gd name="T25" fmla="*/ 376010854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07"/>
                <a:gd name="T41" fmla="*/ 76 w 76"/>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07">
                  <a:moveTo>
                    <a:pt x="73" y="47"/>
                  </a:moveTo>
                  <a:cubicBezTo>
                    <a:pt x="42" y="4"/>
                    <a:pt x="42" y="4"/>
                    <a:pt x="42" y="4"/>
                  </a:cubicBezTo>
                  <a:cubicBezTo>
                    <a:pt x="40" y="1"/>
                    <a:pt x="38" y="0"/>
                    <a:pt x="34" y="4"/>
                  </a:cubicBezTo>
                  <a:cubicBezTo>
                    <a:pt x="4" y="46"/>
                    <a:pt x="4" y="46"/>
                    <a:pt x="4" y="46"/>
                  </a:cubicBezTo>
                  <a:cubicBezTo>
                    <a:pt x="0" y="51"/>
                    <a:pt x="3" y="56"/>
                    <a:pt x="8" y="56"/>
                  </a:cubicBezTo>
                  <a:cubicBezTo>
                    <a:pt x="21" y="56"/>
                    <a:pt x="21" y="56"/>
                    <a:pt x="21" y="56"/>
                  </a:cubicBezTo>
                  <a:cubicBezTo>
                    <a:pt x="21" y="100"/>
                    <a:pt x="21" y="100"/>
                    <a:pt x="21" y="100"/>
                  </a:cubicBezTo>
                  <a:cubicBezTo>
                    <a:pt x="21" y="104"/>
                    <a:pt x="24" y="107"/>
                    <a:pt x="28" y="107"/>
                  </a:cubicBezTo>
                  <a:cubicBezTo>
                    <a:pt x="48" y="107"/>
                    <a:pt x="48" y="107"/>
                    <a:pt x="48" y="107"/>
                  </a:cubicBezTo>
                  <a:cubicBezTo>
                    <a:pt x="52" y="107"/>
                    <a:pt x="55" y="104"/>
                    <a:pt x="55" y="100"/>
                  </a:cubicBezTo>
                  <a:cubicBezTo>
                    <a:pt x="55" y="56"/>
                    <a:pt x="55" y="56"/>
                    <a:pt x="55" y="56"/>
                  </a:cubicBezTo>
                  <a:cubicBezTo>
                    <a:pt x="69" y="56"/>
                    <a:pt x="69" y="56"/>
                    <a:pt x="69" y="56"/>
                  </a:cubicBezTo>
                  <a:cubicBezTo>
                    <a:pt x="73" y="55"/>
                    <a:pt x="76" y="52"/>
                    <a:pt x="73" y="47"/>
                  </a:cubicBezTo>
                  <a:close/>
                </a:path>
              </a:pathLst>
            </a:custGeom>
            <a:gradFill rotWithShape="0">
              <a:gsLst>
                <a:gs pos="0">
                  <a:schemeClr val="tx2"/>
                </a:gs>
                <a:gs pos="100000">
                  <a:schemeClr val="bg2"/>
                </a:gs>
              </a:gsLst>
              <a:lin ang="5400000" scaled="1"/>
            </a:gradFill>
            <a:ln w="19050">
              <a:solidFill>
                <a:schemeClr val="bg2"/>
              </a:solidFill>
              <a:round/>
              <a:headEnd/>
              <a:tailEnd/>
            </a:ln>
          </p:spPr>
          <p:txBody>
            <a:bodyPr/>
            <a:lstStyle/>
            <a:p>
              <a:endParaRPr lang="fi-FI"/>
            </a:p>
          </p:txBody>
        </p:sp>
      </p:grpSp>
      <p:sp>
        <p:nvSpPr>
          <p:cNvPr id="36" name="Freeform 7"/>
          <p:cNvSpPr>
            <a:spLocks/>
          </p:cNvSpPr>
          <p:nvPr/>
        </p:nvSpPr>
        <p:spPr bwMode="auto">
          <a:xfrm>
            <a:off x="257175" y="1216026"/>
            <a:ext cx="5067300" cy="5167313"/>
          </a:xfrm>
          <a:custGeom>
            <a:avLst/>
            <a:gdLst/>
            <a:ahLst/>
            <a:cxnLst>
              <a:cxn ang="0">
                <a:pos x="2197" y="757"/>
              </a:cxn>
              <a:cxn ang="0">
                <a:pos x="1784" y="36"/>
              </a:cxn>
              <a:cxn ang="0">
                <a:pos x="1714" y="0"/>
              </a:cxn>
              <a:cxn ang="0">
                <a:pos x="70" y="0"/>
              </a:cxn>
              <a:cxn ang="0">
                <a:pos x="0" y="63"/>
              </a:cxn>
              <a:cxn ang="0">
                <a:pos x="0" y="1543"/>
              </a:cxn>
              <a:cxn ang="0">
                <a:pos x="65" y="1606"/>
              </a:cxn>
              <a:cxn ang="0">
                <a:pos x="1725" y="1606"/>
              </a:cxn>
              <a:cxn ang="0">
                <a:pos x="1783" y="1574"/>
              </a:cxn>
              <a:cxn ang="0">
                <a:pos x="2197" y="845"/>
              </a:cxn>
              <a:cxn ang="0">
                <a:pos x="2197" y="757"/>
              </a:cxn>
            </a:cxnLst>
            <a:rect l="0" t="0" r="r" b="b"/>
            <a:pathLst>
              <a:path w="2225" h="1606">
                <a:moveTo>
                  <a:pt x="2197" y="757"/>
                </a:moveTo>
                <a:cubicBezTo>
                  <a:pt x="1784" y="36"/>
                  <a:pt x="1784" y="36"/>
                  <a:pt x="1784" y="36"/>
                </a:cubicBezTo>
                <a:cubicBezTo>
                  <a:pt x="1771" y="15"/>
                  <a:pt x="1768" y="1"/>
                  <a:pt x="1714" y="0"/>
                </a:cubicBezTo>
                <a:cubicBezTo>
                  <a:pt x="70" y="0"/>
                  <a:pt x="70" y="0"/>
                  <a:pt x="70" y="0"/>
                </a:cubicBezTo>
                <a:cubicBezTo>
                  <a:pt x="31" y="0"/>
                  <a:pt x="0" y="33"/>
                  <a:pt x="0" y="63"/>
                </a:cubicBezTo>
                <a:cubicBezTo>
                  <a:pt x="0" y="1543"/>
                  <a:pt x="0" y="1543"/>
                  <a:pt x="0" y="1543"/>
                </a:cubicBezTo>
                <a:cubicBezTo>
                  <a:pt x="0" y="1577"/>
                  <a:pt x="33" y="1606"/>
                  <a:pt x="65" y="1606"/>
                </a:cubicBezTo>
                <a:cubicBezTo>
                  <a:pt x="1725" y="1606"/>
                  <a:pt x="1725" y="1606"/>
                  <a:pt x="1725" y="1606"/>
                </a:cubicBezTo>
                <a:cubicBezTo>
                  <a:pt x="1757" y="1604"/>
                  <a:pt x="1765" y="1601"/>
                  <a:pt x="1783" y="1574"/>
                </a:cubicBezTo>
                <a:cubicBezTo>
                  <a:pt x="2197" y="845"/>
                  <a:pt x="2197" y="845"/>
                  <a:pt x="2197" y="845"/>
                </a:cubicBezTo>
                <a:cubicBezTo>
                  <a:pt x="2225" y="798"/>
                  <a:pt x="2221" y="796"/>
                  <a:pt x="2197" y="757"/>
                </a:cubicBezTo>
                <a:close/>
              </a:path>
            </a:pathLst>
          </a:cu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lIns="126000" tIns="108000"/>
          <a:lstStyle/>
          <a:p>
            <a:pPr marL="180975" indent="-180975" algn="l" defTabSz="762000" eaLnBrk="0" hangingPunct="0">
              <a:lnSpc>
                <a:spcPct val="90000"/>
              </a:lnSpc>
              <a:spcBef>
                <a:spcPts val="638"/>
              </a:spcBef>
              <a:buClr>
                <a:schemeClr val="accent2"/>
              </a:buClr>
              <a:buSzPct val="110000"/>
              <a:defRPr/>
            </a:pPr>
            <a:r>
              <a:rPr lang="en-GB" sz="1600" dirty="0">
                <a:solidFill>
                  <a:schemeClr val="tx1"/>
                </a:solidFill>
                <a:cs typeface="Arial" charset="0"/>
              </a:rPr>
              <a:t>Demand for </a:t>
            </a:r>
            <a:r>
              <a:rPr lang="en-GB" sz="1600" dirty="0" err="1">
                <a:solidFill>
                  <a:schemeClr val="tx1"/>
                </a:solidFill>
                <a:cs typeface="Arial" charset="0"/>
              </a:rPr>
              <a:t>ICT</a:t>
            </a:r>
            <a:endParaRPr lang="en-GB" sz="1600" dirty="0">
              <a:solidFill>
                <a:schemeClr val="tx1"/>
              </a:solidFill>
              <a:cs typeface="Arial" charset="0"/>
            </a:endParaRPr>
          </a:p>
          <a:p>
            <a:pPr marL="180975" lvl="1" indent="-180975" algn="l" defTabSz="762000" eaLnBrk="0" hangingPunct="0">
              <a:lnSpc>
                <a:spcPct val="90000"/>
              </a:lnSpc>
              <a:spcBef>
                <a:spcPts val="638"/>
              </a:spcBef>
              <a:buClr>
                <a:schemeClr val="accent2"/>
              </a:buClr>
              <a:buSzPct val="110000"/>
              <a:buFontTx/>
              <a:buChar char="•"/>
              <a:defRPr/>
            </a:pPr>
            <a:r>
              <a:rPr lang="en-GB" sz="1600" b="0" dirty="0" err="1">
                <a:solidFill>
                  <a:schemeClr val="tx1"/>
                </a:solidFill>
                <a:cs typeface="Arial" charset="0"/>
              </a:rPr>
              <a:t>ICT</a:t>
            </a:r>
            <a:r>
              <a:rPr lang="en-GB" sz="1600" b="0" dirty="0">
                <a:solidFill>
                  <a:schemeClr val="tx1"/>
                </a:solidFill>
                <a:cs typeface="Arial" charset="0"/>
              </a:rPr>
              <a:t> a key enabler for smart grid</a:t>
            </a:r>
          </a:p>
          <a:p>
            <a:pPr marL="180975" lvl="1" indent="-180975" algn="l" defTabSz="762000" eaLnBrk="0" hangingPunct="0">
              <a:lnSpc>
                <a:spcPct val="90000"/>
              </a:lnSpc>
              <a:spcBef>
                <a:spcPts val="638"/>
              </a:spcBef>
              <a:buClr>
                <a:schemeClr val="accent2"/>
              </a:buClr>
              <a:buSzPct val="110000"/>
              <a:buFontTx/>
              <a:buChar char="•"/>
              <a:defRPr/>
            </a:pPr>
            <a:r>
              <a:rPr lang="en-GB" sz="1600" b="0" dirty="0">
                <a:solidFill>
                  <a:schemeClr val="tx1"/>
                </a:solidFill>
                <a:cs typeface="Arial" charset="0"/>
              </a:rPr>
              <a:t>Close integration of the electrical and </a:t>
            </a:r>
            <a:r>
              <a:rPr lang="en-GB" sz="1600" b="0" dirty="0" err="1">
                <a:solidFill>
                  <a:schemeClr val="tx1"/>
                </a:solidFill>
                <a:cs typeface="Arial" charset="0"/>
              </a:rPr>
              <a:t>ICT</a:t>
            </a:r>
            <a:r>
              <a:rPr lang="en-GB" sz="1600" b="0" dirty="0">
                <a:solidFill>
                  <a:schemeClr val="tx1"/>
                </a:solidFill>
                <a:cs typeface="Arial" charset="0"/>
              </a:rPr>
              <a:t> infrastructures</a:t>
            </a:r>
          </a:p>
          <a:p>
            <a:pPr marL="180975" lvl="1" indent="-180975" algn="l" defTabSz="762000" eaLnBrk="0" hangingPunct="0">
              <a:lnSpc>
                <a:spcPct val="90000"/>
              </a:lnSpc>
              <a:spcBef>
                <a:spcPts val="638"/>
              </a:spcBef>
              <a:buClr>
                <a:schemeClr val="accent2"/>
              </a:buClr>
              <a:buSzPct val="110000"/>
              <a:buFontTx/>
              <a:buChar char="•"/>
              <a:defRPr/>
            </a:pPr>
            <a:r>
              <a:rPr lang="en-GB" sz="1600" b="0" dirty="0">
                <a:solidFill>
                  <a:schemeClr val="tx1"/>
                </a:solidFill>
                <a:cs typeface="Arial" charset="0"/>
              </a:rPr>
              <a:t>Significant similarities to Telco world exist</a:t>
            </a:r>
          </a:p>
          <a:p>
            <a:pPr marL="180975" indent="-180975" algn="l" defTabSz="762000" eaLnBrk="0" hangingPunct="0">
              <a:lnSpc>
                <a:spcPct val="90000"/>
              </a:lnSpc>
              <a:spcBef>
                <a:spcPts val="638"/>
              </a:spcBef>
              <a:buClr>
                <a:schemeClr val="accent2"/>
              </a:buClr>
              <a:buSzPct val="110000"/>
              <a:defRPr/>
            </a:pPr>
            <a:endParaRPr lang="en-GB" sz="1600" b="0" dirty="0">
              <a:solidFill>
                <a:schemeClr val="tx1"/>
              </a:solidFill>
              <a:cs typeface="Arial" charset="0"/>
            </a:endParaRPr>
          </a:p>
          <a:p>
            <a:pPr marL="180975" indent="-180975" algn="l" defTabSz="762000" eaLnBrk="0" hangingPunct="0">
              <a:lnSpc>
                <a:spcPct val="90000"/>
              </a:lnSpc>
              <a:spcBef>
                <a:spcPts val="638"/>
              </a:spcBef>
              <a:buClr>
                <a:schemeClr val="accent2"/>
              </a:buClr>
              <a:buSzPct val="110000"/>
              <a:defRPr/>
            </a:pPr>
            <a:endParaRPr lang="en-GB" sz="1600" b="0" dirty="0">
              <a:solidFill>
                <a:schemeClr val="tx1"/>
              </a:solidFill>
              <a:cs typeface="Arial" charset="0"/>
            </a:endParaRPr>
          </a:p>
          <a:p>
            <a:pPr marL="180975" indent="-180975" algn="l" defTabSz="762000" eaLnBrk="0" hangingPunct="0">
              <a:lnSpc>
                <a:spcPct val="90000"/>
              </a:lnSpc>
              <a:spcBef>
                <a:spcPts val="638"/>
              </a:spcBef>
              <a:buClr>
                <a:schemeClr val="accent2"/>
              </a:buClr>
              <a:buSzPct val="110000"/>
              <a:defRPr/>
            </a:pPr>
            <a:endParaRPr lang="en-GB" sz="1600" b="0" dirty="0">
              <a:solidFill>
                <a:schemeClr val="tx1"/>
              </a:solidFill>
              <a:cs typeface="Arial" charset="0"/>
            </a:endParaRPr>
          </a:p>
          <a:p>
            <a:pPr marL="180975" indent="-180975" algn="l" defTabSz="762000" eaLnBrk="0" hangingPunct="0">
              <a:lnSpc>
                <a:spcPct val="90000"/>
              </a:lnSpc>
              <a:spcBef>
                <a:spcPts val="638"/>
              </a:spcBef>
              <a:buClr>
                <a:schemeClr val="accent2"/>
              </a:buClr>
              <a:buSzPct val="110000"/>
              <a:defRPr/>
            </a:pPr>
            <a:endParaRPr lang="en-GB" sz="1600" b="0" dirty="0">
              <a:solidFill>
                <a:schemeClr val="tx1"/>
              </a:solidFill>
              <a:cs typeface="Arial" charset="0"/>
            </a:endParaRPr>
          </a:p>
          <a:p>
            <a:pPr marL="180975" indent="-180975" algn="l" defTabSz="762000" eaLnBrk="0" hangingPunct="0">
              <a:lnSpc>
                <a:spcPct val="90000"/>
              </a:lnSpc>
              <a:spcBef>
                <a:spcPts val="638"/>
              </a:spcBef>
              <a:buClr>
                <a:schemeClr val="accent2"/>
              </a:buClr>
              <a:buSzPct val="110000"/>
              <a:defRPr/>
            </a:pPr>
            <a:endParaRPr lang="en-GB" sz="1600" b="0" dirty="0">
              <a:solidFill>
                <a:schemeClr val="tx1"/>
              </a:solidFill>
              <a:cs typeface="Arial" charset="0"/>
            </a:endParaRPr>
          </a:p>
          <a:p>
            <a:pPr marL="180975" indent="-180975" algn="l" defTabSz="762000" eaLnBrk="0" hangingPunct="0">
              <a:lnSpc>
                <a:spcPct val="90000"/>
              </a:lnSpc>
              <a:spcBef>
                <a:spcPts val="638"/>
              </a:spcBef>
              <a:buClr>
                <a:schemeClr val="accent2"/>
              </a:buClr>
              <a:buSzPct val="110000"/>
              <a:defRPr/>
            </a:pPr>
            <a:endParaRPr lang="en-GB" sz="1600" b="0" dirty="0">
              <a:solidFill>
                <a:schemeClr val="tx1"/>
              </a:solidFill>
              <a:cs typeface="Arial" charset="0"/>
            </a:endParaRPr>
          </a:p>
          <a:p>
            <a:pPr marL="180975" indent="-180975" algn="l" defTabSz="762000" eaLnBrk="0" hangingPunct="0">
              <a:lnSpc>
                <a:spcPct val="90000"/>
              </a:lnSpc>
              <a:spcBef>
                <a:spcPts val="638"/>
              </a:spcBef>
              <a:buClr>
                <a:schemeClr val="accent2"/>
              </a:buClr>
              <a:buSzPct val="110000"/>
              <a:defRPr/>
            </a:pPr>
            <a:endParaRPr lang="en-GB" sz="1600" b="0" dirty="0">
              <a:solidFill>
                <a:schemeClr val="tx1"/>
              </a:solidFill>
              <a:cs typeface="Arial" charset="0"/>
            </a:endParaRPr>
          </a:p>
          <a:p>
            <a:pPr marL="180975" indent="-180975" algn="l" defTabSz="762000" eaLnBrk="0" hangingPunct="0">
              <a:lnSpc>
                <a:spcPct val="90000"/>
              </a:lnSpc>
              <a:spcBef>
                <a:spcPts val="638"/>
              </a:spcBef>
              <a:buClr>
                <a:schemeClr val="accent2"/>
              </a:buClr>
              <a:buSzPct val="110000"/>
              <a:defRPr/>
            </a:pPr>
            <a:endParaRPr lang="en-GB" sz="1600" b="0" dirty="0">
              <a:solidFill>
                <a:schemeClr val="tx1"/>
              </a:solidFill>
              <a:cs typeface="Arial" charset="0"/>
            </a:endParaRPr>
          </a:p>
          <a:p>
            <a:pPr marL="180975" lvl="1" indent="-180975" algn="l" defTabSz="762000" eaLnBrk="0" hangingPunct="0">
              <a:lnSpc>
                <a:spcPct val="90000"/>
              </a:lnSpc>
              <a:spcBef>
                <a:spcPts val="638"/>
              </a:spcBef>
              <a:buClr>
                <a:schemeClr val="accent2"/>
              </a:buClr>
              <a:buSzPct val="110000"/>
              <a:buFont typeface="Arial" pitchFamily="34" charset="0"/>
              <a:buChar char="•"/>
              <a:defRPr/>
            </a:pPr>
            <a:r>
              <a:rPr lang="en-GB" sz="1600" b="0" dirty="0" smtClean="0">
                <a:solidFill>
                  <a:schemeClr val="tx1"/>
                </a:solidFill>
                <a:cs typeface="Arial" charset="0"/>
              </a:rPr>
              <a:t>Telco </a:t>
            </a:r>
            <a:r>
              <a:rPr lang="en-GB" sz="1600" b="0" dirty="0">
                <a:solidFill>
                  <a:schemeClr val="tx1"/>
                </a:solidFill>
                <a:cs typeface="Arial" charset="0"/>
              </a:rPr>
              <a:t>assets will play a key role in the </a:t>
            </a:r>
            <a:br>
              <a:rPr lang="en-GB" sz="1600" b="0" dirty="0">
                <a:solidFill>
                  <a:schemeClr val="tx1"/>
                </a:solidFill>
                <a:cs typeface="Arial" charset="0"/>
              </a:rPr>
            </a:br>
            <a:r>
              <a:rPr lang="en-GB" sz="1600" b="0" dirty="0">
                <a:solidFill>
                  <a:schemeClr val="tx1"/>
                </a:solidFill>
                <a:cs typeface="Arial" charset="0"/>
              </a:rPr>
              <a:t>transformation of the electrical energy </a:t>
            </a:r>
            <a:r>
              <a:rPr lang="en-GB" sz="1600" b="0" dirty="0" smtClean="0">
                <a:solidFill>
                  <a:schemeClr val="tx1"/>
                </a:solidFill>
                <a:cs typeface="Arial" charset="0"/>
              </a:rPr>
              <a:t/>
            </a:r>
            <a:br>
              <a:rPr lang="en-GB" sz="1600" b="0" dirty="0" smtClean="0">
                <a:solidFill>
                  <a:schemeClr val="tx1"/>
                </a:solidFill>
                <a:cs typeface="Arial" charset="0"/>
              </a:rPr>
            </a:br>
            <a:r>
              <a:rPr lang="en-GB" sz="1600" b="0" dirty="0" smtClean="0">
                <a:solidFill>
                  <a:schemeClr val="tx1"/>
                </a:solidFill>
                <a:cs typeface="Arial" charset="0"/>
              </a:rPr>
              <a:t>system</a:t>
            </a:r>
            <a:endParaRPr lang="en-GB" sz="1600" b="0" dirty="0">
              <a:solidFill>
                <a:schemeClr val="tx1"/>
              </a:solidFill>
              <a:cs typeface="Arial" charset="0"/>
            </a:endParaRPr>
          </a:p>
        </p:txBody>
      </p:sp>
      <p:grpSp>
        <p:nvGrpSpPr>
          <p:cNvPr id="3" name="Group 20"/>
          <p:cNvGrpSpPr>
            <a:grpSpLocks/>
          </p:cNvGrpSpPr>
          <p:nvPr/>
        </p:nvGrpSpPr>
        <p:grpSpPr bwMode="auto">
          <a:xfrm>
            <a:off x="377825" y="2592388"/>
            <a:ext cx="4173538" cy="4891087"/>
            <a:chOff x="364" y="1597"/>
            <a:chExt cx="2629" cy="3081"/>
          </a:xfrm>
        </p:grpSpPr>
        <p:pic>
          <p:nvPicPr>
            <p:cNvPr id="34" name="Picture 24" descr="globe_large"/>
            <p:cNvPicPr>
              <a:picLocks noChangeAspect="1" noChangeArrowheads="1"/>
            </p:cNvPicPr>
            <p:nvPr/>
          </p:nvPicPr>
          <p:blipFill>
            <a:blip r:embed="rId11" cstate="print"/>
            <a:srcRect l="16133" t="10371" r="11271" b="17033"/>
            <a:stretch>
              <a:fillRect/>
            </a:stretch>
          </p:blipFill>
          <p:spPr bwMode="auto">
            <a:xfrm>
              <a:off x="937" y="1600"/>
              <a:ext cx="1803" cy="1534"/>
            </a:xfrm>
            <a:prstGeom prst="rect">
              <a:avLst/>
            </a:prstGeom>
            <a:noFill/>
            <a:ln w="9525">
              <a:noFill/>
              <a:miter lim="800000"/>
              <a:headEnd/>
              <a:tailEnd/>
            </a:ln>
            <a:effectLst>
              <a:reflection blurRad="6350" stA="52000" endA="300" endPos="35000" dir="5400000" sy="-100000" algn="bl" rotWithShape="0"/>
            </a:effectLst>
          </p:spPr>
        </p:pic>
        <p:sp>
          <p:nvSpPr>
            <p:cNvPr id="3085" name="AutoShape 20"/>
            <p:cNvSpPr>
              <a:spLocks noChangeAspect="1" noChangeArrowheads="1"/>
            </p:cNvSpPr>
            <p:nvPr/>
          </p:nvSpPr>
          <p:spPr bwMode="auto">
            <a:xfrm>
              <a:off x="535" y="1720"/>
              <a:ext cx="1024" cy="427"/>
            </a:xfrm>
            <a:prstGeom prst="roundRect">
              <a:avLst>
                <a:gd name="adj" fmla="val 22273"/>
              </a:avLst>
            </a:prstGeom>
            <a:gradFill rotWithShape="1">
              <a:gsLst>
                <a:gs pos="0">
                  <a:schemeClr val="tx2">
                    <a:alpha val="89998"/>
                  </a:schemeClr>
                </a:gs>
                <a:gs pos="100000">
                  <a:schemeClr val="bg2">
                    <a:alpha val="89998"/>
                  </a:schemeClr>
                </a:gs>
              </a:gsLst>
              <a:lin ang="5400000" scaled="1"/>
            </a:gradFill>
            <a:ln w="28575" algn="ctr">
              <a:solidFill>
                <a:schemeClr val="bg2"/>
              </a:solidFill>
              <a:round/>
              <a:headEnd/>
              <a:tailEnd/>
            </a:ln>
          </p:spPr>
          <p:txBody>
            <a:bodyPr/>
            <a:lstStyle/>
            <a:p>
              <a:pPr algn="l" eaLnBrk="0" hangingPunct="0">
                <a:lnSpc>
                  <a:spcPct val="90000"/>
                </a:lnSpc>
                <a:buClr>
                  <a:schemeClr val="accent1"/>
                </a:buClr>
              </a:pPr>
              <a:r>
                <a:rPr lang="en-US" sz="1400" b="0" dirty="0">
                  <a:solidFill>
                    <a:srgbClr val="FFFFFF"/>
                  </a:solidFill>
                  <a:cs typeface="Arial" charset="0"/>
                </a:rPr>
                <a:t>Reducing complexity &amp; controlling cost</a:t>
              </a:r>
            </a:p>
          </p:txBody>
        </p:sp>
        <p:sp>
          <p:nvSpPr>
            <p:cNvPr id="3086" name="AutoShape 23"/>
            <p:cNvSpPr>
              <a:spLocks noChangeAspect="1" noChangeArrowheads="1"/>
            </p:cNvSpPr>
            <p:nvPr/>
          </p:nvSpPr>
          <p:spPr bwMode="auto">
            <a:xfrm>
              <a:off x="364" y="2324"/>
              <a:ext cx="1024" cy="428"/>
            </a:xfrm>
            <a:prstGeom prst="roundRect">
              <a:avLst>
                <a:gd name="adj" fmla="val 22273"/>
              </a:avLst>
            </a:prstGeom>
            <a:gradFill rotWithShape="1">
              <a:gsLst>
                <a:gs pos="0">
                  <a:schemeClr val="tx2">
                    <a:alpha val="89998"/>
                  </a:schemeClr>
                </a:gs>
                <a:gs pos="100000">
                  <a:schemeClr val="bg2">
                    <a:alpha val="89998"/>
                  </a:schemeClr>
                </a:gs>
              </a:gsLst>
              <a:lin ang="5400000" scaled="1"/>
            </a:gradFill>
            <a:ln w="28575" algn="ctr">
              <a:solidFill>
                <a:schemeClr val="bg2"/>
              </a:solidFill>
              <a:round/>
              <a:headEnd/>
              <a:tailEnd/>
            </a:ln>
          </p:spPr>
          <p:txBody>
            <a:bodyPr/>
            <a:lstStyle/>
            <a:p>
              <a:pPr algn="l" eaLnBrk="0" hangingPunct="0">
                <a:lnSpc>
                  <a:spcPct val="90000"/>
                </a:lnSpc>
                <a:buClr>
                  <a:schemeClr val="accent1"/>
                </a:buClr>
              </a:pPr>
              <a:r>
                <a:rPr lang="en-US" sz="1400" b="0" dirty="0">
                  <a:solidFill>
                    <a:srgbClr val="FFFFFF"/>
                  </a:solidFill>
                  <a:cs typeface="Arial" charset="0"/>
                </a:rPr>
                <a:t>Managing the “traffic” explosion</a:t>
              </a:r>
            </a:p>
          </p:txBody>
        </p:sp>
        <p:sp>
          <p:nvSpPr>
            <p:cNvPr id="3087" name="AutoShape 24"/>
            <p:cNvSpPr>
              <a:spLocks noChangeAspect="1" noChangeArrowheads="1"/>
            </p:cNvSpPr>
            <p:nvPr/>
          </p:nvSpPr>
          <p:spPr bwMode="auto">
            <a:xfrm>
              <a:off x="1776" y="1720"/>
              <a:ext cx="1024" cy="427"/>
            </a:xfrm>
            <a:prstGeom prst="roundRect">
              <a:avLst>
                <a:gd name="adj" fmla="val 22273"/>
              </a:avLst>
            </a:prstGeom>
            <a:gradFill rotWithShape="1">
              <a:gsLst>
                <a:gs pos="0">
                  <a:schemeClr val="tx2">
                    <a:alpha val="89998"/>
                  </a:schemeClr>
                </a:gs>
                <a:gs pos="100000">
                  <a:schemeClr val="bg2">
                    <a:alpha val="89998"/>
                  </a:schemeClr>
                </a:gs>
              </a:gsLst>
              <a:lin ang="5400000" scaled="1"/>
            </a:gradFill>
            <a:ln w="28575" algn="ctr">
              <a:solidFill>
                <a:schemeClr val="bg2"/>
              </a:solidFill>
              <a:round/>
              <a:headEnd/>
              <a:tailEnd/>
            </a:ln>
          </p:spPr>
          <p:txBody>
            <a:bodyPr/>
            <a:lstStyle/>
            <a:p>
              <a:pPr algn="l" eaLnBrk="0" hangingPunct="0">
                <a:lnSpc>
                  <a:spcPct val="90000"/>
                </a:lnSpc>
                <a:buClr>
                  <a:schemeClr val="accent1"/>
                </a:buClr>
              </a:pPr>
              <a:r>
                <a:rPr lang="en-US" sz="1400" b="0">
                  <a:solidFill>
                    <a:srgbClr val="FFFFFF"/>
                  </a:solidFill>
                  <a:cs typeface="Arial" charset="0"/>
                </a:rPr>
                <a:t>Establishing sustainable role in the ecosystem</a:t>
              </a:r>
            </a:p>
          </p:txBody>
        </p:sp>
        <p:sp>
          <p:nvSpPr>
            <p:cNvPr id="3088" name="AutoShape 25"/>
            <p:cNvSpPr>
              <a:spLocks noChangeAspect="1" noChangeArrowheads="1"/>
            </p:cNvSpPr>
            <p:nvPr/>
          </p:nvSpPr>
          <p:spPr bwMode="auto">
            <a:xfrm>
              <a:off x="1969" y="2324"/>
              <a:ext cx="1024" cy="428"/>
            </a:xfrm>
            <a:prstGeom prst="roundRect">
              <a:avLst>
                <a:gd name="adj" fmla="val 22273"/>
              </a:avLst>
            </a:prstGeom>
            <a:gradFill rotWithShape="1">
              <a:gsLst>
                <a:gs pos="0">
                  <a:schemeClr val="tx2">
                    <a:alpha val="89998"/>
                  </a:schemeClr>
                </a:gs>
                <a:gs pos="100000">
                  <a:schemeClr val="bg2">
                    <a:alpha val="89998"/>
                  </a:schemeClr>
                </a:gs>
              </a:gsLst>
              <a:lin ang="5400000" scaled="1"/>
            </a:gradFill>
            <a:ln w="28575" algn="ctr">
              <a:solidFill>
                <a:schemeClr val="bg2"/>
              </a:solidFill>
              <a:round/>
              <a:headEnd/>
              <a:tailEnd/>
            </a:ln>
          </p:spPr>
          <p:txBody>
            <a:bodyPr/>
            <a:lstStyle/>
            <a:p>
              <a:pPr algn="l" eaLnBrk="0" hangingPunct="0">
                <a:lnSpc>
                  <a:spcPct val="90000"/>
                </a:lnSpc>
                <a:buClr>
                  <a:schemeClr val="accent1"/>
                </a:buClr>
              </a:pPr>
              <a:r>
                <a:rPr lang="en-US" sz="1400" b="0" dirty="0">
                  <a:solidFill>
                    <a:srgbClr val="FFFFFF"/>
                  </a:solidFill>
                  <a:cs typeface="Arial" charset="0"/>
                </a:rPr>
                <a:t>Keeping today´s customers &amp; adding value</a:t>
              </a:r>
            </a:p>
          </p:txBody>
        </p:sp>
        <p:sp>
          <p:nvSpPr>
            <p:cNvPr id="3089" name="AutoShape 26"/>
            <p:cNvSpPr>
              <a:spLocks noChangeAspect="1" noChangeArrowheads="1"/>
            </p:cNvSpPr>
            <p:nvPr/>
          </p:nvSpPr>
          <p:spPr bwMode="auto">
            <a:xfrm>
              <a:off x="1110" y="2904"/>
              <a:ext cx="1207" cy="427"/>
            </a:xfrm>
            <a:prstGeom prst="roundRect">
              <a:avLst>
                <a:gd name="adj" fmla="val 22273"/>
              </a:avLst>
            </a:prstGeom>
            <a:gradFill rotWithShape="1">
              <a:gsLst>
                <a:gs pos="0">
                  <a:schemeClr val="tx2">
                    <a:alpha val="89998"/>
                  </a:schemeClr>
                </a:gs>
                <a:gs pos="100000">
                  <a:schemeClr val="bg2">
                    <a:alpha val="89998"/>
                  </a:schemeClr>
                </a:gs>
              </a:gsLst>
              <a:lin ang="5400000" scaled="1"/>
            </a:gradFill>
            <a:ln w="28575" algn="ctr">
              <a:solidFill>
                <a:schemeClr val="bg2"/>
              </a:solidFill>
              <a:round/>
              <a:headEnd/>
              <a:tailEnd/>
            </a:ln>
          </p:spPr>
          <p:txBody>
            <a:bodyPr/>
            <a:lstStyle/>
            <a:p>
              <a:pPr algn="l" eaLnBrk="0" hangingPunct="0">
                <a:lnSpc>
                  <a:spcPct val="90000"/>
                </a:lnSpc>
                <a:buClr>
                  <a:schemeClr val="accent1"/>
                </a:buClr>
              </a:pPr>
              <a:r>
                <a:rPr lang="en-US" sz="1400" b="0" dirty="0">
                  <a:solidFill>
                    <a:srgbClr val="FFFFFF"/>
                  </a:solidFill>
                  <a:cs typeface="Arial" charset="0"/>
                </a:rPr>
                <a:t>Driving efficiency </a:t>
              </a:r>
              <a:br>
                <a:rPr lang="en-US" sz="1400" b="0" dirty="0">
                  <a:solidFill>
                    <a:srgbClr val="FFFFFF"/>
                  </a:solidFill>
                  <a:cs typeface="Arial" charset="0"/>
                </a:rPr>
              </a:br>
              <a:r>
                <a:rPr lang="en-US" sz="1400" b="0" dirty="0">
                  <a:solidFill>
                    <a:srgbClr val="FFFFFF"/>
                  </a:solidFill>
                  <a:cs typeface="Arial" charset="0"/>
                </a:rPr>
                <a:t>&amp; environmental sustainability</a:t>
              </a:r>
            </a:p>
          </p:txBody>
        </p:sp>
      </p:grpSp>
      <p:sp>
        <p:nvSpPr>
          <p:cNvPr id="39" name="AutoShape 31"/>
          <p:cNvSpPr>
            <a:spLocks noChangeArrowheads="1"/>
          </p:cNvSpPr>
          <p:nvPr/>
        </p:nvSpPr>
        <p:spPr bwMode="auto">
          <a:xfrm>
            <a:off x="5505450" y="5670551"/>
            <a:ext cx="2686050" cy="474663"/>
          </a:xfrm>
          <a:prstGeom prst="roundRect">
            <a:avLst>
              <a:gd name="adj" fmla="val 33982"/>
            </a:avLst>
          </a:prstGeom>
          <a:gradFill rotWithShape="0">
            <a:gsLst>
              <a:gs pos="0">
                <a:schemeClr val="accent1">
                  <a:alpha val="50000"/>
                </a:schemeClr>
              </a:gs>
              <a:gs pos="50000">
                <a:schemeClr val="bg1">
                  <a:alpha val="0"/>
                </a:schemeClr>
              </a:gs>
            </a:gsLst>
            <a:lin ang="5400000" scaled="1"/>
          </a:gradFill>
          <a:ln w="28575" algn="ctr">
            <a:noFill/>
            <a:round/>
            <a:headEnd/>
            <a:tailEnd/>
          </a:ln>
          <a:effectLst/>
        </p:spPr>
        <p:txBody>
          <a:bodyPr lIns="46800" tIns="46800" rIns="36000" bIns="46800" anchor="ctr"/>
          <a:lstStyle/>
          <a:p>
            <a:pPr algn="l" defTabSz="762000" eaLnBrk="0" hangingPunct="0">
              <a:lnSpc>
                <a:spcPct val="85000"/>
              </a:lnSpc>
              <a:buClr>
                <a:schemeClr val="accent1"/>
              </a:buClr>
              <a:defRPr/>
            </a:pPr>
            <a:endParaRPr lang="en-US" sz="1400" b="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AutoShape 2"/>
          <p:cNvSpPr>
            <a:spLocks noChangeArrowheads="1"/>
          </p:cNvSpPr>
          <p:nvPr/>
        </p:nvSpPr>
        <p:spPr bwMode="auto">
          <a:xfrm>
            <a:off x="1824039" y="1079500"/>
            <a:ext cx="3257550" cy="4883150"/>
          </a:xfrm>
          <a:prstGeom prst="roundRect">
            <a:avLst>
              <a:gd name="adj" fmla="val 3303"/>
            </a:avLst>
          </a:prstGeom>
          <a:gradFill rotWithShape="1">
            <a:gsLst>
              <a:gs pos="0">
                <a:schemeClr val="tx2"/>
              </a:gs>
              <a:gs pos="100000">
                <a:schemeClr val="tx2">
                  <a:lumMod val="60000"/>
                  <a:lumOff val="40000"/>
                </a:schemeClr>
              </a:gs>
            </a:gsLst>
            <a:lin ang="5400000" scaled="1"/>
          </a:gradFill>
          <a:ln w="28575" algn="ctr">
            <a:noFill/>
            <a:round/>
            <a:headEnd/>
            <a:tailEnd/>
          </a:ln>
          <a:effectLst/>
        </p:spPr>
        <p:txBody>
          <a:bodyPr wrap="none" lIns="90000" tIns="46800" rIns="90000" bIns="46800"/>
          <a:lstStyle/>
          <a:p>
            <a:pPr algn="l" defTabSz="762000" eaLnBrk="0" hangingPunct="0">
              <a:lnSpc>
                <a:spcPct val="90000"/>
              </a:lnSpc>
              <a:spcBef>
                <a:spcPct val="30000"/>
              </a:spcBef>
              <a:buClr>
                <a:schemeClr val="accent1"/>
              </a:buClr>
              <a:defRPr/>
            </a:pPr>
            <a:r>
              <a:rPr lang="en-GB" sz="1400">
                <a:cs typeface="Arial" charset="0"/>
              </a:rPr>
              <a:t>Power utility – business challenge</a:t>
            </a:r>
          </a:p>
        </p:txBody>
      </p:sp>
      <p:sp>
        <p:nvSpPr>
          <p:cNvPr id="108" name="AutoShape 2"/>
          <p:cNvSpPr>
            <a:spLocks noChangeArrowheads="1"/>
          </p:cNvSpPr>
          <p:nvPr/>
        </p:nvSpPr>
        <p:spPr bwMode="auto">
          <a:xfrm>
            <a:off x="5133976" y="1079500"/>
            <a:ext cx="1833563" cy="4883150"/>
          </a:xfrm>
          <a:prstGeom prst="roundRect">
            <a:avLst>
              <a:gd name="adj" fmla="val 5135"/>
            </a:avLst>
          </a:prstGeom>
          <a:gradFill rotWithShape="1">
            <a:gsLst>
              <a:gs pos="0">
                <a:schemeClr val="tx2"/>
              </a:gs>
              <a:gs pos="100000">
                <a:schemeClr val="tx2">
                  <a:lumMod val="60000"/>
                  <a:lumOff val="40000"/>
                </a:schemeClr>
              </a:gs>
            </a:gsLst>
            <a:lin ang="5400000" scaled="1"/>
          </a:gradFill>
          <a:ln w="28575" algn="ctr">
            <a:noFill/>
            <a:round/>
            <a:headEnd/>
            <a:tailEnd/>
          </a:ln>
          <a:effectLst/>
        </p:spPr>
        <p:txBody>
          <a:bodyPr wrap="none" lIns="90000" tIns="46800" rIns="90000" bIns="46800"/>
          <a:lstStyle/>
          <a:p>
            <a:pPr algn="l" defTabSz="762000" eaLnBrk="0" hangingPunct="0">
              <a:lnSpc>
                <a:spcPct val="90000"/>
              </a:lnSpc>
              <a:spcBef>
                <a:spcPct val="30000"/>
              </a:spcBef>
              <a:buClr>
                <a:schemeClr val="accent1"/>
              </a:buClr>
              <a:defRPr/>
            </a:pPr>
            <a:r>
              <a:rPr lang="en-GB" sz="1400">
                <a:cs typeface="Arial" charset="0"/>
              </a:rPr>
              <a:t>ICT enablers</a:t>
            </a:r>
          </a:p>
        </p:txBody>
      </p:sp>
      <p:sp>
        <p:nvSpPr>
          <p:cNvPr id="2145282" name="AutoShape 2"/>
          <p:cNvSpPr>
            <a:spLocks noChangeArrowheads="1"/>
          </p:cNvSpPr>
          <p:nvPr/>
        </p:nvSpPr>
        <p:spPr bwMode="auto">
          <a:xfrm>
            <a:off x="7019925" y="1079500"/>
            <a:ext cx="1949450" cy="4883150"/>
          </a:xfrm>
          <a:prstGeom prst="roundRect">
            <a:avLst>
              <a:gd name="adj" fmla="val 5372"/>
            </a:avLst>
          </a:prstGeom>
          <a:gradFill rotWithShape="1">
            <a:gsLst>
              <a:gs pos="0">
                <a:schemeClr val="tx2"/>
              </a:gs>
              <a:gs pos="100000">
                <a:schemeClr val="tx2">
                  <a:lumMod val="60000"/>
                  <a:lumOff val="40000"/>
                </a:schemeClr>
              </a:gs>
            </a:gsLst>
            <a:lin ang="5400000" scaled="1"/>
          </a:gradFill>
          <a:ln w="28575" algn="ctr">
            <a:noFill/>
            <a:round/>
            <a:headEnd/>
            <a:tailEnd/>
          </a:ln>
          <a:effectLst/>
        </p:spPr>
        <p:txBody>
          <a:bodyPr wrap="none" lIns="90000" tIns="46800" rIns="90000" bIns="46800"/>
          <a:lstStyle/>
          <a:p>
            <a:pPr algn="l" defTabSz="762000" eaLnBrk="0" hangingPunct="0">
              <a:lnSpc>
                <a:spcPct val="90000"/>
              </a:lnSpc>
              <a:spcBef>
                <a:spcPct val="30000"/>
              </a:spcBef>
              <a:buClr>
                <a:schemeClr val="accent1"/>
              </a:buClr>
              <a:defRPr/>
            </a:pPr>
            <a:r>
              <a:rPr lang="en-GB" sz="1400">
                <a:cs typeface="Arial" charset="0"/>
              </a:rPr>
              <a:t>Communication</a:t>
            </a:r>
          </a:p>
        </p:txBody>
      </p:sp>
      <p:sp>
        <p:nvSpPr>
          <p:cNvPr id="51205" name="Title 1"/>
          <p:cNvSpPr>
            <a:spLocks noGrp="1"/>
          </p:cNvSpPr>
          <p:nvPr>
            <p:ph type="title"/>
          </p:nvPr>
        </p:nvSpPr>
        <p:spPr/>
        <p:txBody>
          <a:bodyPr/>
          <a:lstStyle/>
          <a:p>
            <a:pPr eaLnBrk="1" hangingPunct="1"/>
            <a:r>
              <a:rPr lang="en-US" dirty="0" err="1" smtClean="0"/>
              <a:t>ICT</a:t>
            </a:r>
            <a:r>
              <a:rPr lang="en-US" dirty="0" smtClean="0"/>
              <a:t> role in smart grids</a:t>
            </a:r>
            <a:endParaRPr lang="fi-FI" dirty="0" smtClean="0"/>
          </a:p>
        </p:txBody>
      </p:sp>
      <p:sp>
        <p:nvSpPr>
          <p:cNvPr id="2145286" name="AutoShape 21"/>
          <p:cNvSpPr>
            <a:spLocks noChangeArrowheads="1"/>
          </p:cNvSpPr>
          <p:nvPr>
            <p:custDataLst>
              <p:tags r:id="rId1"/>
            </p:custDataLst>
          </p:nvPr>
        </p:nvSpPr>
        <p:spPr bwMode="auto">
          <a:xfrm>
            <a:off x="255588" y="1516064"/>
            <a:ext cx="8664575" cy="1381125"/>
          </a:xfrm>
          <a:prstGeom prst="roundRect">
            <a:avLst>
              <a:gd name="adj" fmla="val 13133"/>
            </a:avLst>
          </a:prstGeom>
          <a:gradFill>
            <a:gsLst>
              <a:gs pos="0">
                <a:srgbClr val="BC81CE"/>
              </a:gs>
              <a:gs pos="100000">
                <a:schemeClr val="accent4">
                  <a:alpha val="90000"/>
                </a:schemeClr>
              </a:gs>
            </a:gsLst>
            <a:lin ang="5400000" scaled="0"/>
          </a:gradFill>
          <a:ln w="28575">
            <a:solidFill>
              <a:srgbClr val="7030A0"/>
            </a:solidFill>
            <a:headEnd/>
            <a:tailEnd/>
          </a:ln>
          <a:effectLst/>
        </p:spPr>
        <p:style>
          <a:lnRef idx="3">
            <a:schemeClr val="lt1"/>
          </a:lnRef>
          <a:fillRef idx="1">
            <a:schemeClr val="accent3"/>
          </a:fillRef>
          <a:effectRef idx="1">
            <a:schemeClr val="accent3"/>
          </a:effectRef>
          <a:fontRef idx="minor">
            <a:schemeClr val="lt1"/>
          </a:fontRef>
        </p:style>
        <p:txBody>
          <a:bodyPr lIns="90000" tIns="46800" rIns="90000" bIns="46800"/>
          <a:lstStyle/>
          <a:p>
            <a:pPr marL="180975" indent="-180975" algn="l" defTabSz="762000" eaLnBrk="0" hangingPunct="0">
              <a:lnSpc>
                <a:spcPct val="90000"/>
              </a:lnSpc>
              <a:spcBef>
                <a:spcPts val="300"/>
              </a:spcBef>
              <a:buClr>
                <a:schemeClr val="accent1"/>
              </a:buClr>
              <a:buSzPct val="110000"/>
              <a:defRPr/>
            </a:pPr>
            <a:r>
              <a:rPr lang="en-US" sz="1400">
                <a:solidFill>
                  <a:schemeClr val="bg1"/>
                </a:solidFill>
                <a:cs typeface="Arial" charset="0"/>
              </a:rPr>
              <a:t>Smart customer</a:t>
            </a:r>
          </a:p>
        </p:txBody>
      </p:sp>
      <p:sp>
        <p:nvSpPr>
          <p:cNvPr id="51207" name="AutoShape 21"/>
          <p:cNvSpPr>
            <a:spLocks noChangeArrowheads="1"/>
          </p:cNvSpPr>
          <p:nvPr>
            <p:custDataLst>
              <p:tags r:id="rId2"/>
            </p:custDataLst>
          </p:nvPr>
        </p:nvSpPr>
        <p:spPr bwMode="auto">
          <a:xfrm>
            <a:off x="1825625" y="1612900"/>
            <a:ext cx="3195638" cy="1217187"/>
          </a:xfrm>
          <a:prstGeom prst="roundRect">
            <a:avLst>
              <a:gd name="adj" fmla="val 14903"/>
            </a:avLst>
          </a:prstGeom>
          <a:solidFill>
            <a:schemeClr val="bg1"/>
          </a:solidFill>
          <a:ln w="28575">
            <a:noFill/>
            <a:round/>
            <a:headEnd/>
            <a:tailEnd/>
          </a:ln>
        </p:spPr>
        <p:txBody>
          <a:bodyPr tIns="36000">
            <a:spAutoFit/>
          </a:bodyPr>
          <a:lstStyle/>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Real-time monitoring, control and payments</a:t>
            </a: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Prepaid systems </a:t>
            </a: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Customer trust, privacy and acceptance for new services</a:t>
            </a:r>
          </a:p>
        </p:txBody>
      </p:sp>
      <p:sp>
        <p:nvSpPr>
          <p:cNvPr id="51208" name="AutoShape 21"/>
          <p:cNvSpPr>
            <a:spLocks noChangeArrowheads="1"/>
          </p:cNvSpPr>
          <p:nvPr>
            <p:custDataLst>
              <p:tags r:id="rId3"/>
            </p:custDataLst>
          </p:nvPr>
        </p:nvSpPr>
        <p:spPr bwMode="auto">
          <a:xfrm>
            <a:off x="5094289" y="1612900"/>
            <a:ext cx="3724275" cy="1217187"/>
          </a:xfrm>
          <a:prstGeom prst="roundRect">
            <a:avLst>
              <a:gd name="adj" fmla="val 14903"/>
            </a:avLst>
          </a:prstGeom>
          <a:solidFill>
            <a:schemeClr val="bg1"/>
          </a:solidFill>
          <a:ln w="28575">
            <a:noFill/>
            <a:round/>
            <a:headEnd/>
            <a:tailEnd/>
          </a:ln>
        </p:spPr>
        <p:txBody>
          <a:bodyPr tIns="36000">
            <a:spAutoFit/>
          </a:bodyPr>
          <a:lstStyle/>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Multivendor and multi-technology  management </a:t>
            </a: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Billing and rating systems</a:t>
            </a:r>
            <a:endParaRPr lang="en-US" sz="1300" b="0">
              <a:solidFill>
                <a:srgbClr val="C4C6CA"/>
              </a:solidFill>
              <a:ea typeface="MS PGothic" pitchFamily="34" charset="-128"/>
              <a:cs typeface="Arial" charset="0"/>
              <a:sym typeface="Arial" charset="0"/>
            </a:endParaRP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Customer data management systems</a:t>
            </a:r>
            <a:br>
              <a:rPr lang="en-US" sz="1300" b="0">
                <a:solidFill>
                  <a:schemeClr val="tx1"/>
                </a:solidFill>
                <a:ea typeface="MS PGothic" pitchFamily="34" charset="-128"/>
                <a:cs typeface="Arial" charset="0"/>
                <a:sym typeface="Arial" charset="0"/>
              </a:rPr>
            </a:br>
            <a:endParaRPr lang="en-US" sz="1300" b="0">
              <a:solidFill>
                <a:schemeClr val="tx1"/>
              </a:solidFill>
              <a:ea typeface="MS PGothic" pitchFamily="34" charset="-128"/>
              <a:cs typeface="Arial" charset="0"/>
              <a:sym typeface="Arial" charset="0"/>
            </a:endParaRPr>
          </a:p>
        </p:txBody>
      </p:sp>
      <p:sp>
        <p:nvSpPr>
          <p:cNvPr id="104" name="Freeform 5"/>
          <p:cNvSpPr>
            <a:spLocks/>
          </p:cNvSpPr>
          <p:nvPr/>
        </p:nvSpPr>
        <p:spPr bwMode="auto">
          <a:xfrm rot="16200000" flipV="1">
            <a:off x="1288256" y="2137570"/>
            <a:ext cx="225425" cy="239712"/>
          </a:xfrm>
          <a:custGeom>
            <a:avLst/>
            <a:gdLst/>
            <a:ahLst/>
            <a:cxnLst>
              <a:cxn ang="0">
                <a:pos x="73" y="47"/>
              </a:cxn>
              <a:cxn ang="0">
                <a:pos x="42" y="4"/>
              </a:cxn>
              <a:cxn ang="0">
                <a:pos x="34" y="4"/>
              </a:cxn>
              <a:cxn ang="0">
                <a:pos x="4" y="46"/>
              </a:cxn>
              <a:cxn ang="0">
                <a:pos x="8" y="56"/>
              </a:cxn>
              <a:cxn ang="0">
                <a:pos x="21" y="56"/>
              </a:cxn>
              <a:cxn ang="0">
                <a:pos x="21" y="100"/>
              </a:cxn>
              <a:cxn ang="0">
                <a:pos x="28" y="107"/>
              </a:cxn>
              <a:cxn ang="0">
                <a:pos x="48" y="107"/>
              </a:cxn>
              <a:cxn ang="0">
                <a:pos x="55" y="100"/>
              </a:cxn>
              <a:cxn ang="0">
                <a:pos x="55" y="56"/>
              </a:cxn>
              <a:cxn ang="0">
                <a:pos x="69" y="56"/>
              </a:cxn>
              <a:cxn ang="0">
                <a:pos x="73" y="47"/>
              </a:cxn>
            </a:cxnLst>
            <a:rect l="0" t="0" r="r" b="b"/>
            <a:pathLst>
              <a:path w="76" h="107">
                <a:moveTo>
                  <a:pt x="73" y="47"/>
                </a:moveTo>
                <a:cubicBezTo>
                  <a:pt x="42" y="4"/>
                  <a:pt x="42" y="4"/>
                  <a:pt x="42" y="4"/>
                </a:cubicBezTo>
                <a:cubicBezTo>
                  <a:pt x="40" y="1"/>
                  <a:pt x="38" y="0"/>
                  <a:pt x="34" y="4"/>
                </a:cubicBezTo>
                <a:cubicBezTo>
                  <a:pt x="4" y="46"/>
                  <a:pt x="4" y="46"/>
                  <a:pt x="4" y="46"/>
                </a:cubicBezTo>
                <a:cubicBezTo>
                  <a:pt x="0" y="51"/>
                  <a:pt x="3" y="56"/>
                  <a:pt x="8" y="56"/>
                </a:cubicBezTo>
                <a:cubicBezTo>
                  <a:pt x="21" y="56"/>
                  <a:pt x="21" y="56"/>
                  <a:pt x="21" y="56"/>
                </a:cubicBezTo>
                <a:cubicBezTo>
                  <a:pt x="21" y="100"/>
                  <a:pt x="21" y="100"/>
                  <a:pt x="21" y="100"/>
                </a:cubicBezTo>
                <a:cubicBezTo>
                  <a:pt x="21" y="104"/>
                  <a:pt x="24" y="107"/>
                  <a:pt x="28" y="107"/>
                </a:cubicBezTo>
                <a:cubicBezTo>
                  <a:pt x="48" y="107"/>
                  <a:pt x="48" y="107"/>
                  <a:pt x="48" y="107"/>
                </a:cubicBezTo>
                <a:cubicBezTo>
                  <a:pt x="52" y="107"/>
                  <a:pt x="55" y="104"/>
                  <a:pt x="55" y="100"/>
                </a:cubicBezTo>
                <a:cubicBezTo>
                  <a:pt x="55" y="56"/>
                  <a:pt x="55" y="56"/>
                  <a:pt x="55" y="56"/>
                </a:cubicBezTo>
                <a:cubicBezTo>
                  <a:pt x="69" y="56"/>
                  <a:pt x="69" y="56"/>
                  <a:pt x="69" y="56"/>
                </a:cubicBezTo>
                <a:cubicBezTo>
                  <a:pt x="73" y="55"/>
                  <a:pt x="76" y="52"/>
                  <a:pt x="73" y="47"/>
                </a:cubicBezTo>
                <a:close/>
              </a:path>
            </a:pathLst>
          </a:custGeom>
          <a:gradFill>
            <a:gsLst>
              <a:gs pos="0">
                <a:schemeClr val="tx2">
                  <a:lumMod val="60000"/>
                  <a:lumOff val="40000"/>
                </a:schemeClr>
              </a:gs>
              <a:gs pos="100000">
                <a:schemeClr val="tx2"/>
              </a:gs>
            </a:gsLst>
            <a:lin ang="5400000" scaled="1"/>
          </a:gradFill>
          <a:ln w="19050">
            <a:solidFill>
              <a:schemeClr val="tx2"/>
            </a:solidFill>
            <a:round/>
            <a:headEnd/>
            <a:tailEnd/>
          </a:ln>
          <a:effectLst/>
        </p:spPr>
        <p:txBody>
          <a:bodyPr/>
          <a:lstStyle/>
          <a:p>
            <a:pPr algn="l" defTabSz="762000" eaLnBrk="0" hangingPunct="0">
              <a:lnSpc>
                <a:spcPct val="90000"/>
              </a:lnSpc>
              <a:spcBef>
                <a:spcPct val="30000"/>
              </a:spcBef>
              <a:buClr>
                <a:schemeClr val="accent1"/>
              </a:buClr>
              <a:defRPr/>
            </a:pPr>
            <a:endParaRPr lang="en-US" sz="1600" dirty="0">
              <a:solidFill>
                <a:schemeClr val="tx1"/>
              </a:solidFill>
              <a:cs typeface="Arial" pitchFamily="34" charset="0"/>
            </a:endParaRPr>
          </a:p>
        </p:txBody>
      </p:sp>
      <p:sp>
        <p:nvSpPr>
          <p:cNvPr id="2145285" name="AutoShape 21"/>
          <p:cNvSpPr>
            <a:spLocks noChangeArrowheads="1"/>
          </p:cNvSpPr>
          <p:nvPr>
            <p:custDataLst>
              <p:tags r:id="rId4"/>
            </p:custDataLst>
          </p:nvPr>
        </p:nvSpPr>
        <p:spPr bwMode="auto">
          <a:xfrm>
            <a:off x="255588" y="2981325"/>
            <a:ext cx="8666162" cy="1284288"/>
          </a:xfrm>
          <a:prstGeom prst="roundRect">
            <a:avLst>
              <a:gd name="adj" fmla="val 13414"/>
            </a:avLst>
          </a:prstGeom>
          <a:gradFill rotWithShape="1">
            <a:gsLst>
              <a:gs pos="0">
                <a:schemeClr val="accent2">
                  <a:lumMod val="60000"/>
                  <a:lumOff val="40000"/>
                </a:schemeClr>
              </a:gs>
              <a:gs pos="100000">
                <a:schemeClr val="accent2">
                  <a:alpha val="90000"/>
                </a:schemeClr>
              </a:gs>
            </a:gsLst>
            <a:lin ang="5400000" scaled="1"/>
          </a:gradFill>
          <a:ln w="25400">
            <a:solidFill>
              <a:schemeClr val="accent2"/>
            </a:solidFill>
            <a:round/>
            <a:headEnd/>
            <a:tailEnd/>
          </a:ln>
        </p:spPr>
        <p:txBody>
          <a:bodyPr lIns="90000" tIns="46800" rIns="90000" bIns="46800"/>
          <a:lstStyle/>
          <a:p>
            <a:pPr algn="l" defTabSz="762000" eaLnBrk="0" hangingPunct="0">
              <a:lnSpc>
                <a:spcPct val="80000"/>
              </a:lnSpc>
              <a:spcBef>
                <a:spcPct val="30000"/>
              </a:spcBef>
              <a:buClr>
                <a:schemeClr val="accent1"/>
              </a:buClr>
              <a:defRPr/>
            </a:pPr>
            <a:r>
              <a:rPr lang="en-US" sz="1400">
                <a:solidFill>
                  <a:schemeClr val="tx1"/>
                </a:solidFill>
                <a:cs typeface="Arial" charset="0"/>
              </a:rPr>
              <a:t>Smart grids</a:t>
            </a:r>
          </a:p>
        </p:txBody>
      </p:sp>
      <p:sp>
        <p:nvSpPr>
          <p:cNvPr id="51211" name="AutoShape 21"/>
          <p:cNvSpPr>
            <a:spLocks noChangeArrowheads="1"/>
          </p:cNvSpPr>
          <p:nvPr>
            <p:custDataLst>
              <p:tags r:id="rId5"/>
            </p:custDataLst>
          </p:nvPr>
        </p:nvSpPr>
        <p:spPr bwMode="auto">
          <a:xfrm>
            <a:off x="1825625" y="3057526"/>
            <a:ext cx="3182938" cy="1116013"/>
          </a:xfrm>
          <a:prstGeom prst="roundRect">
            <a:avLst>
              <a:gd name="adj" fmla="val 16245"/>
            </a:avLst>
          </a:prstGeom>
          <a:solidFill>
            <a:schemeClr val="bg1"/>
          </a:solidFill>
          <a:ln w="28575">
            <a:noFill/>
            <a:round/>
            <a:headEnd/>
            <a:tailEnd/>
          </a:ln>
        </p:spPr>
        <p:txBody>
          <a:bodyPr tIns="36000"/>
          <a:lstStyle/>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Wingdings" pitchFamily="2" charset="2"/>
              </a:rPr>
              <a:t>Management of dynamic grids </a:t>
            </a: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Wingdings" pitchFamily="2" charset="2"/>
              </a:rPr>
              <a:t>Network balancing with unpredictable generation</a:t>
            </a:r>
            <a:endParaRPr lang="en-US" sz="1300" b="0">
              <a:solidFill>
                <a:srgbClr val="C4C6CA"/>
              </a:solidFill>
              <a:ea typeface="MS PGothic" pitchFamily="34" charset="-128"/>
              <a:cs typeface="Arial" charset="0"/>
              <a:sym typeface="Wingdings" pitchFamily="2" charset="2"/>
            </a:endParaRP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Wingdings" pitchFamily="2" charset="2"/>
              </a:rPr>
              <a:t>Management of active distributed resources </a:t>
            </a:r>
          </a:p>
          <a:p>
            <a:pPr marL="179388" indent="-141288" algn="l" defTabSz="762000" eaLnBrk="0" hangingPunct="0">
              <a:lnSpc>
                <a:spcPct val="90000"/>
              </a:lnSpc>
              <a:spcBef>
                <a:spcPts val="300"/>
              </a:spcBef>
              <a:buClr>
                <a:schemeClr val="accent2"/>
              </a:buClr>
              <a:buSzPct val="110000"/>
            </a:pPr>
            <a:endParaRPr lang="en-US" sz="1300" b="0">
              <a:solidFill>
                <a:schemeClr val="tx1"/>
              </a:solidFill>
              <a:ea typeface="MS PGothic" pitchFamily="34" charset="-128"/>
              <a:cs typeface="Arial" charset="0"/>
              <a:sym typeface="Wingdings" pitchFamily="2" charset="2"/>
            </a:endParaRPr>
          </a:p>
        </p:txBody>
      </p:sp>
      <p:sp>
        <p:nvSpPr>
          <p:cNvPr id="51212" name="AutoShape 21"/>
          <p:cNvSpPr>
            <a:spLocks noChangeArrowheads="1"/>
          </p:cNvSpPr>
          <p:nvPr>
            <p:custDataLst>
              <p:tags r:id="rId6"/>
            </p:custDataLst>
          </p:nvPr>
        </p:nvSpPr>
        <p:spPr bwMode="auto">
          <a:xfrm>
            <a:off x="5094288" y="3057526"/>
            <a:ext cx="3738562" cy="1116013"/>
          </a:xfrm>
          <a:prstGeom prst="roundRect">
            <a:avLst>
              <a:gd name="adj" fmla="val 16245"/>
            </a:avLst>
          </a:prstGeom>
          <a:solidFill>
            <a:schemeClr val="bg1"/>
          </a:solidFill>
          <a:ln w="28575">
            <a:noFill/>
            <a:round/>
            <a:headEnd/>
            <a:tailEnd/>
          </a:ln>
        </p:spPr>
        <p:txBody>
          <a:bodyPr tIns="36000"/>
          <a:lstStyle/>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Wingdings" pitchFamily="2" charset="2"/>
              </a:rPr>
              <a:t>Two-way and real-time network element management</a:t>
            </a: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Wingdings" pitchFamily="2" charset="2"/>
              </a:rPr>
              <a:t>Flexible control of active resources and demand </a:t>
            </a:r>
          </a:p>
          <a:p>
            <a:pPr marL="179388" indent="-141288" algn="l" defTabSz="762000" eaLnBrk="0" hangingPunct="0">
              <a:lnSpc>
                <a:spcPct val="90000"/>
              </a:lnSpc>
              <a:spcBef>
                <a:spcPts val="300"/>
              </a:spcBef>
              <a:buClr>
                <a:schemeClr val="accent2"/>
              </a:buClr>
              <a:buSzPct val="110000"/>
              <a:buFont typeface="Arial" charset="0"/>
              <a:buChar char="•"/>
            </a:pPr>
            <a:r>
              <a:rPr lang="en-GB" sz="1300" b="0">
                <a:solidFill>
                  <a:schemeClr val="tx1"/>
                </a:solidFill>
                <a:ea typeface="MS PGothic" pitchFamily="34" charset="-128"/>
                <a:cs typeface="Arial" charset="0"/>
                <a:sym typeface="Wingdings" pitchFamily="2" charset="2"/>
              </a:rPr>
              <a:t>Integrated management of SG components</a:t>
            </a:r>
            <a:endParaRPr lang="en-US" sz="1300" b="0">
              <a:solidFill>
                <a:schemeClr val="tx1"/>
              </a:solidFill>
              <a:ea typeface="MS PGothic" pitchFamily="34" charset="-128"/>
              <a:cs typeface="Arial" charset="0"/>
              <a:sym typeface="Wingdings" pitchFamily="2" charset="2"/>
            </a:endParaRPr>
          </a:p>
          <a:p>
            <a:pPr marL="179388" indent="-141288" algn="l" defTabSz="762000" eaLnBrk="0" hangingPunct="0">
              <a:lnSpc>
                <a:spcPct val="90000"/>
              </a:lnSpc>
              <a:spcBef>
                <a:spcPts val="300"/>
              </a:spcBef>
              <a:buClr>
                <a:schemeClr val="accent2"/>
              </a:buClr>
              <a:buSzPct val="110000"/>
            </a:pPr>
            <a:endParaRPr lang="en-US" sz="1300" b="0">
              <a:solidFill>
                <a:schemeClr val="tx1"/>
              </a:solidFill>
              <a:ea typeface="MS PGothic" pitchFamily="34" charset="-128"/>
              <a:cs typeface="Arial" charset="0"/>
              <a:sym typeface="Wingdings" pitchFamily="2" charset="2"/>
            </a:endParaRPr>
          </a:p>
        </p:txBody>
      </p:sp>
      <p:grpSp>
        <p:nvGrpSpPr>
          <p:cNvPr id="2" name="Group 3011"/>
          <p:cNvGrpSpPr>
            <a:grpSpLocks noChangeAspect="1"/>
          </p:cNvGrpSpPr>
          <p:nvPr/>
        </p:nvGrpSpPr>
        <p:grpSpPr bwMode="auto">
          <a:xfrm>
            <a:off x="536575" y="3406776"/>
            <a:ext cx="581025" cy="569913"/>
            <a:chOff x="4418" y="1529"/>
            <a:chExt cx="268" cy="268"/>
          </a:xfrm>
        </p:grpSpPr>
        <p:sp>
          <p:nvSpPr>
            <p:cNvPr id="51228" name="Freeform 3012"/>
            <p:cNvSpPr>
              <a:spLocks/>
            </p:cNvSpPr>
            <p:nvPr/>
          </p:nvSpPr>
          <p:spPr bwMode="auto">
            <a:xfrm>
              <a:off x="4421" y="1532"/>
              <a:ext cx="261" cy="262"/>
            </a:xfrm>
            <a:custGeom>
              <a:avLst/>
              <a:gdLst>
                <a:gd name="T0" fmla="*/ 123 w 554"/>
                <a:gd name="T1" fmla="*/ 110 h 554"/>
                <a:gd name="T2" fmla="*/ 109 w 554"/>
                <a:gd name="T3" fmla="*/ 124 h 554"/>
                <a:gd name="T4" fmla="*/ 14 w 554"/>
                <a:gd name="T5" fmla="*/ 124 h 554"/>
                <a:gd name="T6" fmla="*/ 0 w 554"/>
                <a:gd name="T7" fmla="*/ 110 h 554"/>
                <a:gd name="T8" fmla="*/ 0 w 554"/>
                <a:gd name="T9" fmla="*/ 14 h 554"/>
                <a:gd name="T10" fmla="*/ 14 w 554"/>
                <a:gd name="T11" fmla="*/ 0 h 554"/>
                <a:gd name="T12" fmla="*/ 109 w 554"/>
                <a:gd name="T13" fmla="*/ 0 h 554"/>
                <a:gd name="T14" fmla="*/ 123 w 554"/>
                <a:gd name="T15" fmla="*/ 14 h 554"/>
                <a:gd name="T16" fmla="*/ 123 w 554"/>
                <a:gd name="T17" fmla="*/ 110 h 5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4"/>
                <a:gd name="T28" fmla="*/ 0 h 554"/>
                <a:gd name="T29" fmla="*/ 554 w 554"/>
                <a:gd name="T30" fmla="*/ 554 h 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4" h="554">
                  <a:moveTo>
                    <a:pt x="554" y="491"/>
                  </a:moveTo>
                  <a:cubicBezTo>
                    <a:pt x="554" y="526"/>
                    <a:pt x="526" y="554"/>
                    <a:pt x="492" y="554"/>
                  </a:cubicBezTo>
                  <a:cubicBezTo>
                    <a:pt x="63" y="554"/>
                    <a:pt x="63" y="554"/>
                    <a:pt x="63" y="554"/>
                  </a:cubicBezTo>
                  <a:cubicBezTo>
                    <a:pt x="28" y="554"/>
                    <a:pt x="0" y="526"/>
                    <a:pt x="0" y="491"/>
                  </a:cubicBezTo>
                  <a:cubicBezTo>
                    <a:pt x="0" y="63"/>
                    <a:pt x="0" y="63"/>
                    <a:pt x="0" y="63"/>
                  </a:cubicBezTo>
                  <a:cubicBezTo>
                    <a:pt x="0" y="28"/>
                    <a:pt x="28" y="0"/>
                    <a:pt x="63" y="0"/>
                  </a:cubicBezTo>
                  <a:cubicBezTo>
                    <a:pt x="492" y="0"/>
                    <a:pt x="492" y="0"/>
                    <a:pt x="492" y="0"/>
                  </a:cubicBezTo>
                  <a:cubicBezTo>
                    <a:pt x="526" y="0"/>
                    <a:pt x="554" y="28"/>
                    <a:pt x="554" y="63"/>
                  </a:cubicBezTo>
                  <a:lnTo>
                    <a:pt x="554" y="491"/>
                  </a:lnTo>
                  <a:close/>
                </a:path>
              </a:pathLst>
            </a:custGeom>
            <a:gradFill rotWithShape="0">
              <a:gsLst>
                <a:gs pos="0">
                  <a:srgbClr val="C3C7CC"/>
                </a:gs>
                <a:gs pos="100000">
                  <a:srgbClr val="89929B"/>
                </a:gs>
              </a:gsLst>
              <a:lin ang="5400000" scaled="1"/>
            </a:gradFill>
            <a:ln w="9525">
              <a:noFill/>
              <a:round/>
              <a:headEnd/>
              <a:tailEnd/>
            </a:ln>
          </p:spPr>
          <p:txBody>
            <a:bodyPr/>
            <a:lstStyle/>
            <a:p>
              <a:endParaRPr lang="fi-FI"/>
            </a:p>
          </p:txBody>
        </p:sp>
        <p:sp>
          <p:nvSpPr>
            <p:cNvPr id="51229" name="Freeform 3013"/>
            <p:cNvSpPr>
              <a:spLocks noEditPoints="1"/>
            </p:cNvSpPr>
            <p:nvPr/>
          </p:nvSpPr>
          <p:spPr bwMode="auto">
            <a:xfrm>
              <a:off x="4418" y="1529"/>
              <a:ext cx="268" cy="268"/>
            </a:xfrm>
            <a:custGeom>
              <a:avLst/>
              <a:gdLst>
                <a:gd name="T0" fmla="*/ 16 w 567"/>
                <a:gd name="T1" fmla="*/ 127 h 567"/>
                <a:gd name="T2" fmla="*/ 0 w 567"/>
                <a:gd name="T3" fmla="*/ 111 h 567"/>
                <a:gd name="T4" fmla="*/ 0 w 567"/>
                <a:gd name="T5" fmla="*/ 16 h 567"/>
                <a:gd name="T6" fmla="*/ 16 w 567"/>
                <a:gd name="T7" fmla="*/ 0 h 567"/>
                <a:gd name="T8" fmla="*/ 111 w 567"/>
                <a:gd name="T9" fmla="*/ 0 h 567"/>
                <a:gd name="T10" fmla="*/ 127 w 567"/>
                <a:gd name="T11" fmla="*/ 16 h 567"/>
                <a:gd name="T12" fmla="*/ 127 w 567"/>
                <a:gd name="T13" fmla="*/ 16 h 567"/>
                <a:gd name="T14" fmla="*/ 127 w 567"/>
                <a:gd name="T15" fmla="*/ 111 h 567"/>
                <a:gd name="T16" fmla="*/ 125 w 567"/>
                <a:gd name="T17" fmla="*/ 111 h 567"/>
                <a:gd name="T18" fmla="*/ 127 w 567"/>
                <a:gd name="T19" fmla="*/ 111 h 567"/>
                <a:gd name="T20" fmla="*/ 111 w 567"/>
                <a:gd name="T21" fmla="*/ 127 h 567"/>
                <a:gd name="T22" fmla="*/ 16 w 567"/>
                <a:gd name="T23" fmla="*/ 127 h 567"/>
                <a:gd name="T24" fmla="*/ 3 w 567"/>
                <a:gd name="T25" fmla="*/ 16 h 567"/>
                <a:gd name="T26" fmla="*/ 3 w 567"/>
                <a:gd name="T27" fmla="*/ 111 h 567"/>
                <a:gd name="T28" fmla="*/ 16 w 567"/>
                <a:gd name="T29" fmla="*/ 124 h 567"/>
                <a:gd name="T30" fmla="*/ 111 w 567"/>
                <a:gd name="T31" fmla="*/ 124 h 567"/>
                <a:gd name="T32" fmla="*/ 124 w 567"/>
                <a:gd name="T33" fmla="*/ 111 h 567"/>
                <a:gd name="T34" fmla="*/ 124 w 567"/>
                <a:gd name="T35" fmla="*/ 16 h 567"/>
                <a:gd name="T36" fmla="*/ 124 w 567"/>
                <a:gd name="T37" fmla="*/ 16 h 567"/>
                <a:gd name="T38" fmla="*/ 124 w 567"/>
                <a:gd name="T39" fmla="*/ 16 h 567"/>
                <a:gd name="T40" fmla="*/ 111 w 567"/>
                <a:gd name="T41" fmla="*/ 3 h 567"/>
                <a:gd name="T42" fmla="*/ 16 w 567"/>
                <a:gd name="T43" fmla="*/ 3 h 567"/>
                <a:gd name="T44" fmla="*/ 3 w 567"/>
                <a:gd name="T45" fmla="*/ 16 h 5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7"/>
                <a:gd name="T70" fmla="*/ 0 h 567"/>
                <a:gd name="T71" fmla="*/ 567 w 567"/>
                <a:gd name="T72" fmla="*/ 567 h 5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7" h="567">
                  <a:moveTo>
                    <a:pt x="69" y="567"/>
                  </a:moveTo>
                  <a:cubicBezTo>
                    <a:pt x="31" y="567"/>
                    <a:pt x="0" y="537"/>
                    <a:pt x="0" y="498"/>
                  </a:cubicBezTo>
                  <a:cubicBezTo>
                    <a:pt x="0" y="70"/>
                    <a:pt x="0" y="70"/>
                    <a:pt x="0" y="70"/>
                  </a:cubicBezTo>
                  <a:cubicBezTo>
                    <a:pt x="0" y="31"/>
                    <a:pt x="31" y="0"/>
                    <a:pt x="69" y="0"/>
                  </a:cubicBezTo>
                  <a:cubicBezTo>
                    <a:pt x="498" y="0"/>
                    <a:pt x="498" y="0"/>
                    <a:pt x="498" y="0"/>
                  </a:cubicBezTo>
                  <a:cubicBezTo>
                    <a:pt x="536" y="0"/>
                    <a:pt x="566" y="31"/>
                    <a:pt x="567" y="69"/>
                  </a:cubicBezTo>
                  <a:cubicBezTo>
                    <a:pt x="567" y="69"/>
                    <a:pt x="567" y="69"/>
                    <a:pt x="567" y="69"/>
                  </a:cubicBezTo>
                  <a:cubicBezTo>
                    <a:pt x="567" y="498"/>
                    <a:pt x="567" y="498"/>
                    <a:pt x="567" y="498"/>
                  </a:cubicBezTo>
                  <a:cubicBezTo>
                    <a:pt x="560" y="498"/>
                    <a:pt x="560" y="498"/>
                    <a:pt x="560" y="498"/>
                  </a:cubicBezTo>
                  <a:cubicBezTo>
                    <a:pt x="567" y="498"/>
                    <a:pt x="567" y="498"/>
                    <a:pt x="567" y="498"/>
                  </a:cubicBezTo>
                  <a:cubicBezTo>
                    <a:pt x="567" y="537"/>
                    <a:pt x="536" y="567"/>
                    <a:pt x="498" y="567"/>
                  </a:cubicBezTo>
                  <a:lnTo>
                    <a:pt x="69" y="567"/>
                  </a:lnTo>
                  <a:close/>
                  <a:moveTo>
                    <a:pt x="13" y="70"/>
                  </a:moveTo>
                  <a:cubicBezTo>
                    <a:pt x="13" y="498"/>
                    <a:pt x="13" y="498"/>
                    <a:pt x="13" y="498"/>
                  </a:cubicBezTo>
                  <a:cubicBezTo>
                    <a:pt x="13" y="529"/>
                    <a:pt x="38" y="554"/>
                    <a:pt x="69" y="554"/>
                  </a:cubicBezTo>
                  <a:cubicBezTo>
                    <a:pt x="498" y="554"/>
                    <a:pt x="498" y="554"/>
                    <a:pt x="498" y="554"/>
                  </a:cubicBezTo>
                  <a:cubicBezTo>
                    <a:pt x="529" y="554"/>
                    <a:pt x="554" y="529"/>
                    <a:pt x="554" y="498"/>
                  </a:cubicBezTo>
                  <a:cubicBezTo>
                    <a:pt x="554" y="70"/>
                    <a:pt x="554" y="70"/>
                    <a:pt x="554" y="70"/>
                  </a:cubicBezTo>
                  <a:cubicBezTo>
                    <a:pt x="554" y="69"/>
                    <a:pt x="554" y="69"/>
                    <a:pt x="554" y="69"/>
                  </a:cubicBezTo>
                  <a:cubicBezTo>
                    <a:pt x="554" y="69"/>
                    <a:pt x="554" y="69"/>
                    <a:pt x="554" y="69"/>
                  </a:cubicBezTo>
                  <a:cubicBezTo>
                    <a:pt x="554" y="39"/>
                    <a:pt x="529" y="14"/>
                    <a:pt x="498" y="14"/>
                  </a:cubicBezTo>
                  <a:cubicBezTo>
                    <a:pt x="69" y="14"/>
                    <a:pt x="69" y="14"/>
                    <a:pt x="69" y="14"/>
                  </a:cubicBezTo>
                  <a:cubicBezTo>
                    <a:pt x="38" y="14"/>
                    <a:pt x="13" y="39"/>
                    <a:pt x="13" y="70"/>
                  </a:cubicBezTo>
                  <a:close/>
                </a:path>
              </a:pathLst>
            </a:custGeom>
            <a:solidFill>
              <a:srgbClr val="89929B"/>
            </a:solidFill>
            <a:ln w="9525">
              <a:noFill/>
              <a:round/>
              <a:headEnd/>
              <a:tailEnd/>
            </a:ln>
          </p:spPr>
          <p:txBody>
            <a:bodyPr/>
            <a:lstStyle/>
            <a:p>
              <a:endParaRPr lang="fi-FI"/>
            </a:p>
          </p:txBody>
        </p:sp>
        <p:sp>
          <p:nvSpPr>
            <p:cNvPr id="51230" name="Freeform 3014"/>
            <p:cNvSpPr>
              <a:spLocks/>
            </p:cNvSpPr>
            <p:nvPr/>
          </p:nvSpPr>
          <p:spPr bwMode="auto">
            <a:xfrm>
              <a:off x="4443" y="1552"/>
              <a:ext cx="218" cy="228"/>
            </a:xfrm>
            <a:custGeom>
              <a:avLst/>
              <a:gdLst>
                <a:gd name="T0" fmla="*/ 94 w 461"/>
                <a:gd name="T1" fmla="*/ 87 h 484"/>
                <a:gd name="T2" fmla="*/ 91 w 461"/>
                <a:gd name="T3" fmla="*/ 89 h 484"/>
                <a:gd name="T4" fmla="*/ 91 w 461"/>
                <a:gd name="T5" fmla="*/ 91 h 484"/>
                <a:gd name="T6" fmla="*/ 75 w 461"/>
                <a:gd name="T7" fmla="*/ 91 h 484"/>
                <a:gd name="T8" fmla="*/ 58 w 461"/>
                <a:gd name="T9" fmla="*/ 55 h 484"/>
                <a:gd name="T10" fmla="*/ 76 w 461"/>
                <a:gd name="T11" fmla="*/ 16 h 484"/>
                <a:gd name="T12" fmla="*/ 91 w 461"/>
                <a:gd name="T13" fmla="*/ 16 h 484"/>
                <a:gd name="T14" fmla="*/ 91 w 461"/>
                <a:gd name="T15" fmla="*/ 19 h 484"/>
                <a:gd name="T16" fmla="*/ 94 w 461"/>
                <a:gd name="T17" fmla="*/ 21 h 484"/>
                <a:gd name="T18" fmla="*/ 95 w 461"/>
                <a:gd name="T19" fmla="*/ 20 h 484"/>
                <a:gd name="T20" fmla="*/ 103 w 461"/>
                <a:gd name="T21" fmla="*/ 10 h 484"/>
                <a:gd name="T22" fmla="*/ 95 w 461"/>
                <a:gd name="T23" fmla="*/ 0 h 484"/>
                <a:gd name="T24" fmla="*/ 94 w 461"/>
                <a:gd name="T25" fmla="*/ 0 h 484"/>
                <a:gd name="T26" fmla="*/ 91 w 461"/>
                <a:gd name="T27" fmla="*/ 2 h 484"/>
                <a:gd name="T28" fmla="*/ 91 w 461"/>
                <a:gd name="T29" fmla="*/ 4 h 484"/>
                <a:gd name="T30" fmla="*/ 87 w 461"/>
                <a:gd name="T31" fmla="*/ 4 h 484"/>
                <a:gd name="T32" fmla="*/ 72 w 461"/>
                <a:gd name="T33" fmla="*/ 4 h 484"/>
                <a:gd name="T34" fmla="*/ 66 w 461"/>
                <a:gd name="T35" fmla="*/ 8 h 484"/>
                <a:gd name="T36" fmla="*/ 52 w 461"/>
                <a:gd name="T37" fmla="*/ 40 h 484"/>
                <a:gd name="T38" fmla="*/ 37 w 461"/>
                <a:gd name="T39" fmla="*/ 8 h 484"/>
                <a:gd name="T40" fmla="*/ 31 w 461"/>
                <a:gd name="T41" fmla="*/ 4 h 484"/>
                <a:gd name="T42" fmla="*/ 12 w 461"/>
                <a:gd name="T43" fmla="*/ 4 h 484"/>
                <a:gd name="T44" fmla="*/ 12 w 461"/>
                <a:gd name="T45" fmla="*/ 2 h 484"/>
                <a:gd name="T46" fmla="*/ 9 w 461"/>
                <a:gd name="T47" fmla="*/ 0 h 484"/>
                <a:gd name="T48" fmla="*/ 8 w 461"/>
                <a:gd name="T49" fmla="*/ 0 h 484"/>
                <a:gd name="T50" fmla="*/ 0 w 461"/>
                <a:gd name="T51" fmla="*/ 10 h 484"/>
                <a:gd name="T52" fmla="*/ 8 w 461"/>
                <a:gd name="T53" fmla="*/ 20 h 484"/>
                <a:gd name="T54" fmla="*/ 9 w 461"/>
                <a:gd name="T55" fmla="*/ 21 h 484"/>
                <a:gd name="T56" fmla="*/ 12 w 461"/>
                <a:gd name="T57" fmla="*/ 19 h 484"/>
                <a:gd name="T58" fmla="*/ 12 w 461"/>
                <a:gd name="T59" fmla="*/ 16 h 484"/>
                <a:gd name="T60" fmla="*/ 16 w 461"/>
                <a:gd name="T61" fmla="*/ 16 h 484"/>
                <a:gd name="T62" fmla="*/ 27 w 461"/>
                <a:gd name="T63" fmla="*/ 16 h 484"/>
                <a:gd name="T64" fmla="*/ 45 w 461"/>
                <a:gd name="T65" fmla="*/ 55 h 484"/>
                <a:gd name="T66" fmla="*/ 28 w 461"/>
                <a:gd name="T67" fmla="*/ 91 h 484"/>
                <a:gd name="T68" fmla="*/ 12 w 461"/>
                <a:gd name="T69" fmla="*/ 91 h 484"/>
                <a:gd name="T70" fmla="*/ 12 w 461"/>
                <a:gd name="T71" fmla="*/ 89 h 484"/>
                <a:gd name="T72" fmla="*/ 9 w 461"/>
                <a:gd name="T73" fmla="*/ 87 h 484"/>
                <a:gd name="T74" fmla="*/ 8 w 461"/>
                <a:gd name="T75" fmla="*/ 88 h 484"/>
                <a:gd name="T76" fmla="*/ 0 w 461"/>
                <a:gd name="T77" fmla="*/ 97 h 484"/>
                <a:gd name="T78" fmla="*/ 8 w 461"/>
                <a:gd name="T79" fmla="*/ 106 h 484"/>
                <a:gd name="T80" fmla="*/ 9 w 461"/>
                <a:gd name="T81" fmla="*/ 107 h 484"/>
                <a:gd name="T82" fmla="*/ 12 w 461"/>
                <a:gd name="T83" fmla="*/ 106 h 484"/>
                <a:gd name="T84" fmla="*/ 12 w 461"/>
                <a:gd name="T85" fmla="*/ 103 h 484"/>
                <a:gd name="T86" fmla="*/ 32 w 461"/>
                <a:gd name="T87" fmla="*/ 103 h 484"/>
                <a:gd name="T88" fmla="*/ 37 w 461"/>
                <a:gd name="T89" fmla="*/ 100 h 484"/>
                <a:gd name="T90" fmla="*/ 52 w 461"/>
                <a:gd name="T91" fmla="*/ 69 h 484"/>
                <a:gd name="T92" fmla="*/ 66 w 461"/>
                <a:gd name="T93" fmla="*/ 100 h 484"/>
                <a:gd name="T94" fmla="*/ 71 w 461"/>
                <a:gd name="T95" fmla="*/ 103 h 484"/>
                <a:gd name="T96" fmla="*/ 91 w 461"/>
                <a:gd name="T97" fmla="*/ 103 h 484"/>
                <a:gd name="T98" fmla="*/ 91 w 461"/>
                <a:gd name="T99" fmla="*/ 106 h 484"/>
                <a:gd name="T100" fmla="*/ 94 w 461"/>
                <a:gd name="T101" fmla="*/ 107 h 484"/>
                <a:gd name="T102" fmla="*/ 95 w 461"/>
                <a:gd name="T103" fmla="*/ 106 h 484"/>
                <a:gd name="T104" fmla="*/ 103 w 461"/>
                <a:gd name="T105" fmla="*/ 97 h 484"/>
                <a:gd name="T106" fmla="*/ 95 w 461"/>
                <a:gd name="T107" fmla="*/ 88 h 484"/>
                <a:gd name="T108" fmla="*/ 94 w 461"/>
                <a:gd name="T109" fmla="*/ 87 h 4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1"/>
                <a:gd name="T166" fmla="*/ 0 h 484"/>
                <a:gd name="T167" fmla="*/ 461 w 461"/>
                <a:gd name="T168" fmla="*/ 484 h 4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1" h="484">
                  <a:moveTo>
                    <a:pt x="418" y="390"/>
                  </a:moveTo>
                  <a:cubicBezTo>
                    <a:pt x="413" y="390"/>
                    <a:pt x="408" y="394"/>
                    <a:pt x="408" y="399"/>
                  </a:cubicBezTo>
                  <a:cubicBezTo>
                    <a:pt x="408" y="399"/>
                    <a:pt x="408" y="406"/>
                    <a:pt x="408" y="411"/>
                  </a:cubicBezTo>
                  <a:cubicBezTo>
                    <a:pt x="334" y="411"/>
                    <a:pt x="334" y="411"/>
                    <a:pt x="334" y="411"/>
                  </a:cubicBezTo>
                  <a:cubicBezTo>
                    <a:pt x="260" y="246"/>
                    <a:pt x="260" y="246"/>
                    <a:pt x="260" y="246"/>
                  </a:cubicBezTo>
                  <a:cubicBezTo>
                    <a:pt x="338" y="73"/>
                    <a:pt x="338" y="73"/>
                    <a:pt x="338" y="73"/>
                  </a:cubicBezTo>
                  <a:cubicBezTo>
                    <a:pt x="408" y="73"/>
                    <a:pt x="408" y="73"/>
                    <a:pt x="408" y="73"/>
                  </a:cubicBezTo>
                  <a:cubicBezTo>
                    <a:pt x="408" y="78"/>
                    <a:pt x="408" y="84"/>
                    <a:pt x="408" y="84"/>
                  </a:cubicBezTo>
                  <a:cubicBezTo>
                    <a:pt x="408" y="90"/>
                    <a:pt x="413" y="94"/>
                    <a:pt x="418" y="94"/>
                  </a:cubicBezTo>
                  <a:cubicBezTo>
                    <a:pt x="421" y="94"/>
                    <a:pt x="424" y="92"/>
                    <a:pt x="425" y="90"/>
                  </a:cubicBezTo>
                  <a:cubicBezTo>
                    <a:pt x="461" y="47"/>
                    <a:pt x="461" y="47"/>
                    <a:pt x="461" y="47"/>
                  </a:cubicBezTo>
                  <a:cubicBezTo>
                    <a:pt x="425" y="3"/>
                    <a:pt x="425" y="3"/>
                    <a:pt x="425" y="3"/>
                  </a:cubicBezTo>
                  <a:cubicBezTo>
                    <a:pt x="424" y="1"/>
                    <a:pt x="421" y="0"/>
                    <a:pt x="418" y="0"/>
                  </a:cubicBezTo>
                  <a:cubicBezTo>
                    <a:pt x="413" y="0"/>
                    <a:pt x="408" y="4"/>
                    <a:pt x="408" y="9"/>
                  </a:cubicBezTo>
                  <a:cubicBezTo>
                    <a:pt x="408" y="20"/>
                    <a:pt x="408" y="20"/>
                    <a:pt x="408" y="20"/>
                  </a:cubicBezTo>
                  <a:cubicBezTo>
                    <a:pt x="391" y="20"/>
                    <a:pt x="391" y="20"/>
                    <a:pt x="391" y="20"/>
                  </a:cubicBezTo>
                  <a:cubicBezTo>
                    <a:pt x="321" y="20"/>
                    <a:pt x="321" y="20"/>
                    <a:pt x="321" y="20"/>
                  </a:cubicBezTo>
                  <a:cubicBezTo>
                    <a:pt x="310" y="20"/>
                    <a:pt x="300" y="26"/>
                    <a:pt x="296" y="35"/>
                  </a:cubicBezTo>
                  <a:cubicBezTo>
                    <a:pt x="230" y="181"/>
                    <a:pt x="230" y="181"/>
                    <a:pt x="230" y="181"/>
                  </a:cubicBezTo>
                  <a:cubicBezTo>
                    <a:pt x="165" y="35"/>
                    <a:pt x="165" y="35"/>
                    <a:pt x="165" y="35"/>
                  </a:cubicBezTo>
                  <a:cubicBezTo>
                    <a:pt x="160" y="26"/>
                    <a:pt x="151" y="20"/>
                    <a:pt x="140" y="20"/>
                  </a:cubicBezTo>
                  <a:cubicBezTo>
                    <a:pt x="53" y="20"/>
                    <a:pt x="53" y="20"/>
                    <a:pt x="53" y="20"/>
                  </a:cubicBezTo>
                  <a:cubicBezTo>
                    <a:pt x="53" y="9"/>
                    <a:pt x="53" y="9"/>
                    <a:pt x="53" y="9"/>
                  </a:cubicBezTo>
                  <a:cubicBezTo>
                    <a:pt x="53" y="4"/>
                    <a:pt x="48" y="0"/>
                    <a:pt x="43" y="0"/>
                  </a:cubicBezTo>
                  <a:cubicBezTo>
                    <a:pt x="40" y="0"/>
                    <a:pt x="37" y="1"/>
                    <a:pt x="35" y="3"/>
                  </a:cubicBezTo>
                  <a:cubicBezTo>
                    <a:pt x="0" y="47"/>
                    <a:pt x="0" y="47"/>
                    <a:pt x="0" y="47"/>
                  </a:cubicBezTo>
                  <a:cubicBezTo>
                    <a:pt x="35" y="90"/>
                    <a:pt x="35" y="90"/>
                    <a:pt x="35" y="90"/>
                  </a:cubicBezTo>
                  <a:cubicBezTo>
                    <a:pt x="37" y="92"/>
                    <a:pt x="40" y="94"/>
                    <a:pt x="43" y="94"/>
                  </a:cubicBezTo>
                  <a:cubicBezTo>
                    <a:pt x="48" y="94"/>
                    <a:pt x="53" y="90"/>
                    <a:pt x="53" y="84"/>
                  </a:cubicBezTo>
                  <a:cubicBezTo>
                    <a:pt x="53" y="84"/>
                    <a:pt x="53" y="78"/>
                    <a:pt x="53" y="73"/>
                  </a:cubicBezTo>
                  <a:cubicBezTo>
                    <a:pt x="70" y="73"/>
                    <a:pt x="70" y="73"/>
                    <a:pt x="70" y="73"/>
                  </a:cubicBezTo>
                  <a:cubicBezTo>
                    <a:pt x="123" y="73"/>
                    <a:pt x="123" y="73"/>
                    <a:pt x="123" y="73"/>
                  </a:cubicBezTo>
                  <a:cubicBezTo>
                    <a:pt x="201" y="246"/>
                    <a:pt x="201" y="246"/>
                    <a:pt x="201" y="246"/>
                  </a:cubicBezTo>
                  <a:cubicBezTo>
                    <a:pt x="127" y="411"/>
                    <a:pt x="127" y="411"/>
                    <a:pt x="127" y="411"/>
                  </a:cubicBezTo>
                  <a:cubicBezTo>
                    <a:pt x="53" y="411"/>
                    <a:pt x="53" y="411"/>
                    <a:pt x="53" y="411"/>
                  </a:cubicBezTo>
                  <a:cubicBezTo>
                    <a:pt x="53" y="406"/>
                    <a:pt x="53" y="400"/>
                    <a:pt x="53" y="400"/>
                  </a:cubicBezTo>
                  <a:cubicBezTo>
                    <a:pt x="53" y="394"/>
                    <a:pt x="48" y="390"/>
                    <a:pt x="43" y="390"/>
                  </a:cubicBezTo>
                  <a:cubicBezTo>
                    <a:pt x="40" y="390"/>
                    <a:pt x="37" y="391"/>
                    <a:pt x="35" y="394"/>
                  </a:cubicBezTo>
                  <a:cubicBezTo>
                    <a:pt x="0" y="437"/>
                    <a:pt x="0" y="437"/>
                    <a:pt x="0" y="437"/>
                  </a:cubicBezTo>
                  <a:cubicBezTo>
                    <a:pt x="35" y="480"/>
                    <a:pt x="35" y="480"/>
                    <a:pt x="35" y="480"/>
                  </a:cubicBezTo>
                  <a:cubicBezTo>
                    <a:pt x="37" y="483"/>
                    <a:pt x="40" y="484"/>
                    <a:pt x="43" y="484"/>
                  </a:cubicBezTo>
                  <a:cubicBezTo>
                    <a:pt x="48" y="484"/>
                    <a:pt x="53" y="480"/>
                    <a:pt x="53" y="475"/>
                  </a:cubicBezTo>
                  <a:cubicBezTo>
                    <a:pt x="53" y="464"/>
                    <a:pt x="53" y="464"/>
                    <a:pt x="53" y="464"/>
                  </a:cubicBezTo>
                  <a:cubicBezTo>
                    <a:pt x="144" y="464"/>
                    <a:pt x="144" y="464"/>
                    <a:pt x="144" y="464"/>
                  </a:cubicBezTo>
                  <a:cubicBezTo>
                    <a:pt x="154" y="464"/>
                    <a:pt x="164" y="458"/>
                    <a:pt x="168" y="449"/>
                  </a:cubicBezTo>
                  <a:cubicBezTo>
                    <a:pt x="230" y="311"/>
                    <a:pt x="230" y="311"/>
                    <a:pt x="230" y="311"/>
                  </a:cubicBezTo>
                  <a:cubicBezTo>
                    <a:pt x="293" y="449"/>
                    <a:pt x="293" y="449"/>
                    <a:pt x="293" y="449"/>
                  </a:cubicBezTo>
                  <a:cubicBezTo>
                    <a:pt x="297" y="458"/>
                    <a:pt x="307" y="464"/>
                    <a:pt x="317" y="464"/>
                  </a:cubicBezTo>
                  <a:cubicBezTo>
                    <a:pt x="408" y="464"/>
                    <a:pt x="408" y="464"/>
                    <a:pt x="408" y="464"/>
                  </a:cubicBezTo>
                  <a:cubicBezTo>
                    <a:pt x="408" y="475"/>
                    <a:pt x="408" y="475"/>
                    <a:pt x="408" y="475"/>
                  </a:cubicBezTo>
                  <a:cubicBezTo>
                    <a:pt x="408" y="480"/>
                    <a:pt x="413" y="484"/>
                    <a:pt x="418" y="484"/>
                  </a:cubicBezTo>
                  <a:cubicBezTo>
                    <a:pt x="421" y="484"/>
                    <a:pt x="424" y="483"/>
                    <a:pt x="425" y="480"/>
                  </a:cubicBezTo>
                  <a:cubicBezTo>
                    <a:pt x="461" y="437"/>
                    <a:pt x="461" y="437"/>
                    <a:pt x="461" y="437"/>
                  </a:cubicBezTo>
                  <a:cubicBezTo>
                    <a:pt x="425" y="394"/>
                    <a:pt x="425" y="394"/>
                    <a:pt x="425" y="394"/>
                  </a:cubicBezTo>
                  <a:cubicBezTo>
                    <a:pt x="424" y="391"/>
                    <a:pt x="421" y="390"/>
                    <a:pt x="418" y="390"/>
                  </a:cubicBezTo>
                  <a:close/>
                </a:path>
              </a:pathLst>
            </a:custGeom>
            <a:solidFill>
              <a:srgbClr val="FFFFFF"/>
            </a:solidFill>
            <a:ln w="9525">
              <a:noFill/>
              <a:round/>
              <a:headEnd/>
              <a:tailEnd/>
            </a:ln>
          </p:spPr>
          <p:txBody>
            <a:bodyPr/>
            <a:lstStyle/>
            <a:p>
              <a:endParaRPr lang="fi-FI"/>
            </a:p>
          </p:txBody>
        </p:sp>
        <p:sp>
          <p:nvSpPr>
            <p:cNvPr id="51231" name="Freeform 3015"/>
            <p:cNvSpPr>
              <a:spLocks noEditPoints="1"/>
            </p:cNvSpPr>
            <p:nvPr/>
          </p:nvSpPr>
          <p:spPr bwMode="auto">
            <a:xfrm>
              <a:off x="4463" y="1622"/>
              <a:ext cx="177" cy="88"/>
            </a:xfrm>
            <a:custGeom>
              <a:avLst/>
              <a:gdLst>
                <a:gd name="T0" fmla="*/ 75 w 375"/>
                <a:gd name="T1" fmla="*/ 22 h 188"/>
                <a:gd name="T2" fmla="*/ 73 w 375"/>
                <a:gd name="T3" fmla="*/ 24 h 188"/>
                <a:gd name="T4" fmla="*/ 73 w 375"/>
                <a:gd name="T5" fmla="*/ 26 h 188"/>
                <a:gd name="T6" fmla="*/ 19 w 375"/>
                <a:gd name="T7" fmla="*/ 26 h 188"/>
                <a:gd name="T8" fmla="*/ 19 w 375"/>
                <a:gd name="T9" fmla="*/ 26 h 188"/>
                <a:gd name="T10" fmla="*/ 11 w 375"/>
                <a:gd name="T11" fmla="*/ 26 h 188"/>
                <a:gd name="T12" fmla="*/ 11 w 375"/>
                <a:gd name="T13" fmla="*/ 24 h 188"/>
                <a:gd name="T14" fmla="*/ 9 w 375"/>
                <a:gd name="T15" fmla="*/ 22 h 188"/>
                <a:gd name="T16" fmla="*/ 8 w 375"/>
                <a:gd name="T17" fmla="*/ 22 h 188"/>
                <a:gd name="T18" fmla="*/ 0 w 375"/>
                <a:gd name="T19" fmla="*/ 31 h 188"/>
                <a:gd name="T20" fmla="*/ 8 w 375"/>
                <a:gd name="T21" fmla="*/ 40 h 188"/>
                <a:gd name="T22" fmla="*/ 9 w 375"/>
                <a:gd name="T23" fmla="*/ 41 h 188"/>
                <a:gd name="T24" fmla="*/ 11 w 375"/>
                <a:gd name="T25" fmla="*/ 39 h 188"/>
                <a:gd name="T26" fmla="*/ 11 w 375"/>
                <a:gd name="T27" fmla="*/ 37 h 188"/>
                <a:gd name="T28" fmla="*/ 65 w 375"/>
                <a:gd name="T29" fmla="*/ 37 h 188"/>
                <a:gd name="T30" fmla="*/ 73 w 375"/>
                <a:gd name="T31" fmla="*/ 37 h 188"/>
                <a:gd name="T32" fmla="*/ 73 w 375"/>
                <a:gd name="T33" fmla="*/ 39 h 188"/>
                <a:gd name="T34" fmla="*/ 75 w 375"/>
                <a:gd name="T35" fmla="*/ 41 h 188"/>
                <a:gd name="T36" fmla="*/ 76 w 375"/>
                <a:gd name="T37" fmla="*/ 40 h 188"/>
                <a:gd name="T38" fmla="*/ 84 w 375"/>
                <a:gd name="T39" fmla="*/ 31 h 188"/>
                <a:gd name="T40" fmla="*/ 76 w 375"/>
                <a:gd name="T41" fmla="*/ 22 h 188"/>
                <a:gd name="T42" fmla="*/ 75 w 375"/>
                <a:gd name="T43" fmla="*/ 22 h 188"/>
                <a:gd name="T44" fmla="*/ 9 w 375"/>
                <a:gd name="T45" fmla="*/ 19 h 188"/>
                <a:gd name="T46" fmla="*/ 11 w 375"/>
                <a:gd name="T47" fmla="*/ 17 h 188"/>
                <a:gd name="T48" fmla="*/ 11 w 375"/>
                <a:gd name="T49" fmla="*/ 15 h 188"/>
                <a:gd name="T50" fmla="*/ 65 w 375"/>
                <a:gd name="T51" fmla="*/ 15 h 188"/>
                <a:gd name="T52" fmla="*/ 73 w 375"/>
                <a:gd name="T53" fmla="*/ 15 h 188"/>
                <a:gd name="T54" fmla="*/ 73 w 375"/>
                <a:gd name="T55" fmla="*/ 17 h 188"/>
                <a:gd name="T56" fmla="*/ 75 w 375"/>
                <a:gd name="T57" fmla="*/ 19 h 188"/>
                <a:gd name="T58" fmla="*/ 76 w 375"/>
                <a:gd name="T59" fmla="*/ 19 h 188"/>
                <a:gd name="T60" fmla="*/ 84 w 375"/>
                <a:gd name="T61" fmla="*/ 10 h 188"/>
                <a:gd name="T62" fmla="*/ 76 w 375"/>
                <a:gd name="T63" fmla="*/ 0 h 188"/>
                <a:gd name="T64" fmla="*/ 75 w 375"/>
                <a:gd name="T65" fmla="*/ 0 h 188"/>
                <a:gd name="T66" fmla="*/ 73 w 375"/>
                <a:gd name="T67" fmla="*/ 2 h 188"/>
                <a:gd name="T68" fmla="*/ 73 w 375"/>
                <a:gd name="T69" fmla="*/ 4 h 188"/>
                <a:gd name="T70" fmla="*/ 19 w 375"/>
                <a:gd name="T71" fmla="*/ 4 h 188"/>
                <a:gd name="T72" fmla="*/ 11 w 375"/>
                <a:gd name="T73" fmla="*/ 4 h 188"/>
                <a:gd name="T74" fmla="*/ 11 w 375"/>
                <a:gd name="T75" fmla="*/ 2 h 188"/>
                <a:gd name="T76" fmla="*/ 9 w 375"/>
                <a:gd name="T77" fmla="*/ 0 h 188"/>
                <a:gd name="T78" fmla="*/ 8 w 375"/>
                <a:gd name="T79" fmla="*/ 0 h 188"/>
                <a:gd name="T80" fmla="*/ 0 w 375"/>
                <a:gd name="T81" fmla="*/ 10 h 188"/>
                <a:gd name="T82" fmla="*/ 8 w 375"/>
                <a:gd name="T83" fmla="*/ 19 h 188"/>
                <a:gd name="T84" fmla="*/ 9 w 375"/>
                <a:gd name="T85" fmla="*/ 19 h 1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
                <a:gd name="T130" fmla="*/ 0 h 188"/>
                <a:gd name="T131" fmla="*/ 375 w 375"/>
                <a:gd name="T132" fmla="*/ 188 h 1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 h="188">
                  <a:moveTo>
                    <a:pt x="335" y="99"/>
                  </a:moveTo>
                  <a:cubicBezTo>
                    <a:pt x="330" y="99"/>
                    <a:pt x="326" y="103"/>
                    <a:pt x="326" y="108"/>
                  </a:cubicBezTo>
                  <a:cubicBezTo>
                    <a:pt x="326" y="108"/>
                    <a:pt x="326" y="114"/>
                    <a:pt x="326" y="118"/>
                  </a:cubicBezTo>
                  <a:cubicBezTo>
                    <a:pt x="84" y="118"/>
                    <a:pt x="84" y="118"/>
                    <a:pt x="84" y="118"/>
                  </a:cubicBezTo>
                  <a:cubicBezTo>
                    <a:pt x="84" y="118"/>
                    <a:pt x="84" y="118"/>
                    <a:pt x="84" y="118"/>
                  </a:cubicBezTo>
                  <a:cubicBezTo>
                    <a:pt x="49" y="118"/>
                    <a:pt x="49" y="118"/>
                    <a:pt x="49" y="118"/>
                  </a:cubicBezTo>
                  <a:cubicBezTo>
                    <a:pt x="49" y="108"/>
                    <a:pt x="49" y="108"/>
                    <a:pt x="49" y="108"/>
                  </a:cubicBezTo>
                  <a:cubicBezTo>
                    <a:pt x="49" y="103"/>
                    <a:pt x="45" y="99"/>
                    <a:pt x="40" y="99"/>
                  </a:cubicBezTo>
                  <a:cubicBezTo>
                    <a:pt x="37" y="99"/>
                    <a:pt x="35" y="100"/>
                    <a:pt x="33" y="103"/>
                  </a:cubicBezTo>
                  <a:cubicBezTo>
                    <a:pt x="0" y="144"/>
                    <a:pt x="0" y="144"/>
                    <a:pt x="0" y="144"/>
                  </a:cubicBezTo>
                  <a:cubicBezTo>
                    <a:pt x="33" y="184"/>
                    <a:pt x="33" y="184"/>
                    <a:pt x="33" y="184"/>
                  </a:cubicBezTo>
                  <a:cubicBezTo>
                    <a:pt x="35" y="187"/>
                    <a:pt x="37" y="188"/>
                    <a:pt x="40" y="188"/>
                  </a:cubicBezTo>
                  <a:cubicBezTo>
                    <a:pt x="45" y="188"/>
                    <a:pt x="49" y="184"/>
                    <a:pt x="49" y="179"/>
                  </a:cubicBezTo>
                  <a:cubicBezTo>
                    <a:pt x="49" y="179"/>
                    <a:pt x="49" y="174"/>
                    <a:pt x="49" y="169"/>
                  </a:cubicBezTo>
                  <a:cubicBezTo>
                    <a:pt x="291" y="169"/>
                    <a:pt x="291" y="169"/>
                    <a:pt x="291" y="169"/>
                  </a:cubicBezTo>
                  <a:cubicBezTo>
                    <a:pt x="326" y="169"/>
                    <a:pt x="326" y="169"/>
                    <a:pt x="326" y="169"/>
                  </a:cubicBezTo>
                  <a:cubicBezTo>
                    <a:pt x="326" y="179"/>
                    <a:pt x="326" y="179"/>
                    <a:pt x="326" y="179"/>
                  </a:cubicBezTo>
                  <a:cubicBezTo>
                    <a:pt x="326" y="184"/>
                    <a:pt x="330" y="188"/>
                    <a:pt x="335" y="188"/>
                  </a:cubicBezTo>
                  <a:cubicBezTo>
                    <a:pt x="337" y="188"/>
                    <a:pt x="340" y="187"/>
                    <a:pt x="342" y="184"/>
                  </a:cubicBezTo>
                  <a:cubicBezTo>
                    <a:pt x="375" y="144"/>
                    <a:pt x="375" y="144"/>
                    <a:pt x="375" y="144"/>
                  </a:cubicBezTo>
                  <a:cubicBezTo>
                    <a:pt x="342" y="103"/>
                    <a:pt x="342" y="103"/>
                    <a:pt x="342" y="103"/>
                  </a:cubicBezTo>
                  <a:cubicBezTo>
                    <a:pt x="340" y="100"/>
                    <a:pt x="337" y="99"/>
                    <a:pt x="335" y="99"/>
                  </a:cubicBezTo>
                  <a:close/>
                  <a:moveTo>
                    <a:pt x="40" y="88"/>
                  </a:moveTo>
                  <a:cubicBezTo>
                    <a:pt x="45" y="88"/>
                    <a:pt x="49" y="84"/>
                    <a:pt x="49" y="80"/>
                  </a:cubicBezTo>
                  <a:cubicBezTo>
                    <a:pt x="49" y="80"/>
                    <a:pt x="49" y="74"/>
                    <a:pt x="49" y="70"/>
                  </a:cubicBezTo>
                  <a:cubicBezTo>
                    <a:pt x="293" y="69"/>
                    <a:pt x="293" y="69"/>
                    <a:pt x="293" y="69"/>
                  </a:cubicBezTo>
                  <a:cubicBezTo>
                    <a:pt x="326" y="69"/>
                    <a:pt x="326" y="69"/>
                    <a:pt x="326" y="69"/>
                  </a:cubicBezTo>
                  <a:cubicBezTo>
                    <a:pt x="326" y="79"/>
                    <a:pt x="326" y="79"/>
                    <a:pt x="326" y="79"/>
                  </a:cubicBezTo>
                  <a:cubicBezTo>
                    <a:pt x="326" y="84"/>
                    <a:pt x="330" y="88"/>
                    <a:pt x="335" y="88"/>
                  </a:cubicBezTo>
                  <a:cubicBezTo>
                    <a:pt x="337" y="88"/>
                    <a:pt x="340" y="87"/>
                    <a:pt x="342" y="85"/>
                  </a:cubicBezTo>
                  <a:cubicBezTo>
                    <a:pt x="375" y="44"/>
                    <a:pt x="375" y="44"/>
                    <a:pt x="375" y="44"/>
                  </a:cubicBezTo>
                  <a:cubicBezTo>
                    <a:pt x="342" y="3"/>
                    <a:pt x="342" y="3"/>
                    <a:pt x="342" y="3"/>
                  </a:cubicBezTo>
                  <a:cubicBezTo>
                    <a:pt x="340" y="1"/>
                    <a:pt x="337" y="0"/>
                    <a:pt x="335" y="0"/>
                  </a:cubicBezTo>
                  <a:cubicBezTo>
                    <a:pt x="330" y="0"/>
                    <a:pt x="326" y="4"/>
                    <a:pt x="326" y="9"/>
                  </a:cubicBezTo>
                  <a:cubicBezTo>
                    <a:pt x="326" y="9"/>
                    <a:pt x="326" y="14"/>
                    <a:pt x="326" y="19"/>
                  </a:cubicBezTo>
                  <a:cubicBezTo>
                    <a:pt x="84" y="19"/>
                    <a:pt x="84" y="19"/>
                    <a:pt x="84" y="19"/>
                  </a:cubicBezTo>
                  <a:cubicBezTo>
                    <a:pt x="49" y="19"/>
                    <a:pt x="49" y="19"/>
                    <a:pt x="49" y="19"/>
                  </a:cubicBezTo>
                  <a:cubicBezTo>
                    <a:pt x="49" y="9"/>
                    <a:pt x="49" y="9"/>
                    <a:pt x="49" y="9"/>
                  </a:cubicBezTo>
                  <a:cubicBezTo>
                    <a:pt x="49" y="4"/>
                    <a:pt x="45" y="0"/>
                    <a:pt x="40" y="0"/>
                  </a:cubicBezTo>
                  <a:cubicBezTo>
                    <a:pt x="37" y="0"/>
                    <a:pt x="35" y="1"/>
                    <a:pt x="33" y="3"/>
                  </a:cubicBezTo>
                  <a:cubicBezTo>
                    <a:pt x="0" y="44"/>
                    <a:pt x="0" y="44"/>
                    <a:pt x="0" y="44"/>
                  </a:cubicBezTo>
                  <a:cubicBezTo>
                    <a:pt x="33" y="85"/>
                    <a:pt x="33" y="85"/>
                    <a:pt x="33" y="85"/>
                  </a:cubicBezTo>
                  <a:cubicBezTo>
                    <a:pt x="35" y="87"/>
                    <a:pt x="37" y="88"/>
                    <a:pt x="40" y="88"/>
                  </a:cubicBezTo>
                  <a:close/>
                </a:path>
              </a:pathLst>
            </a:custGeom>
            <a:solidFill>
              <a:srgbClr val="FFFFFF"/>
            </a:solidFill>
            <a:ln w="9525">
              <a:noFill/>
              <a:round/>
              <a:headEnd/>
              <a:tailEnd/>
            </a:ln>
          </p:spPr>
          <p:txBody>
            <a:bodyPr/>
            <a:lstStyle/>
            <a:p>
              <a:endParaRPr lang="fi-FI"/>
            </a:p>
          </p:txBody>
        </p:sp>
      </p:grpSp>
      <p:sp>
        <p:nvSpPr>
          <p:cNvPr id="105" name="Freeform 5"/>
          <p:cNvSpPr>
            <a:spLocks/>
          </p:cNvSpPr>
          <p:nvPr/>
        </p:nvSpPr>
        <p:spPr bwMode="auto">
          <a:xfrm rot="16200000" flipV="1">
            <a:off x="1289051" y="3571876"/>
            <a:ext cx="223837" cy="239712"/>
          </a:xfrm>
          <a:custGeom>
            <a:avLst/>
            <a:gdLst/>
            <a:ahLst/>
            <a:cxnLst>
              <a:cxn ang="0">
                <a:pos x="73" y="47"/>
              </a:cxn>
              <a:cxn ang="0">
                <a:pos x="42" y="4"/>
              </a:cxn>
              <a:cxn ang="0">
                <a:pos x="34" y="4"/>
              </a:cxn>
              <a:cxn ang="0">
                <a:pos x="4" y="46"/>
              </a:cxn>
              <a:cxn ang="0">
                <a:pos x="8" y="56"/>
              </a:cxn>
              <a:cxn ang="0">
                <a:pos x="21" y="56"/>
              </a:cxn>
              <a:cxn ang="0">
                <a:pos x="21" y="100"/>
              </a:cxn>
              <a:cxn ang="0">
                <a:pos x="28" y="107"/>
              </a:cxn>
              <a:cxn ang="0">
                <a:pos x="48" y="107"/>
              </a:cxn>
              <a:cxn ang="0">
                <a:pos x="55" y="100"/>
              </a:cxn>
              <a:cxn ang="0">
                <a:pos x="55" y="56"/>
              </a:cxn>
              <a:cxn ang="0">
                <a:pos x="69" y="56"/>
              </a:cxn>
              <a:cxn ang="0">
                <a:pos x="73" y="47"/>
              </a:cxn>
            </a:cxnLst>
            <a:rect l="0" t="0" r="r" b="b"/>
            <a:pathLst>
              <a:path w="76" h="107">
                <a:moveTo>
                  <a:pt x="73" y="47"/>
                </a:moveTo>
                <a:cubicBezTo>
                  <a:pt x="42" y="4"/>
                  <a:pt x="42" y="4"/>
                  <a:pt x="42" y="4"/>
                </a:cubicBezTo>
                <a:cubicBezTo>
                  <a:pt x="40" y="1"/>
                  <a:pt x="38" y="0"/>
                  <a:pt x="34" y="4"/>
                </a:cubicBezTo>
                <a:cubicBezTo>
                  <a:pt x="4" y="46"/>
                  <a:pt x="4" y="46"/>
                  <a:pt x="4" y="46"/>
                </a:cubicBezTo>
                <a:cubicBezTo>
                  <a:pt x="0" y="51"/>
                  <a:pt x="3" y="56"/>
                  <a:pt x="8" y="56"/>
                </a:cubicBezTo>
                <a:cubicBezTo>
                  <a:pt x="21" y="56"/>
                  <a:pt x="21" y="56"/>
                  <a:pt x="21" y="56"/>
                </a:cubicBezTo>
                <a:cubicBezTo>
                  <a:pt x="21" y="100"/>
                  <a:pt x="21" y="100"/>
                  <a:pt x="21" y="100"/>
                </a:cubicBezTo>
                <a:cubicBezTo>
                  <a:pt x="21" y="104"/>
                  <a:pt x="24" y="107"/>
                  <a:pt x="28" y="107"/>
                </a:cubicBezTo>
                <a:cubicBezTo>
                  <a:pt x="48" y="107"/>
                  <a:pt x="48" y="107"/>
                  <a:pt x="48" y="107"/>
                </a:cubicBezTo>
                <a:cubicBezTo>
                  <a:pt x="52" y="107"/>
                  <a:pt x="55" y="104"/>
                  <a:pt x="55" y="100"/>
                </a:cubicBezTo>
                <a:cubicBezTo>
                  <a:pt x="55" y="56"/>
                  <a:pt x="55" y="56"/>
                  <a:pt x="55" y="56"/>
                </a:cubicBezTo>
                <a:cubicBezTo>
                  <a:pt x="69" y="56"/>
                  <a:pt x="69" y="56"/>
                  <a:pt x="69" y="56"/>
                </a:cubicBezTo>
                <a:cubicBezTo>
                  <a:pt x="73" y="55"/>
                  <a:pt x="76" y="52"/>
                  <a:pt x="73" y="47"/>
                </a:cubicBezTo>
                <a:close/>
              </a:path>
            </a:pathLst>
          </a:custGeom>
          <a:gradFill>
            <a:gsLst>
              <a:gs pos="0">
                <a:schemeClr val="tx2">
                  <a:lumMod val="60000"/>
                  <a:lumOff val="40000"/>
                </a:schemeClr>
              </a:gs>
              <a:gs pos="100000">
                <a:schemeClr val="tx2"/>
              </a:gs>
            </a:gsLst>
            <a:lin ang="5400000" scaled="1"/>
          </a:gradFill>
          <a:ln w="19050">
            <a:solidFill>
              <a:schemeClr val="tx2"/>
            </a:solidFill>
            <a:round/>
            <a:headEnd/>
            <a:tailEnd/>
          </a:ln>
          <a:effectLst/>
        </p:spPr>
        <p:txBody>
          <a:bodyPr/>
          <a:lstStyle/>
          <a:p>
            <a:pPr algn="l" defTabSz="762000" eaLnBrk="0" hangingPunct="0">
              <a:lnSpc>
                <a:spcPct val="90000"/>
              </a:lnSpc>
              <a:spcBef>
                <a:spcPct val="30000"/>
              </a:spcBef>
              <a:buClr>
                <a:schemeClr val="accent1"/>
              </a:buClr>
              <a:defRPr/>
            </a:pPr>
            <a:endParaRPr lang="en-US" sz="1600" dirty="0">
              <a:solidFill>
                <a:schemeClr val="tx1"/>
              </a:solidFill>
              <a:cs typeface="Arial" pitchFamily="34" charset="0"/>
            </a:endParaRPr>
          </a:p>
        </p:txBody>
      </p:sp>
      <p:sp>
        <p:nvSpPr>
          <p:cNvPr id="2145284" name="AutoShape 21"/>
          <p:cNvSpPr>
            <a:spLocks noChangeArrowheads="1"/>
          </p:cNvSpPr>
          <p:nvPr>
            <p:custDataLst>
              <p:tags r:id="rId7"/>
            </p:custDataLst>
          </p:nvPr>
        </p:nvSpPr>
        <p:spPr bwMode="auto">
          <a:xfrm>
            <a:off x="255588" y="4362451"/>
            <a:ext cx="8666162" cy="1730845"/>
          </a:xfrm>
          <a:prstGeom prst="roundRect">
            <a:avLst>
              <a:gd name="adj" fmla="val 9938"/>
            </a:avLst>
          </a:prstGeom>
          <a:gradFill rotWithShape="1">
            <a:gsLst>
              <a:gs pos="0">
                <a:schemeClr val="accent1">
                  <a:lumMod val="60000"/>
                  <a:lumOff val="40000"/>
                </a:schemeClr>
              </a:gs>
              <a:gs pos="100000">
                <a:schemeClr val="accent1"/>
              </a:gs>
            </a:gsLst>
            <a:lin ang="5400000" scaled="1"/>
          </a:gradFill>
          <a:ln w="25400">
            <a:solidFill>
              <a:schemeClr val="accent1"/>
            </a:solidFill>
            <a:round/>
            <a:headEnd/>
            <a:tailEnd/>
          </a:ln>
        </p:spPr>
        <p:txBody>
          <a:bodyPr lIns="90000" tIns="46800" rIns="90000" bIns="46800"/>
          <a:lstStyle/>
          <a:p>
            <a:pPr algn="l" defTabSz="762000" eaLnBrk="0" hangingPunct="0">
              <a:lnSpc>
                <a:spcPct val="80000"/>
              </a:lnSpc>
              <a:spcBef>
                <a:spcPct val="30000"/>
              </a:spcBef>
              <a:buClr>
                <a:schemeClr val="accent1"/>
              </a:buClr>
              <a:defRPr/>
            </a:pPr>
            <a:r>
              <a:rPr lang="en-US" sz="1400">
                <a:solidFill>
                  <a:schemeClr val="tx1"/>
                </a:solidFill>
                <a:cs typeface="Arial" charset="0"/>
              </a:rPr>
              <a:t>Smart generation</a:t>
            </a:r>
          </a:p>
        </p:txBody>
      </p:sp>
      <p:sp>
        <p:nvSpPr>
          <p:cNvPr id="51216" name="AutoShape 21"/>
          <p:cNvSpPr>
            <a:spLocks noChangeArrowheads="1"/>
          </p:cNvSpPr>
          <p:nvPr>
            <p:custDataLst>
              <p:tags r:id="rId8"/>
            </p:custDataLst>
          </p:nvPr>
        </p:nvSpPr>
        <p:spPr bwMode="auto">
          <a:xfrm>
            <a:off x="1825625" y="4578351"/>
            <a:ext cx="3200400" cy="1387767"/>
          </a:xfrm>
          <a:prstGeom prst="roundRect">
            <a:avLst>
              <a:gd name="adj" fmla="val 11042"/>
            </a:avLst>
          </a:prstGeom>
          <a:solidFill>
            <a:schemeClr val="bg1"/>
          </a:solidFill>
          <a:ln w="28575">
            <a:noFill/>
            <a:round/>
            <a:headEnd/>
            <a:tailEnd/>
          </a:ln>
        </p:spPr>
        <p:txBody>
          <a:bodyPr tIns="36000">
            <a:spAutoFit/>
          </a:bodyPr>
          <a:lstStyle/>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Renewable generation is by nature difficult to forecast</a:t>
            </a: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Distributed generation influences quality </a:t>
            </a: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Generation points may also be consumption points</a:t>
            </a:r>
          </a:p>
        </p:txBody>
      </p:sp>
      <p:sp>
        <p:nvSpPr>
          <p:cNvPr id="51217" name="AutoShape 21"/>
          <p:cNvSpPr>
            <a:spLocks noChangeArrowheads="1"/>
          </p:cNvSpPr>
          <p:nvPr>
            <p:custDataLst>
              <p:tags r:id="rId9"/>
            </p:custDataLst>
          </p:nvPr>
        </p:nvSpPr>
        <p:spPr bwMode="auto">
          <a:xfrm>
            <a:off x="5094288" y="4441826"/>
            <a:ext cx="3732212" cy="1580005"/>
          </a:xfrm>
          <a:prstGeom prst="roundRect">
            <a:avLst>
              <a:gd name="adj" fmla="val 11042"/>
            </a:avLst>
          </a:prstGeom>
          <a:solidFill>
            <a:schemeClr val="bg1"/>
          </a:solidFill>
          <a:ln w="28575">
            <a:noFill/>
            <a:round/>
            <a:headEnd/>
            <a:tailEnd/>
          </a:ln>
        </p:spPr>
        <p:txBody>
          <a:bodyPr tIns="36000">
            <a:spAutoFit/>
          </a:bodyPr>
          <a:lstStyle/>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Collection and analysis of historical data to predict renewable generation</a:t>
            </a: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New management applications for distributed generation and customer demand </a:t>
            </a:r>
          </a:p>
          <a:p>
            <a:pPr marL="179388" indent="-141288" algn="l" defTabSz="762000" eaLnBrk="0" hangingPunct="0">
              <a:lnSpc>
                <a:spcPct val="90000"/>
              </a:lnSpc>
              <a:spcBef>
                <a:spcPts val="300"/>
              </a:spcBef>
              <a:buClr>
                <a:schemeClr val="accent2"/>
              </a:buClr>
              <a:buSzPct val="110000"/>
              <a:buFont typeface="Arial" charset="0"/>
              <a:buChar char="•"/>
            </a:pPr>
            <a:r>
              <a:rPr lang="en-US" sz="1300" b="0">
                <a:solidFill>
                  <a:schemeClr val="tx1"/>
                </a:solidFill>
                <a:ea typeface="MS PGothic" pitchFamily="34" charset="-128"/>
                <a:cs typeface="Arial" charset="0"/>
                <a:sym typeface="Arial" charset="0"/>
              </a:rPr>
              <a:t>Management of consumer behavior and distributed energy sources</a:t>
            </a:r>
          </a:p>
        </p:txBody>
      </p:sp>
      <p:grpSp>
        <p:nvGrpSpPr>
          <p:cNvPr id="3" name="Group 50"/>
          <p:cNvGrpSpPr>
            <a:grpSpLocks/>
          </p:cNvGrpSpPr>
          <p:nvPr/>
        </p:nvGrpSpPr>
        <p:grpSpPr bwMode="auto">
          <a:xfrm>
            <a:off x="536576" y="4903788"/>
            <a:ext cx="592138" cy="571500"/>
            <a:chOff x="4443" y="390"/>
            <a:chExt cx="812" cy="811"/>
          </a:xfrm>
        </p:grpSpPr>
        <p:sp>
          <p:nvSpPr>
            <p:cNvPr id="2145331" name="Freeform 21"/>
            <p:cNvSpPr>
              <a:spLocks/>
            </p:cNvSpPr>
            <p:nvPr/>
          </p:nvSpPr>
          <p:spPr bwMode="auto">
            <a:xfrm>
              <a:off x="4445" y="404"/>
              <a:ext cx="790" cy="793"/>
            </a:xfrm>
            <a:custGeom>
              <a:avLst/>
              <a:gdLst>
                <a:gd name="T0" fmla="*/ 1258887 w 554"/>
                <a:gd name="T1" fmla="*/ 1115728 h 554"/>
                <a:gd name="T2" fmla="*/ 1115728 w 554"/>
                <a:gd name="T3" fmla="*/ 1258887 h 554"/>
                <a:gd name="T4" fmla="*/ 140886 w 554"/>
                <a:gd name="T5" fmla="*/ 1258887 h 554"/>
                <a:gd name="T6" fmla="*/ 0 w 554"/>
                <a:gd name="T7" fmla="*/ 1115728 h 554"/>
                <a:gd name="T8" fmla="*/ 0 w 554"/>
                <a:gd name="T9" fmla="*/ 140886 h 554"/>
                <a:gd name="T10" fmla="*/ 140886 w 554"/>
                <a:gd name="T11" fmla="*/ 0 h 554"/>
                <a:gd name="T12" fmla="*/ 1115728 w 554"/>
                <a:gd name="T13" fmla="*/ 0 h 554"/>
                <a:gd name="T14" fmla="*/ 1258887 w 554"/>
                <a:gd name="T15" fmla="*/ 140886 h 554"/>
                <a:gd name="T16" fmla="*/ 1258887 w 554"/>
                <a:gd name="T17" fmla="*/ 1115728 h 5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4"/>
                <a:gd name="T28" fmla="*/ 0 h 554"/>
                <a:gd name="T29" fmla="*/ 554 w 554"/>
                <a:gd name="T30" fmla="*/ 554 h 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4" h="554">
                  <a:moveTo>
                    <a:pt x="554" y="491"/>
                  </a:moveTo>
                  <a:cubicBezTo>
                    <a:pt x="554" y="526"/>
                    <a:pt x="526" y="554"/>
                    <a:pt x="491" y="554"/>
                  </a:cubicBezTo>
                  <a:cubicBezTo>
                    <a:pt x="62" y="554"/>
                    <a:pt x="62" y="554"/>
                    <a:pt x="62" y="554"/>
                  </a:cubicBezTo>
                  <a:cubicBezTo>
                    <a:pt x="28" y="554"/>
                    <a:pt x="0" y="526"/>
                    <a:pt x="0" y="491"/>
                  </a:cubicBezTo>
                  <a:cubicBezTo>
                    <a:pt x="0" y="62"/>
                    <a:pt x="0" y="62"/>
                    <a:pt x="0" y="62"/>
                  </a:cubicBezTo>
                  <a:cubicBezTo>
                    <a:pt x="0" y="28"/>
                    <a:pt x="28" y="0"/>
                    <a:pt x="62" y="0"/>
                  </a:cubicBezTo>
                  <a:cubicBezTo>
                    <a:pt x="491" y="0"/>
                    <a:pt x="491" y="0"/>
                    <a:pt x="491" y="0"/>
                  </a:cubicBezTo>
                  <a:cubicBezTo>
                    <a:pt x="526" y="0"/>
                    <a:pt x="554" y="28"/>
                    <a:pt x="554" y="62"/>
                  </a:cubicBezTo>
                  <a:lnTo>
                    <a:pt x="554" y="491"/>
                  </a:lnTo>
                  <a:close/>
                </a:path>
              </a:pathLst>
            </a:custGeom>
            <a:gradFill rotWithShape="0">
              <a:gsLst>
                <a:gs pos="0">
                  <a:schemeClr val="tx2">
                    <a:lumMod val="60000"/>
                    <a:lumOff val="40000"/>
                  </a:schemeClr>
                </a:gs>
                <a:gs pos="100000">
                  <a:schemeClr val="tx2"/>
                </a:gs>
              </a:gsLst>
              <a:lin ang="5400000" scaled="1"/>
            </a:gradFill>
            <a:ln w="9525">
              <a:noFill/>
              <a:round/>
              <a:headEnd/>
              <a:tailEnd/>
            </a:ln>
          </p:spPr>
          <p:txBody>
            <a:bodyPr/>
            <a:lstStyle/>
            <a:p>
              <a:pPr eaLnBrk="0" hangingPunct="0">
                <a:lnSpc>
                  <a:spcPct val="90000"/>
                </a:lnSpc>
                <a:spcBef>
                  <a:spcPct val="30000"/>
                </a:spcBef>
                <a:buClr>
                  <a:schemeClr val="accent1"/>
                </a:buClr>
                <a:defRPr/>
              </a:pPr>
              <a:endParaRPr lang="en-US" sz="1800" b="0">
                <a:solidFill>
                  <a:schemeClr val="tx1"/>
                </a:solidFill>
                <a:ea typeface="MS PGothic" pitchFamily="34" charset="-128"/>
              </a:endParaRPr>
            </a:p>
          </p:txBody>
        </p:sp>
        <p:grpSp>
          <p:nvGrpSpPr>
            <p:cNvPr id="4" name="Group 22"/>
            <p:cNvGrpSpPr>
              <a:grpSpLocks/>
            </p:cNvGrpSpPr>
            <p:nvPr/>
          </p:nvGrpSpPr>
          <p:grpSpPr bwMode="auto">
            <a:xfrm>
              <a:off x="4479" y="422"/>
              <a:ext cx="724" cy="772"/>
              <a:chOff x="451" y="1936"/>
              <a:chExt cx="834" cy="885"/>
            </a:xfrm>
          </p:grpSpPr>
          <p:sp>
            <p:nvSpPr>
              <p:cNvPr id="51226" name="Freeform 23"/>
              <p:cNvSpPr>
                <a:spLocks/>
              </p:cNvSpPr>
              <p:nvPr/>
            </p:nvSpPr>
            <p:spPr bwMode="auto">
              <a:xfrm>
                <a:off x="819" y="2099"/>
                <a:ext cx="466" cy="646"/>
              </a:xfrm>
              <a:custGeom>
                <a:avLst/>
                <a:gdLst>
                  <a:gd name="T0" fmla="*/ 301 w 521"/>
                  <a:gd name="T1" fmla="*/ 0 h 723"/>
                  <a:gd name="T2" fmla="*/ 284 w 521"/>
                  <a:gd name="T3" fmla="*/ 5 h 723"/>
                  <a:gd name="T4" fmla="*/ 207 w 521"/>
                  <a:gd name="T5" fmla="*/ 145 h 723"/>
                  <a:gd name="T6" fmla="*/ 216 w 521"/>
                  <a:gd name="T7" fmla="*/ 159 h 723"/>
                  <a:gd name="T8" fmla="*/ 212 w 521"/>
                  <a:gd name="T9" fmla="*/ 171 h 723"/>
                  <a:gd name="T10" fmla="*/ 166 w 521"/>
                  <a:gd name="T11" fmla="*/ 177 h 723"/>
                  <a:gd name="T12" fmla="*/ 166 w 521"/>
                  <a:gd name="T13" fmla="*/ 184 h 723"/>
                  <a:gd name="T14" fmla="*/ 0 w 521"/>
                  <a:gd name="T15" fmla="*/ 205 h 723"/>
                  <a:gd name="T16" fmla="*/ 14 w 521"/>
                  <a:gd name="T17" fmla="*/ 214 h 723"/>
                  <a:gd name="T18" fmla="*/ 176 w 521"/>
                  <a:gd name="T19" fmla="*/ 218 h 723"/>
                  <a:gd name="T20" fmla="*/ 174 w 521"/>
                  <a:gd name="T21" fmla="*/ 461 h 723"/>
                  <a:gd name="T22" fmla="*/ 208 w 521"/>
                  <a:gd name="T23" fmla="*/ 441 h 723"/>
                  <a:gd name="T24" fmla="*/ 210 w 521"/>
                  <a:gd name="T25" fmla="*/ 208 h 723"/>
                  <a:gd name="T26" fmla="*/ 325 w 521"/>
                  <a:gd name="T27" fmla="*/ 379 h 723"/>
                  <a:gd name="T28" fmla="*/ 334 w 521"/>
                  <a:gd name="T29" fmla="*/ 358 h 723"/>
                  <a:gd name="T30" fmla="*/ 243 w 521"/>
                  <a:gd name="T31" fmla="*/ 207 h 723"/>
                  <a:gd name="T32" fmla="*/ 231 w 521"/>
                  <a:gd name="T33" fmla="*/ 209 h 723"/>
                  <a:gd name="T34" fmla="*/ 220 w 521"/>
                  <a:gd name="T35" fmla="*/ 197 h 723"/>
                  <a:gd name="T36" fmla="*/ 227 w 521"/>
                  <a:gd name="T37" fmla="*/ 177 h 723"/>
                  <a:gd name="T38" fmla="*/ 301 w 521"/>
                  <a:gd name="T39" fmla="*/ 0 h 7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1"/>
                  <a:gd name="T61" fmla="*/ 0 h 723"/>
                  <a:gd name="T62" fmla="*/ 521 w 521"/>
                  <a:gd name="T63" fmla="*/ 723 h 7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1" h="723">
                    <a:moveTo>
                      <a:pt x="472" y="0"/>
                    </a:moveTo>
                    <a:lnTo>
                      <a:pt x="444" y="9"/>
                    </a:lnTo>
                    <a:lnTo>
                      <a:pt x="322" y="227"/>
                    </a:lnTo>
                    <a:lnTo>
                      <a:pt x="338" y="250"/>
                    </a:lnTo>
                    <a:lnTo>
                      <a:pt x="331" y="267"/>
                    </a:lnTo>
                    <a:lnTo>
                      <a:pt x="260" y="278"/>
                    </a:lnTo>
                    <a:lnTo>
                      <a:pt x="261" y="289"/>
                    </a:lnTo>
                    <a:lnTo>
                      <a:pt x="0" y="320"/>
                    </a:lnTo>
                    <a:lnTo>
                      <a:pt x="22" y="337"/>
                    </a:lnTo>
                    <a:lnTo>
                      <a:pt x="275" y="342"/>
                    </a:lnTo>
                    <a:lnTo>
                      <a:pt x="273" y="723"/>
                    </a:lnTo>
                    <a:lnTo>
                      <a:pt x="327" y="693"/>
                    </a:lnTo>
                    <a:lnTo>
                      <a:pt x="329" y="327"/>
                    </a:lnTo>
                    <a:lnTo>
                      <a:pt x="508" y="593"/>
                    </a:lnTo>
                    <a:lnTo>
                      <a:pt x="521" y="563"/>
                    </a:lnTo>
                    <a:lnTo>
                      <a:pt x="380" y="326"/>
                    </a:lnTo>
                    <a:lnTo>
                      <a:pt x="361" y="328"/>
                    </a:lnTo>
                    <a:lnTo>
                      <a:pt x="343" y="308"/>
                    </a:lnTo>
                    <a:lnTo>
                      <a:pt x="354" y="278"/>
                    </a:lnTo>
                    <a:lnTo>
                      <a:pt x="472" y="0"/>
                    </a:lnTo>
                    <a:close/>
                  </a:path>
                </a:pathLst>
              </a:custGeom>
              <a:solidFill>
                <a:schemeClr val="bg1"/>
              </a:solidFill>
              <a:ln w="6350">
                <a:solidFill>
                  <a:schemeClr val="tx2"/>
                </a:solidFill>
                <a:round/>
                <a:headEnd/>
                <a:tailEnd/>
              </a:ln>
            </p:spPr>
            <p:txBody>
              <a:bodyPr lIns="90000" tIns="90000" rIns="90000" bIns="90000"/>
              <a:lstStyle/>
              <a:p>
                <a:endParaRPr lang="fi-FI"/>
              </a:p>
            </p:txBody>
          </p:sp>
          <p:sp>
            <p:nvSpPr>
              <p:cNvPr id="51227" name="Freeform 24"/>
              <p:cNvSpPr>
                <a:spLocks/>
              </p:cNvSpPr>
              <p:nvPr/>
            </p:nvSpPr>
            <p:spPr bwMode="auto">
              <a:xfrm>
                <a:off x="451" y="1936"/>
                <a:ext cx="724" cy="885"/>
              </a:xfrm>
              <a:custGeom>
                <a:avLst/>
                <a:gdLst>
                  <a:gd name="T0" fmla="*/ 137 w 1028"/>
                  <a:gd name="T1" fmla="*/ 0 h 1256"/>
                  <a:gd name="T2" fmla="*/ 128 w 1028"/>
                  <a:gd name="T3" fmla="*/ 8 h 1256"/>
                  <a:gd name="T4" fmla="*/ 115 w 1028"/>
                  <a:gd name="T5" fmla="*/ 118 h 1256"/>
                  <a:gd name="T6" fmla="*/ 125 w 1028"/>
                  <a:gd name="T7" fmla="*/ 124 h 1256"/>
                  <a:gd name="T8" fmla="*/ 125 w 1028"/>
                  <a:gd name="T9" fmla="*/ 132 h 1256"/>
                  <a:gd name="T10" fmla="*/ 99 w 1028"/>
                  <a:gd name="T11" fmla="*/ 149 h 1256"/>
                  <a:gd name="T12" fmla="*/ 101 w 1028"/>
                  <a:gd name="T13" fmla="*/ 154 h 1256"/>
                  <a:gd name="T14" fmla="*/ 0 w 1028"/>
                  <a:gd name="T15" fmla="*/ 211 h 1256"/>
                  <a:gd name="T16" fmla="*/ 12 w 1028"/>
                  <a:gd name="T17" fmla="*/ 213 h 1256"/>
                  <a:gd name="T18" fmla="*/ 116 w 1028"/>
                  <a:gd name="T19" fmla="*/ 173 h 1256"/>
                  <a:gd name="T20" fmla="*/ 115 w 1028"/>
                  <a:gd name="T21" fmla="*/ 310 h 1256"/>
                  <a:gd name="T22" fmla="*/ 134 w 1028"/>
                  <a:gd name="T23" fmla="*/ 298 h 1256"/>
                  <a:gd name="T24" fmla="*/ 135 w 1028"/>
                  <a:gd name="T25" fmla="*/ 157 h 1256"/>
                  <a:gd name="T26" fmla="*/ 253 w 1028"/>
                  <a:gd name="T27" fmla="*/ 235 h 1256"/>
                  <a:gd name="T28" fmla="*/ 253 w 1028"/>
                  <a:gd name="T29" fmla="*/ 221 h 1256"/>
                  <a:gd name="T30" fmla="*/ 155 w 1028"/>
                  <a:gd name="T31" fmla="*/ 149 h 1256"/>
                  <a:gd name="T32" fmla="*/ 149 w 1028"/>
                  <a:gd name="T33" fmla="*/ 152 h 1256"/>
                  <a:gd name="T34" fmla="*/ 137 w 1028"/>
                  <a:gd name="T35" fmla="*/ 147 h 1256"/>
                  <a:gd name="T36" fmla="*/ 137 w 1028"/>
                  <a:gd name="T37" fmla="*/ 133 h 1256"/>
                  <a:gd name="T38" fmla="*/ 137 w 1028"/>
                  <a:gd name="T39" fmla="*/ 0 h 1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8"/>
                  <a:gd name="T61" fmla="*/ 0 h 1256"/>
                  <a:gd name="T62" fmla="*/ 1028 w 1028"/>
                  <a:gd name="T63" fmla="*/ 1256 h 1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8" h="1256">
                    <a:moveTo>
                      <a:pt x="560" y="0"/>
                    </a:moveTo>
                    <a:lnTo>
                      <a:pt x="520" y="34"/>
                    </a:lnTo>
                    <a:lnTo>
                      <a:pt x="468" y="478"/>
                    </a:lnTo>
                    <a:lnTo>
                      <a:pt x="510" y="504"/>
                    </a:lnTo>
                    <a:lnTo>
                      <a:pt x="510" y="536"/>
                    </a:lnTo>
                    <a:lnTo>
                      <a:pt x="402" y="604"/>
                    </a:lnTo>
                    <a:lnTo>
                      <a:pt x="410" y="622"/>
                    </a:lnTo>
                    <a:lnTo>
                      <a:pt x="0" y="854"/>
                    </a:lnTo>
                    <a:lnTo>
                      <a:pt x="48" y="866"/>
                    </a:lnTo>
                    <a:lnTo>
                      <a:pt x="470" y="700"/>
                    </a:lnTo>
                    <a:lnTo>
                      <a:pt x="468" y="1256"/>
                    </a:lnTo>
                    <a:lnTo>
                      <a:pt x="544" y="1210"/>
                    </a:lnTo>
                    <a:lnTo>
                      <a:pt x="548" y="638"/>
                    </a:lnTo>
                    <a:lnTo>
                      <a:pt x="1028" y="954"/>
                    </a:lnTo>
                    <a:lnTo>
                      <a:pt x="1028" y="896"/>
                    </a:lnTo>
                    <a:lnTo>
                      <a:pt x="632" y="602"/>
                    </a:lnTo>
                    <a:lnTo>
                      <a:pt x="602" y="618"/>
                    </a:lnTo>
                    <a:lnTo>
                      <a:pt x="558" y="598"/>
                    </a:lnTo>
                    <a:lnTo>
                      <a:pt x="555" y="540"/>
                    </a:lnTo>
                    <a:lnTo>
                      <a:pt x="560" y="0"/>
                    </a:lnTo>
                    <a:close/>
                  </a:path>
                </a:pathLst>
              </a:custGeom>
              <a:solidFill>
                <a:schemeClr val="bg1"/>
              </a:solidFill>
              <a:ln w="6350">
                <a:solidFill>
                  <a:schemeClr val="tx2"/>
                </a:solidFill>
                <a:round/>
                <a:headEnd/>
                <a:tailEnd/>
              </a:ln>
            </p:spPr>
            <p:txBody>
              <a:bodyPr lIns="90000" tIns="90000" rIns="90000" bIns="90000"/>
              <a:lstStyle/>
              <a:p>
                <a:endParaRPr lang="fi-FI"/>
              </a:p>
            </p:txBody>
          </p:sp>
        </p:grpSp>
        <p:sp>
          <p:nvSpPr>
            <p:cNvPr id="51225" name="Freeform 25"/>
            <p:cNvSpPr>
              <a:spLocks noEditPoints="1"/>
            </p:cNvSpPr>
            <p:nvPr/>
          </p:nvSpPr>
          <p:spPr bwMode="auto">
            <a:xfrm>
              <a:off x="4443" y="390"/>
              <a:ext cx="812" cy="811"/>
            </a:xfrm>
            <a:custGeom>
              <a:avLst/>
              <a:gdLst>
                <a:gd name="T0" fmla="*/ 460171 w 567"/>
                <a:gd name="T1" fmla="*/ 3767451 h 567"/>
                <a:gd name="T2" fmla="*/ 0 w 567"/>
                <a:gd name="T3" fmla="*/ 3308977 h 567"/>
                <a:gd name="T4" fmla="*/ 0 w 567"/>
                <a:gd name="T5" fmla="*/ 458472 h 567"/>
                <a:gd name="T6" fmla="*/ 460171 w 567"/>
                <a:gd name="T7" fmla="*/ 0 h 567"/>
                <a:gd name="T8" fmla="*/ 3321235 w 567"/>
                <a:gd name="T9" fmla="*/ 0 h 567"/>
                <a:gd name="T10" fmla="*/ 3781408 w 567"/>
                <a:gd name="T11" fmla="*/ 451830 h 567"/>
                <a:gd name="T12" fmla="*/ 3781408 w 567"/>
                <a:gd name="T13" fmla="*/ 451830 h 567"/>
                <a:gd name="T14" fmla="*/ 3781408 w 567"/>
                <a:gd name="T15" fmla="*/ 3308977 h 567"/>
                <a:gd name="T16" fmla="*/ 3321235 w 567"/>
                <a:gd name="T17" fmla="*/ 3767451 h 567"/>
                <a:gd name="T18" fmla="*/ 460171 w 567"/>
                <a:gd name="T19" fmla="*/ 3767451 h 567"/>
                <a:gd name="T20" fmla="*/ 86701 w 567"/>
                <a:gd name="T21" fmla="*/ 458472 h 567"/>
                <a:gd name="T22" fmla="*/ 86701 w 567"/>
                <a:gd name="T23" fmla="*/ 3308977 h 567"/>
                <a:gd name="T24" fmla="*/ 460171 w 567"/>
                <a:gd name="T25" fmla="*/ 3681070 h 567"/>
                <a:gd name="T26" fmla="*/ 3321235 w 567"/>
                <a:gd name="T27" fmla="*/ 3681070 h 567"/>
                <a:gd name="T28" fmla="*/ 3694709 w 567"/>
                <a:gd name="T29" fmla="*/ 3308977 h 567"/>
                <a:gd name="T30" fmla="*/ 3694709 w 567"/>
                <a:gd name="T31" fmla="*/ 465118 h 567"/>
                <a:gd name="T32" fmla="*/ 3694709 w 567"/>
                <a:gd name="T33" fmla="*/ 458472 h 567"/>
                <a:gd name="T34" fmla="*/ 3321235 w 567"/>
                <a:gd name="T35" fmla="*/ 86381 h 567"/>
                <a:gd name="T36" fmla="*/ 460171 w 567"/>
                <a:gd name="T37" fmla="*/ 86381 h 567"/>
                <a:gd name="T38" fmla="*/ 86701 w 567"/>
                <a:gd name="T39" fmla="*/ 458472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7"/>
                <a:gd name="T61" fmla="*/ 0 h 567"/>
                <a:gd name="T62" fmla="*/ 567 w 567"/>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7" h="567">
                  <a:moveTo>
                    <a:pt x="69" y="567"/>
                  </a:moveTo>
                  <a:cubicBezTo>
                    <a:pt x="31" y="567"/>
                    <a:pt x="0" y="536"/>
                    <a:pt x="0" y="498"/>
                  </a:cubicBezTo>
                  <a:cubicBezTo>
                    <a:pt x="0" y="69"/>
                    <a:pt x="0" y="69"/>
                    <a:pt x="0" y="69"/>
                  </a:cubicBezTo>
                  <a:cubicBezTo>
                    <a:pt x="0" y="31"/>
                    <a:pt x="31" y="0"/>
                    <a:pt x="69" y="0"/>
                  </a:cubicBezTo>
                  <a:cubicBezTo>
                    <a:pt x="498" y="0"/>
                    <a:pt x="498" y="0"/>
                    <a:pt x="498" y="0"/>
                  </a:cubicBezTo>
                  <a:cubicBezTo>
                    <a:pt x="536" y="0"/>
                    <a:pt x="567" y="31"/>
                    <a:pt x="567" y="68"/>
                  </a:cubicBezTo>
                  <a:cubicBezTo>
                    <a:pt x="567" y="68"/>
                    <a:pt x="567" y="68"/>
                    <a:pt x="567" y="68"/>
                  </a:cubicBezTo>
                  <a:cubicBezTo>
                    <a:pt x="567" y="498"/>
                    <a:pt x="567" y="498"/>
                    <a:pt x="567" y="498"/>
                  </a:cubicBezTo>
                  <a:cubicBezTo>
                    <a:pt x="567" y="536"/>
                    <a:pt x="536" y="567"/>
                    <a:pt x="498" y="567"/>
                  </a:cubicBezTo>
                  <a:lnTo>
                    <a:pt x="69" y="567"/>
                  </a:lnTo>
                  <a:close/>
                  <a:moveTo>
                    <a:pt x="13" y="69"/>
                  </a:moveTo>
                  <a:cubicBezTo>
                    <a:pt x="13" y="498"/>
                    <a:pt x="13" y="498"/>
                    <a:pt x="13" y="498"/>
                  </a:cubicBezTo>
                  <a:cubicBezTo>
                    <a:pt x="14" y="529"/>
                    <a:pt x="39" y="554"/>
                    <a:pt x="69" y="554"/>
                  </a:cubicBezTo>
                  <a:cubicBezTo>
                    <a:pt x="498" y="554"/>
                    <a:pt x="498" y="554"/>
                    <a:pt x="498" y="554"/>
                  </a:cubicBezTo>
                  <a:cubicBezTo>
                    <a:pt x="529" y="554"/>
                    <a:pt x="554" y="529"/>
                    <a:pt x="554" y="498"/>
                  </a:cubicBezTo>
                  <a:cubicBezTo>
                    <a:pt x="554" y="70"/>
                    <a:pt x="554" y="70"/>
                    <a:pt x="554" y="70"/>
                  </a:cubicBezTo>
                  <a:cubicBezTo>
                    <a:pt x="554" y="69"/>
                    <a:pt x="554" y="69"/>
                    <a:pt x="554" y="69"/>
                  </a:cubicBezTo>
                  <a:cubicBezTo>
                    <a:pt x="554" y="38"/>
                    <a:pt x="529" y="13"/>
                    <a:pt x="498" y="13"/>
                  </a:cubicBezTo>
                  <a:cubicBezTo>
                    <a:pt x="69" y="13"/>
                    <a:pt x="69" y="13"/>
                    <a:pt x="69" y="13"/>
                  </a:cubicBezTo>
                  <a:cubicBezTo>
                    <a:pt x="39" y="13"/>
                    <a:pt x="14" y="39"/>
                    <a:pt x="13" y="69"/>
                  </a:cubicBezTo>
                  <a:close/>
                </a:path>
              </a:pathLst>
            </a:custGeom>
            <a:solidFill>
              <a:schemeClr val="tx2"/>
            </a:solidFill>
            <a:ln w="9525">
              <a:noFill/>
              <a:round/>
              <a:headEnd/>
              <a:tailEnd/>
            </a:ln>
          </p:spPr>
          <p:txBody>
            <a:bodyPr/>
            <a:lstStyle/>
            <a:p>
              <a:endParaRPr lang="fi-FI"/>
            </a:p>
          </p:txBody>
        </p:sp>
      </p:grpSp>
      <p:sp>
        <p:nvSpPr>
          <p:cNvPr id="106" name="Freeform 5"/>
          <p:cNvSpPr>
            <a:spLocks/>
          </p:cNvSpPr>
          <p:nvPr/>
        </p:nvSpPr>
        <p:spPr bwMode="auto">
          <a:xfrm rot="16200000" flipV="1">
            <a:off x="1288256" y="5069682"/>
            <a:ext cx="225425" cy="239712"/>
          </a:xfrm>
          <a:custGeom>
            <a:avLst/>
            <a:gdLst/>
            <a:ahLst/>
            <a:cxnLst>
              <a:cxn ang="0">
                <a:pos x="73" y="47"/>
              </a:cxn>
              <a:cxn ang="0">
                <a:pos x="42" y="4"/>
              </a:cxn>
              <a:cxn ang="0">
                <a:pos x="34" y="4"/>
              </a:cxn>
              <a:cxn ang="0">
                <a:pos x="4" y="46"/>
              </a:cxn>
              <a:cxn ang="0">
                <a:pos x="8" y="56"/>
              </a:cxn>
              <a:cxn ang="0">
                <a:pos x="21" y="56"/>
              </a:cxn>
              <a:cxn ang="0">
                <a:pos x="21" y="100"/>
              </a:cxn>
              <a:cxn ang="0">
                <a:pos x="28" y="107"/>
              </a:cxn>
              <a:cxn ang="0">
                <a:pos x="48" y="107"/>
              </a:cxn>
              <a:cxn ang="0">
                <a:pos x="55" y="100"/>
              </a:cxn>
              <a:cxn ang="0">
                <a:pos x="55" y="56"/>
              </a:cxn>
              <a:cxn ang="0">
                <a:pos x="69" y="56"/>
              </a:cxn>
              <a:cxn ang="0">
                <a:pos x="73" y="47"/>
              </a:cxn>
            </a:cxnLst>
            <a:rect l="0" t="0" r="r" b="b"/>
            <a:pathLst>
              <a:path w="76" h="107">
                <a:moveTo>
                  <a:pt x="73" y="47"/>
                </a:moveTo>
                <a:cubicBezTo>
                  <a:pt x="42" y="4"/>
                  <a:pt x="42" y="4"/>
                  <a:pt x="42" y="4"/>
                </a:cubicBezTo>
                <a:cubicBezTo>
                  <a:pt x="40" y="1"/>
                  <a:pt x="38" y="0"/>
                  <a:pt x="34" y="4"/>
                </a:cubicBezTo>
                <a:cubicBezTo>
                  <a:pt x="4" y="46"/>
                  <a:pt x="4" y="46"/>
                  <a:pt x="4" y="46"/>
                </a:cubicBezTo>
                <a:cubicBezTo>
                  <a:pt x="0" y="51"/>
                  <a:pt x="3" y="56"/>
                  <a:pt x="8" y="56"/>
                </a:cubicBezTo>
                <a:cubicBezTo>
                  <a:pt x="21" y="56"/>
                  <a:pt x="21" y="56"/>
                  <a:pt x="21" y="56"/>
                </a:cubicBezTo>
                <a:cubicBezTo>
                  <a:pt x="21" y="100"/>
                  <a:pt x="21" y="100"/>
                  <a:pt x="21" y="100"/>
                </a:cubicBezTo>
                <a:cubicBezTo>
                  <a:pt x="21" y="104"/>
                  <a:pt x="24" y="107"/>
                  <a:pt x="28" y="107"/>
                </a:cubicBezTo>
                <a:cubicBezTo>
                  <a:pt x="48" y="107"/>
                  <a:pt x="48" y="107"/>
                  <a:pt x="48" y="107"/>
                </a:cubicBezTo>
                <a:cubicBezTo>
                  <a:pt x="52" y="107"/>
                  <a:pt x="55" y="104"/>
                  <a:pt x="55" y="100"/>
                </a:cubicBezTo>
                <a:cubicBezTo>
                  <a:pt x="55" y="56"/>
                  <a:pt x="55" y="56"/>
                  <a:pt x="55" y="56"/>
                </a:cubicBezTo>
                <a:cubicBezTo>
                  <a:pt x="69" y="56"/>
                  <a:pt x="69" y="56"/>
                  <a:pt x="69" y="56"/>
                </a:cubicBezTo>
                <a:cubicBezTo>
                  <a:pt x="73" y="55"/>
                  <a:pt x="76" y="52"/>
                  <a:pt x="73" y="47"/>
                </a:cubicBezTo>
                <a:close/>
              </a:path>
            </a:pathLst>
          </a:custGeom>
          <a:gradFill>
            <a:gsLst>
              <a:gs pos="0">
                <a:schemeClr val="tx2">
                  <a:lumMod val="60000"/>
                  <a:lumOff val="40000"/>
                </a:schemeClr>
              </a:gs>
              <a:gs pos="100000">
                <a:schemeClr val="tx2"/>
              </a:gs>
            </a:gsLst>
            <a:lin ang="5400000" scaled="1"/>
          </a:gradFill>
          <a:ln w="19050">
            <a:solidFill>
              <a:schemeClr val="tx2"/>
            </a:solidFill>
            <a:round/>
            <a:headEnd/>
            <a:tailEnd/>
          </a:ln>
          <a:effectLst/>
        </p:spPr>
        <p:txBody>
          <a:bodyPr/>
          <a:lstStyle/>
          <a:p>
            <a:pPr algn="l" defTabSz="762000" eaLnBrk="0" hangingPunct="0">
              <a:lnSpc>
                <a:spcPct val="90000"/>
              </a:lnSpc>
              <a:spcBef>
                <a:spcPct val="30000"/>
              </a:spcBef>
              <a:buClr>
                <a:schemeClr val="accent1"/>
              </a:buClr>
              <a:defRPr/>
            </a:pPr>
            <a:endParaRPr lang="en-US" sz="1600" dirty="0">
              <a:solidFill>
                <a:schemeClr val="tx1"/>
              </a:solidFill>
              <a:cs typeface="Arial" pitchFamily="34" charset="0"/>
            </a:endParaRPr>
          </a:p>
        </p:txBody>
      </p:sp>
      <p:grpSp>
        <p:nvGrpSpPr>
          <p:cNvPr id="5" name="Group 32"/>
          <p:cNvGrpSpPr>
            <a:grpSpLocks/>
          </p:cNvGrpSpPr>
          <p:nvPr/>
        </p:nvGrpSpPr>
        <p:grpSpPr bwMode="auto">
          <a:xfrm>
            <a:off x="536576" y="1978025"/>
            <a:ext cx="558800" cy="558800"/>
            <a:chOff x="536913" y="1978053"/>
            <a:chExt cx="558800" cy="558800"/>
          </a:xfrm>
        </p:grpSpPr>
        <p:sp>
          <p:nvSpPr>
            <p:cNvPr id="51221" name="Freeform 3702"/>
            <p:cNvSpPr>
              <a:spLocks/>
            </p:cNvSpPr>
            <p:nvPr/>
          </p:nvSpPr>
          <p:spPr bwMode="auto">
            <a:xfrm>
              <a:off x="536913" y="1978053"/>
              <a:ext cx="558800" cy="558800"/>
            </a:xfrm>
            <a:custGeom>
              <a:avLst/>
              <a:gdLst>
                <a:gd name="T0" fmla="*/ 531616516 w 554"/>
                <a:gd name="T1" fmla="*/ 471162124 h 554"/>
                <a:gd name="T2" fmla="*/ 472121364 w 554"/>
                <a:gd name="T3" fmla="*/ 531616516 h 554"/>
                <a:gd name="T4" fmla="*/ 60454282 w 554"/>
                <a:gd name="T5" fmla="*/ 531616516 h 554"/>
                <a:gd name="T6" fmla="*/ 0 w 554"/>
                <a:gd name="T7" fmla="*/ 471162124 h 554"/>
                <a:gd name="T8" fmla="*/ 0 w 554"/>
                <a:gd name="T9" fmla="*/ 59495042 h 554"/>
                <a:gd name="T10" fmla="*/ 60454282 w 554"/>
                <a:gd name="T11" fmla="*/ 0 h 554"/>
                <a:gd name="T12" fmla="*/ 472121364 w 554"/>
                <a:gd name="T13" fmla="*/ 0 h 554"/>
                <a:gd name="T14" fmla="*/ 531616516 w 554"/>
                <a:gd name="T15" fmla="*/ 59495042 h 554"/>
                <a:gd name="T16" fmla="*/ 531616516 w 554"/>
                <a:gd name="T17" fmla="*/ 471162124 h 5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4"/>
                <a:gd name="T28" fmla="*/ 0 h 554"/>
                <a:gd name="T29" fmla="*/ 554 w 554"/>
                <a:gd name="T30" fmla="*/ 554 h 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4" h="554">
                  <a:moveTo>
                    <a:pt x="554" y="491"/>
                  </a:moveTo>
                  <a:cubicBezTo>
                    <a:pt x="554" y="526"/>
                    <a:pt x="526" y="554"/>
                    <a:pt x="492" y="554"/>
                  </a:cubicBezTo>
                  <a:cubicBezTo>
                    <a:pt x="63" y="554"/>
                    <a:pt x="63" y="554"/>
                    <a:pt x="63" y="554"/>
                  </a:cubicBezTo>
                  <a:cubicBezTo>
                    <a:pt x="28" y="554"/>
                    <a:pt x="0" y="526"/>
                    <a:pt x="0" y="491"/>
                  </a:cubicBezTo>
                  <a:cubicBezTo>
                    <a:pt x="0" y="62"/>
                    <a:pt x="0" y="62"/>
                    <a:pt x="0" y="62"/>
                  </a:cubicBezTo>
                  <a:cubicBezTo>
                    <a:pt x="0" y="28"/>
                    <a:pt x="28" y="0"/>
                    <a:pt x="63" y="0"/>
                  </a:cubicBezTo>
                  <a:cubicBezTo>
                    <a:pt x="492" y="0"/>
                    <a:pt x="492" y="0"/>
                    <a:pt x="492" y="0"/>
                  </a:cubicBezTo>
                  <a:cubicBezTo>
                    <a:pt x="526" y="0"/>
                    <a:pt x="554" y="28"/>
                    <a:pt x="554" y="62"/>
                  </a:cubicBezTo>
                  <a:lnTo>
                    <a:pt x="554" y="491"/>
                  </a:lnTo>
                  <a:close/>
                </a:path>
              </a:pathLst>
            </a:custGeom>
            <a:gradFill rotWithShape="0">
              <a:gsLst>
                <a:gs pos="0">
                  <a:srgbClr val="C3C7CC"/>
                </a:gs>
                <a:gs pos="100000">
                  <a:srgbClr val="89929B"/>
                </a:gs>
              </a:gsLst>
              <a:lin ang="5400000" scaled="1"/>
            </a:gradFill>
            <a:ln w="9525">
              <a:noFill/>
              <a:round/>
              <a:headEnd/>
              <a:tailEnd/>
            </a:ln>
          </p:spPr>
          <p:txBody>
            <a:bodyPr/>
            <a:lstStyle/>
            <a:p>
              <a:endParaRPr lang="fi-FI"/>
            </a:p>
          </p:txBody>
        </p:sp>
        <p:sp>
          <p:nvSpPr>
            <p:cNvPr id="51222" name="Freeform 1148"/>
            <p:cNvSpPr>
              <a:spLocks noChangeAspect="1"/>
            </p:cNvSpPr>
            <p:nvPr/>
          </p:nvSpPr>
          <p:spPr bwMode="auto">
            <a:xfrm>
              <a:off x="644334" y="2182842"/>
              <a:ext cx="341313" cy="168275"/>
            </a:xfrm>
            <a:custGeom>
              <a:avLst/>
              <a:gdLst>
                <a:gd name="T0" fmla="*/ 509803776 w 284"/>
                <a:gd name="T1" fmla="*/ 98453571 h 106"/>
                <a:gd name="T2" fmla="*/ 392859657 w 284"/>
                <a:gd name="T3" fmla="*/ 84045426 h 106"/>
                <a:gd name="T4" fmla="*/ 325250869 w 284"/>
                <a:gd name="T5" fmla="*/ 0 h 106"/>
                <a:gd name="T6" fmla="*/ 259469952 w 284"/>
                <a:gd name="T7" fmla="*/ 0 h 106"/>
                <a:gd name="T8" fmla="*/ 188207674 w 284"/>
                <a:gd name="T9" fmla="*/ 0 h 106"/>
                <a:gd name="T10" fmla="*/ 135216412 w 284"/>
                <a:gd name="T11" fmla="*/ 33618490 h 106"/>
                <a:gd name="T12" fmla="*/ 118770901 w 284"/>
                <a:gd name="T13" fmla="*/ 62433207 h 106"/>
                <a:gd name="T14" fmla="*/ 78571680 w 284"/>
                <a:gd name="T15" fmla="*/ 88847612 h 106"/>
                <a:gd name="T16" fmla="*/ 14617569 w 284"/>
                <a:gd name="T17" fmla="*/ 91249499 h 106"/>
                <a:gd name="T18" fmla="*/ 0 w 284"/>
                <a:gd name="T19" fmla="*/ 189701482 h 106"/>
                <a:gd name="T20" fmla="*/ 87707826 w 284"/>
                <a:gd name="T21" fmla="*/ 189701482 h 106"/>
                <a:gd name="T22" fmla="*/ 166279525 w 284"/>
                <a:gd name="T23" fmla="*/ 189701482 h 106"/>
                <a:gd name="T24" fmla="*/ 259469952 w 284"/>
                <a:gd name="T25" fmla="*/ 189701482 h 106"/>
                <a:gd name="T26" fmla="*/ 372759455 w 284"/>
                <a:gd name="T27" fmla="*/ 189701482 h 106"/>
                <a:gd name="T28" fmla="*/ 445849679 w 284"/>
                <a:gd name="T29" fmla="*/ 189701482 h 106"/>
                <a:gd name="T30" fmla="*/ 518939904 w 284"/>
                <a:gd name="T31" fmla="*/ 189701482 h 106"/>
                <a:gd name="T32" fmla="*/ 509803776 w 284"/>
                <a:gd name="T33" fmla="*/ 9845357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106"/>
                <a:gd name="T53" fmla="*/ 284 w 284"/>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106">
                  <a:moveTo>
                    <a:pt x="279" y="41"/>
                  </a:moveTo>
                  <a:cubicBezTo>
                    <a:pt x="260" y="32"/>
                    <a:pt x="237" y="35"/>
                    <a:pt x="215" y="35"/>
                  </a:cubicBezTo>
                  <a:cubicBezTo>
                    <a:pt x="178" y="0"/>
                    <a:pt x="178" y="0"/>
                    <a:pt x="178" y="0"/>
                  </a:cubicBezTo>
                  <a:cubicBezTo>
                    <a:pt x="142" y="0"/>
                    <a:pt x="142" y="0"/>
                    <a:pt x="142" y="0"/>
                  </a:cubicBezTo>
                  <a:cubicBezTo>
                    <a:pt x="103" y="0"/>
                    <a:pt x="103" y="0"/>
                    <a:pt x="103" y="0"/>
                  </a:cubicBezTo>
                  <a:cubicBezTo>
                    <a:pt x="90" y="3"/>
                    <a:pt x="83" y="4"/>
                    <a:pt x="74" y="14"/>
                  </a:cubicBezTo>
                  <a:cubicBezTo>
                    <a:pt x="65" y="26"/>
                    <a:pt x="65" y="26"/>
                    <a:pt x="65" y="26"/>
                  </a:cubicBezTo>
                  <a:cubicBezTo>
                    <a:pt x="62" y="31"/>
                    <a:pt x="52" y="37"/>
                    <a:pt x="43" y="37"/>
                  </a:cubicBezTo>
                  <a:cubicBezTo>
                    <a:pt x="8" y="38"/>
                    <a:pt x="8" y="38"/>
                    <a:pt x="8" y="38"/>
                  </a:cubicBezTo>
                  <a:cubicBezTo>
                    <a:pt x="0" y="79"/>
                    <a:pt x="0" y="79"/>
                    <a:pt x="0" y="79"/>
                  </a:cubicBezTo>
                  <a:cubicBezTo>
                    <a:pt x="48" y="79"/>
                    <a:pt x="48" y="79"/>
                    <a:pt x="48" y="79"/>
                  </a:cubicBezTo>
                  <a:cubicBezTo>
                    <a:pt x="57" y="106"/>
                    <a:pt x="83" y="102"/>
                    <a:pt x="91" y="79"/>
                  </a:cubicBezTo>
                  <a:cubicBezTo>
                    <a:pt x="142" y="79"/>
                    <a:pt x="142" y="79"/>
                    <a:pt x="142" y="79"/>
                  </a:cubicBezTo>
                  <a:cubicBezTo>
                    <a:pt x="204" y="79"/>
                    <a:pt x="204" y="79"/>
                    <a:pt x="204" y="79"/>
                  </a:cubicBezTo>
                  <a:cubicBezTo>
                    <a:pt x="209" y="106"/>
                    <a:pt x="237" y="104"/>
                    <a:pt x="244" y="79"/>
                  </a:cubicBezTo>
                  <a:cubicBezTo>
                    <a:pt x="284" y="79"/>
                    <a:pt x="284" y="79"/>
                    <a:pt x="284" y="79"/>
                  </a:cubicBezTo>
                  <a:lnTo>
                    <a:pt x="279" y="41"/>
                  </a:lnTo>
                  <a:close/>
                </a:path>
              </a:pathLst>
            </a:custGeom>
            <a:solidFill>
              <a:srgbClr val="FFFFFF"/>
            </a:solidFill>
            <a:ln w="9525">
              <a:noFill/>
              <a:round/>
              <a:headEnd/>
              <a:tailEnd/>
            </a:ln>
          </p:spPr>
          <p:txBody>
            <a:bodyPr/>
            <a:lstStyle/>
            <a:p>
              <a:endParaRPr lang="fi-FI"/>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6"/>
          <p:cNvSpPr>
            <a:spLocks noChangeArrowheads="1"/>
          </p:cNvSpPr>
          <p:nvPr>
            <p:custDataLst>
              <p:tags r:id="rId1"/>
            </p:custDataLst>
          </p:nvPr>
        </p:nvSpPr>
        <p:spPr bwMode="auto">
          <a:xfrm>
            <a:off x="120650" y="996951"/>
            <a:ext cx="8896350" cy="5027613"/>
          </a:xfrm>
          <a:prstGeom prst="roundRect">
            <a:avLst>
              <a:gd name="adj" fmla="val 3302"/>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a:lstStyle/>
          <a:p>
            <a:pPr algn="l" defTabSz="762000" eaLnBrk="0" hangingPunct="0">
              <a:lnSpc>
                <a:spcPct val="90000"/>
              </a:lnSpc>
              <a:spcBef>
                <a:spcPts val="720"/>
              </a:spcBef>
              <a:buClr>
                <a:schemeClr val="accent2"/>
              </a:buClr>
              <a:buSzPct val="110000"/>
              <a:defRPr/>
            </a:pPr>
            <a:r>
              <a:rPr lang="en-GB" sz="1600" dirty="0">
                <a:cs typeface="Arial" pitchFamily="34" charset="0"/>
              </a:rPr>
              <a:t>Improved operational efficiency </a:t>
            </a:r>
            <a:br>
              <a:rPr lang="en-GB" sz="1600" dirty="0">
                <a:cs typeface="Arial" pitchFamily="34" charset="0"/>
              </a:rPr>
            </a:br>
            <a:r>
              <a:rPr lang="en-GB" sz="1600" dirty="0">
                <a:cs typeface="Arial" pitchFamily="34" charset="0"/>
              </a:rPr>
              <a:t>&amp; customer centricity with our solutions</a:t>
            </a:r>
          </a:p>
        </p:txBody>
      </p:sp>
      <p:sp>
        <p:nvSpPr>
          <p:cNvPr id="52227" name="Rechteck 50"/>
          <p:cNvSpPr>
            <a:spLocks noChangeArrowheads="1"/>
          </p:cNvSpPr>
          <p:nvPr/>
        </p:nvSpPr>
        <p:spPr bwMode="auto">
          <a:xfrm>
            <a:off x="804864" y="1612900"/>
            <a:ext cx="6810375" cy="3748088"/>
          </a:xfrm>
          <a:prstGeom prst="rect">
            <a:avLst/>
          </a:prstGeom>
          <a:solidFill>
            <a:schemeClr val="bg1">
              <a:alpha val="50195"/>
            </a:schemeClr>
          </a:solidFill>
          <a:ln w="19050" algn="ctr">
            <a:noFill/>
            <a:round/>
            <a:headEnd/>
            <a:tailEnd/>
          </a:ln>
        </p:spPr>
        <p:txBody>
          <a:bodyPr lIns="90000" tIns="46800" rIns="90000" bIns="46800" anchor="ctr"/>
          <a:lstStyle/>
          <a:p>
            <a:pPr algn="l" defTabSz="762000" eaLnBrk="0" hangingPunct="0">
              <a:lnSpc>
                <a:spcPct val="90000"/>
              </a:lnSpc>
              <a:spcBef>
                <a:spcPct val="30000"/>
              </a:spcBef>
              <a:buClr>
                <a:schemeClr val="accent1"/>
              </a:buClr>
            </a:pPr>
            <a:endParaRPr lang="en-US" sz="1800" b="0">
              <a:solidFill>
                <a:schemeClr val="tx1"/>
              </a:solidFill>
              <a:cs typeface="Arial" charset="0"/>
            </a:endParaRPr>
          </a:p>
        </p:txBody>
      </p:sp>
      <p:sp>
        <p:nvSpPr>
          <p:cNvPr id="52232" name="Rectangle 2"/>
          <p:cNvSpPr>
            <a:spLocks noGrp="1" noChangeArrowheads="1"/>
          </p:cNvSpPr>
          <p:nvPr>
            <p:ph type="title"/>
          </p:nvPr>
        </p:nvSpPr>
        <p:spPr/>
        <p:txBody>
          <a:bodyPr/>
          <a:lstStyle/>
          <a:p>
            <a:pPr eaLnBrk="1" hangingPunct="1"/>
            <a:r>
              <a:rPr lang="en-GB" smtClean="0"/>
              <a:t>Revolution of energy services</a:t>
            </a:r>
            <a:br>
              <a:rPr lang="en-GB" smtClean="0"/>
            </a:br>
            <a:r>
              <a:rPr lang="en-GB" sz="2000" smtClean="0"/>
              <a:t>European market view  </a:t>
            </a:r>
            <a:endParaRPr lang="en-GB" sz="2000" smtClean="0">
              <a:solidFill>
                <a:srgbClr val="FF0000"/>
              </a:solidFill>
            </a:endParaRPr>
          </a:p>
        </p:txBody>
      </p:sp>
      <p:sp>
        <p:nvSpPr>
          <p:cNvPr id="52233" name="Text Box 10"/>
          <p:cNvSpPr txBox="1">
            <a:spLocks noChangeArrowheads="1"/>
          </p:cNvSpPr>
          <p:nvPr/>
        </p:nvSpPr>
        <p:spPr bwMode="auto">
          <a:xfrm>
            <a:off x="215901" y="4945064"/>
            <a:ext cx="752475" cy="221599"/>
          </a:xfrm>
          <a:prstGeom prst="rect">
            <a:avLst/>
          </a:prstGeom>
          <a:noFill/>
          <a:ln w="19050" algn="ctr">
            <a:noFill/>
            <a:miter lim="800000"/>
            <a:headEnd/>
            <a:tailEnd/>
          </a:ln>
        </p:spPr>
        <p:txBody>
          <a:bodyPr lIns="0" tIns="0" rIns="0" bIns="0">
            <a:spAutoFit/>
          </a:bodyPr>
          <a:lstStyle/>
          <a:p>
            <a:pPr algn="l" defTabSz="762000" eaLnBrk="0" hangingPunct="0">
              <a:lnSpc>
                <a:spcPct val="90000"/>
              </a:lnSpc>
              <a:spcBef>
                <a:spcPct val="30000"/>
              </a:spcBef>
              <a:buClr>
                <a:schemeClr val="accent1"/>
              </a:buClr>
            </a:pPr>
            <a:r>
              <a:rPr lang="en-GB" sz="1600" b="0">
                <a:solidFill>
                  <a:schemeClr val="bg2"/>
                </a:solidFill>
                <a:cs typeface="Arial" charset="0"/>
              </a:rPr>
              <a:t>Basic</a:t>
            </a:r>
          </a:p>
        </p:txBody>
      </p:sp>
      <p:sp>
        <p:nvSpPr>
          <p:cNvPr id="52234" name="Text Box 11"/>
          <p:cNvSpPr txBox="1">
            <a:spLocks noChangeArrowheads="1"/>
          </p:cNvSpPr>
          <p:nvPr/>
        </p:nvSpPr>
        <p:spPr bwMode="auto">
          <a:xfrm>
            <a:off x="215901" y="1223964"/>
            <a:ext cx="912813" cy="443198"/>
          </a:xfrm>
          <a:prstGeom prst="rect">
            <a:avLst/>
          </a:prstGeom>
          <a:noFill/>
          <a:ln w="19050" algn="ctr">
            <a:noFill/>
            <a:miter lim="800000"/>
            <a:headEnd/>
            <a:tailEnd/>
          </a:ln>
        </p:spPr>
        <p:txBody>
          <a:bodyPr lIns="0" tIns="0" rIns="0" bIns="0">
            <a:spAutoFit/>
          </a:bodyPr>
          <a:lstStyle/>
          <a:p>
            <a:pPr algn="l" defTabSz="762000" eaLnBrk="0" hangingPunct="0">
              <a:lnSpc>
                <a:spcPct val="90000"/>
              </a:lnSpc>
              <a:spcBef>
                <a:spcPct val="30000"/>
              </a:spcBef>
              <a:buClr>
                <a:schemeClr val="accent1"/>
              </a:buClr>
            </a:pPr>
            <a:r>
              <a:rPr lang="en-GB" sz="1600" b="0">
                <a:solidFill>
                  <a:srgbClr val="68717A"/>
                </a:solidFill>
                <a:cs typeface="Arial" charset="0"/>
              </a:rPr>
              <a:t>Value added</a:t>
            </a:r>
          </a:p>
        </p:txBody>
      </p:sp>
      <p:sp>
        <p:nvSpPr>
          <p:cNvPr id="52235" name="Text Box 43"/>
          <p:cNvSpPr txBox="1">
            <a:spLocks noChangeArrowheads="1"/>
          </p:cNvSpPr>
          <p:nvPr/>
        </p:nvSpPr>
        <p:spPr bwMode="auto">
          <a:xfrm rot="-5400000">
            <a:off x="-79285" y="3340426"/>
            <a:ext cx="1458733" cy="221599"/>
          </a:xfrm>
          <a:prstGeom prst="rect">
            <a:avLst/>
          </a:prstGeom>
          <a:noFill/>
          <a:ln w="19050" algn="ctr">
            <a:noFill/>
            <a:miter lim="800000"/>
            <a:headEnd/>
            <a:tailEnd/>
          </a:ln>
        </p:spPr>
        <p:txBody>
          <a:bodyPr wrap="none" lIns="0" tIns="0" rIns="0" bIns="0">
            <a:spAutoFit/>
          </a:bodyPr>
          <a:lstStyle/>
          <a:p>
            <a:pPr algn="l" defTabSz="762000" eaLnBrk="0" hangingPunct="0">
              <a:lnSpc>
                <a:spcPct val="90000"/>
              </a:lnSpc>
              <a:spcBef>
                <a:spcPct val="30000"/>
              </a:spcBef>
              <a:buClr>
                <a:schemeClr val="accent1"/>
              </a:buClr>
            </a:pPr>
            <a:r>
              <a:rPr lang="en-US" sz="1600">
                <a:solidFill>
                  <a:srgbClr val="68717A"/>
                </a:solidFill>
                <a:cs typeface="Arial" charset="0"/>
              </a:rPr>
              <a:t>Energy services</a:t>
            </a:r>
          </a:p>
        </p:txBody>
      </p:sp>
      <p:sp>
        <p:nvSpPr>
          <p:cNvPr id="52236" name="Line 24"/>
          <p:cNvSpPr>
            <a:spLocks noChangeShapeType="1"/>
          </p:cNvSpPr>
          <p:nvPr/>
        </p:nvSpPr>
        <p:spPr bwMode="auto">
          <a:xfrm flipV="1">
            <a:off x="817563" y="1497014"/>
            <a:ext cx="0" cy="3878261"/>
          </a:xfrm>
          <a:prstGeom prst="line">
            <a:avLst/>
          </a:prstGeom>
          <a:noFill/>
          <a:ln w="28575">
            <a:solidFill>
              <a:schemeClr val="bg2"/>
            </a:solidFill>
            <a:round/>
            <a:headEnd/>
            <a:tailEnd type="triangle" w="med" len="med"/>
          </a:ln>
        </p:spPr>
        <p:txBody>
          <a:bodyPr lIns="90000" tIns="46800" rIns="90000" bIns="46800" anchor="ctr">
            <a:spAutoFit/>
          </a:bodyPr>
          <a:lstStyle/>
          <a:p>
            <a:endParaRPr lang="fi-FI"/>
          </a:p>
        </p:txBody>
      </p:sp>
      <p:sp>
        <p:nvSpPr>
          <p:cNvPr id="52237" name="Text Box 8"/>
          <p:cNvSpPr txBox="1">
            <a:spLocks noChangeArrowheads="1"/>
          </p:cNvSpPr>
          <p:nvPr/>
        </p:nvSpPr>
        <p:spPr bwMode="auto">
          <a:xfrm>
            <a:off x="804863" y="5476875"/>
            <a:ext cx="535403" cy="221599"/>
          </a:xfrm>
          <a:prstGeom prst="rect">
            <a:avLst/>
          </a:prstGeom>
          <a:noFill/>
          <a:ln w="19050" algn="ctr">
            <a:noFill/>
            <a:miter lim="800000"/>
            <a:headEnd/>
            <a:tailEnd/>
          </a:ln>
        </p:spPr>
        <p:txBody>
          <a:bodyPr wrap="none" lIns="0" tIns="0" rIns="0" bIns="0">
            <a:spAutoFit/>
          </a:bodyPr>
          <a:lstStyle/>
          <a:p>
            <a:pPr algn="l" defTabSz="762000" eaLnBrk="0" hangingPunct="0">
              <a:lnSpc>
                <a:spcPct val="90000"/>
              </a:lnSpc>
              <a:spcBef>
                <a:spcPct val="30000"/>
              </a:spcBef>
              <a:buClr>
                <a:schemeClr val="accent1"/>
              </a:buClr>
            </a:pPr>
            <a:r>
              <a:rPr lang="en-GB" sz="1600" b="0">
                <a:solidFill>
                  <a:schemeClr val="bg2"/>
                </a:solidFill>
                <a:cs typeface="Arial" charset="0"/>
              </a:rPr>
              <a:t>Direct</a:t>
            </a:r>
          </a:p>
        </p:txBody>
      </p:sp>
      <p:sp>
        <p:nvSpPr>
          <p:cNvPr id="52238" name="Text Box 9"/>
          <p:cNvSpPr txBox="1">
            <a:spLocks noChangeArrowheads="1"/>
          </p:cNvSpPr>
          <p:nvPr/>
        </p:nvSpPr>
        <p:spPr bwMode="auto">
          <a:xfrm>
            <a:off x="7296151" y="5476875"/>
            <a:ext cx="673261" cy="221599"/>
          </a:xfrm>
          <a:prstGeom prst="rect">
            <a:avLst/>
          </a:prstGeom>
          <a:noFill/>
          <a:ln w="19050" algn="ctr">
            <a:noFill/>
            <a:miter lim="800000"/>
            <a:headEnd/>
            <a:tailEnd/>
          </a:ln>
        </p:spPr>
        <p:txBody>
          <a:bodyPr wrap="none" lIns="0" tIns="0" rIns="0" bIns="0">
            <a:spAutoFit/>
          </a:bodyPr>
          <a:lstStyle/>
          <a:p>
            <a:pPr algn="l" defTabSz="762000" eaLnBrk="0" hangingPunct="0">
              <a:lnSpc>
                <a:spcPct val="90000"/>
              </a:lnSpc>
              <a:spcBef>
                <a:spcPct val="30000"/>
              </a:spcBef>
              <a:buClr>
                <a:schemeClr val="accent1"/>
              </a:buClr>
            </a:pPr>
            <a:r>
              <a:rPr lang="en-GB" sz="1600" b="0">
                <a:solidFill>
                  <a:schemeClr val="bg2"/>
                </a:solidFill>
                <a:cs typeface="Arial" charset="0"/>
              </a:rPr>
              <a:t>Indirect</a:t>
            </a:r>
          </a:p>
        </p:txBody>
      </p:sp>
      <p:sp>
        <p:nvSpPr>
          <p:cNvPr id="2149388" name="Oval 12"/>
          <p:cNvSpPr>
            <a:spLocks noChangeArrowheads="1"/>
          </p:cNvSpPr>
          <p:nvPr/>
        </p:nvSpPr>
        <p:spPr bwMode="auto">
          <a:xfrm>
            <a:off x="993775" y="4654551"/>
            <a:ext cx="1428750" cy="358775"/>
          </a:xfrm>
          <a:prstGeom prst="roundRect">
            <a:avLst>
              <a:gd name="adj" fmla="val 44860"/>
            </a:avLst>
          </a:prstGeom>
          <a:gradFill rotWithShape="1">
            <a:gsLst>
              <a:gs pos="0">
                <a:schemeClr val="accent5">
                  <a:lumMod val="20000"/>
                  <a:lumOff val="80000"/>
                </a:schemeClr>
              </a:gs>
              <a:gs pos="100000">
                <a:schemeClr val="accent5">
                  <a:lumMod val="60000"/>
                  <a:lumOff val="40000"/>
                </a:schemeClr>
              </a:gs>
            </a:gsLst>
            <a:lin ang="5400000" scaled="1"/>
          </a:gradFill>
          <a:ln w="25400">
            <a:solidFill>
              <a:schemeClr val="accent5">
                <a:lumMod val="60000"/>
                <a:lumOff val="40000"/>
              </a:schemeClr>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Basic connection</a:t>
            </a:r>
          </a:p>
        </p:txBody>
      </p:sp>
      <p:sp>
        <p:nvSpPr>
          <p:cNvPr id="2149389" name="Oval 13"/>
          <p:cNvSpPr>
            <a:spLocks noChangeArrowheads="1"/>
          </p:cNvSpPr>
          <p:nvPr/>
        </p:nvSpPr>
        <p:spPr bwMode="auto">
          <a:xfrm>
            <a:off x="1430338" y="4005264"/>
            <a:ext cx="1428750" cy="358775"/>
          </a:xfrm>
          <a:prstGeom prst="roundRect">
            <a:avLst>
              <a:gd name="adj" fmla="val 44860"/>
            </a:avLst>
          </a:prstGeom>
          <a:gradFill rotWithShape="1">
            <a:gsLst>
              <a:gs pos="0">
                <a:schemeClr val="accent5">
                  <a:lumMod val="60000"/>
                  <a:lumOff val="40000"/>
                </a:schemeClr>
              </a:gs>
              <a:gs pos="100000">
                <a:schemeClr val="accent5"/>
              </a:gs>
            </a:gsLst>
            <a:lin ang="5400000" scaled="1"/>
          </a:gradFill>
          <a:ln w="25400">
            <a:solidFill>
              <a:schemeClr val="accent5"/>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dirty="0">
                <a:solidFill>
                  <a:schemeClr val="tx1"/>
                </a:solidFill>
                <a:cs typeface="Arial" pitchFamily="34" charset="0"/>
              </a:rPr>
              <a:t>Selection by </a:t>
            </a:r>
            <a:r>
              <a:rPr lang="en-GB" sz="1000" dirty="0" err="1">
                <a:solidFill>
                  <a:schemeClr val="tx1"/>
                </a:solidFill>
                <a:cs typeface="Arial" pitchFamily="34" charset="0"/>
              </a:rPr>
              <a:t>eGeneration</a:t>
            </a:r>
            <a:r>
              <a:rPr lang="en-GB" sz="1000" dirty="0">
                <a:solidFill>
                  <a:schemeClr val="tx1"/>
                </a:solidFill>
                <a:cs typeface="Arial" pitchFamily="34" charset="0"/>
              </a:rPr>
              <a:t> type</a:t>
            </a:r>
          </a:p>
        </p:txBody>
      </p:sp>
      <p:sp>
        <p:nvSpPr>
          <p:cNvPr id="2149390" name="Oval 14"/>
          <p:cNvSpPr>
            <a:spLocks noChangeArrowheads="1"/>
          </p:cNvSpPr>
          <p:nvPr/>
        </p:nvSpPr>
        <p:spPr bwMode="auto">
          <a:xfrm>
            <a:off x="1168400" y="3429001"/>
            <a:ext cx="1428750" cy="358775"/>
          </a:xfrm>
          <a:prstGeom prst="roundRect">
            <a:avLst>
              <a:gd name="adj" fmla="val 44860"/>
            </a:avLst>
          </a:prstGeom>
          <a:gradFill rotWithShape="1">
            <a:gsLst>
              <a:gs pos="0">
                <a:schemeClr val="accent1">
                  <a:lumMod val="60000"/>
                  <a:lumOff val="40000"/>
                </a:schemeClr>
              </a:gs>
              <a:gs pos="100000">
                <a:schemeClr val="accent1"/>
              </a:gs>
            </a:gsLst>
            <a:lin ang="5400000" scaled="1"/>
          </a:gradFill>
          <a:ln w="25400">
            <a:solidFill>
              <a:schemeClr val="accent1"/>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Connection for micro-generation</a:t>
            </a:r>
          </a:p>
        </p:txBody>
      </p:sp>
      <p:sp>
        <p:nvSpPr>
          <p:cNvPr id="2149391" name="Oval 15"/>
          <p:cNvSpPr>
            <a:spLocks noChangeArrowheads="1"/>
          </p:cNvSpPr>
          <p:nvPr/>
        </p:nvSpPr>
        <p:spPr bwMode="auto">
          <a:xfrm>
            <a:off x="993775" y="2925764"/>
            <a:ext cx="1428750" cy="358775"/>
          </a:xfrm>
          <a:prstGeom prst="roundRect">
            <a:avLst>
              <a:gd name="adj" fmla="val 44860"/>
            </a:avLst>
          </a:prstGeom>
          <a:gradFill rotWithShape="1">
            <a:gsLst>
              <a:gs pos="0">
                <a:schemeClr val="accent1">
                  <a:lumMod val="60000"/>
                  <a:lumOff val="40000"/>
                </a:schemeClr>
              </a:gs>
              <a:gs pos="100000">
                <a:schemeClr val="accent1"/>
              </a:gs>
            </a:gsLst>
            <a:lin ang="5400000" scaled="1"/>
          </a:gradFill>
          <a:ln w="25400">
            <a:solidFill>
              <a:schemeClr val="accent1"/>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dirty="0">
                <a:solidFill>
                  <a:schemeClr val="tx1"/>
                </a:solidFill>
                <a:cs typeface="Arial" pitchFamily="34" charset="0"/>
              </a:rPr>
              <a:t>Basic services for </a:t>
            </a:r>
            <a:r>
              <a:rPr lang="en-GB" sz="1000" dirty="0" err="1">
                <a:solidFill>
                  <a:schemeClr val="tx1"/>
                </a:solidFill>
                <a:cs typeface="Arial" pitchFamily="34" charset="0"/>
              </a:rPr>
              <a:t>eMobility</a:t>
            </a:r>
            <a:endParaRPr lang="en-GB" sz="1000" dirty="0">
              <a:solidFill>
                <a:schemeClr val="tx1"/>
              </a:solidFill>
              <a:cs typeface="Arial" pitchFamily="34" charset="0"/>
            </a:endParaRPr>
          </a:p>
        </p:txBody>
      </p:sp>
      <p:sp>
        <p:nvSpPr>
          <p:cNvPr id="2149392" name="Oval 16"/>
          <p:cNvSpPr>
            <a:spLocks noChangeArrowheads="1"/>
          </p:cNvSpPr>
          <p:nvPr/>
        </p:nvSpPr>
        <p:spPr bwMode="auto">
          <a:xfrm>
            <a:off x="3868738" y="4175126"/>
            <a:ext cx="1428750" cy="358775"/>
          </a:xfrm>
          <a:prstGeom prst="roundRect">
            <a:avLst>
              <a:gd name="adj" fmla="val 44860"/>
            </a:avLst>
          </a:prstGeom>
          <a:gradFill rotWithShape="1">
            <a:gsLst>
              <a:gs pos="0">
                <a:schemeClr val="accent5">
                  <a:lumMod val="60000"/>
                  <a:lumOff val="40000"/>
                </a:schemeClr>
              </a:gs>
              <a:gs pos="100000">
                <a:schemeClr val="accent5"/>
              </a:gs>
            </a:gsLst>
            <a:lin ang="5400000" scaled="1"/>
          </a:gradFill>
          <a:ln w="25400">
            <a:solidFill>
              <a:schemeClr val="accent5"/>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Market priced contracts</a:t>
            </a:r>
          </a:p>
        </p:txBody>
      </p:sp>
      <p:sp>
        <p:nvSpPr>
          <p:cNvPr id="2149393" name="Oval 17"/>
          <p:cNvSpPr>
            <a:spLocks noChangeArrowheads="1"/>
          </p:cNvSpPr>
          <p:nvPr/>
        </p:nvSpPr>
        <p:spPr bwMode="auto">
          <a:xfrm>
            <a:off x="4129088" y="2465388"/>
            <a:ext cx="1428750" cy="360362"/>
          </a:xfrm>
          <a:prstGeom prst="roundRect">
            <a:avLst>
              <a:gd name="adj" fmla="val 44651"/>
            </a:avLst>
          </a:prstGeom>
          <a:gradFill rotWithShape="1">
            <a:gsLst>
              <a:gs pos="0">
                <a:schemeClr val="accent2">
                  <a:lumMod val="60000"/>
                  <a:lumOff val="40000"/>
                </a:schemeClr>
              </a:gs>
              <a:gs pos="100000">
                <a:schemeClr val="accent2">
                  <a:alpha val="90000"/>
                </a:schemeClr>
              </a:gs>
            </a:gsLst>
            <a:lin ang="5400000" scaled="1"/>
          </a:gradFill>
          <a:ln w="25400">
            <a:solidFill>
              <a:schemeClr val="accent2"/>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dirty="0">
                <a:solidFill>
                  <a:schemeClr val="tx1"/>
                </a:solidFill>
                <a:cs typeface="Arial" pitchFamily="34" charset="0"/>
              </a:rPr>
              <a:t>Remote management of consumption</a:t>
            </a:r>
          </a:p>
        </p:txBody>
      </p:sp>
      <p:sp>
        <p:nvSpPr>
          <p:cNvPr id="2149394" name="Oval 18"/>
          <p:cNvSpPr>
            <a:spLocks noChangeArrowheads="1"/>
          </p:cNvSpPr>
          <p:nvPr/>
        </p:nvSpPr>
        <p:spPr bwMode="auto">
          <a:xfrm>
            <a:off x="5872163" y="4724401"/>
            <a:ext cx="1428750" cy="360363"/>
          </a:xfrm>
          <a:prstGeom prst="roundRect">
            <a:avLst>
              <a:gd name="adj" fmla="val 44651"/>
            </a:avLst>
          </a:prstGeom>
          <a:gradFill rotWithShape="1">
            <a:gsLst>
              <a:gs pos="0">
                <a:schemeClr val="accent5">
                  <a:lumMod val="20000"/>
                  <a:lumOff val="80000"/>
                </a:schemeClr>
              </a:gs>
              <a:gs pos="100000">
                <a:schemeClr val="accent5">
                  <a:lumMod val="60000"/>
                  <a:lumOff val="40000"/>
                </a:schemeClr>
              </a:gs>
            </a:gsLst>
            <a:lin ang="5400000" scaled="1"/>
          </a:gradFill>
          <a:ln w="25400">
            <a:solidFill>
              <a:schemeClr val="accent5">
                <a:lumMod val="60000"/>
                <a:lumOff val="40000"/>
              </a:schemeClr>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Reports on consumption</a:t>
            </a:r>
          </a:p>
        </p:txBody>
      </p:sp>
      <p:sp>
        <p:nvSpPr>
          <p:cNvPr id="52246" name="Oval 19"/>
          <p:cNvSpPr>
            <a:spLocks noChangeArrowheads="1"/>
          </p:cNvSpPr>
          <p:nvPr/>
        </p:nvSpPr>
        <p:spPr bwMode="auto">
          <a:xfrm>
            <a:off x="4195763" y="1844676"/>
            <a:ext cx="1428750" cy="358775"/>
          </a:xfrm>
          <a:prstGeom prst="roundRect">
            <a:avLst>
              <a:gd name="adj" fmla="val 44861"/>
            </a:avLst>
          </a:prstGeom>
          <a:gradFill rotWithShape="1">
            <a:gsLst>
              <a:gs pos="0">
                <a:schemeClr val="tx2"/>
              </a:gs>
              <a:gs pos="100000">
                <a:schemeClr val="bg2"/>
              </a:gs>
            </a:gsLst>
            <a:lin ang="5400000" scaled="1"/>
          </a:gradFill>
          <a:ln w="25400">
            <a:solidFill>
              <a:schemeClr val="bg2"/>
            </a:solidFill>
            <a:round/>
            <a:headEnd/>
            <a:tailEnd/>
          </a:ln>
        </p:spPr>
        <p:txBody>
          <a:bodyPr lIns="90000" tIns="0" rIns="46800" bIns="0" anchor="ctr"/>
          <a:lstStyle/>
          <a:p>
            <a:pPr algn="l" defTabSz="762000" eaLnBrk="0" hangingPunct="0">
              <a:lnSpc>
                <a:spcPct val="90000"/>
              </a:lnSpc>
              <a:buClr>
                <a:schemeClr val="accent1"/>
              </a:buClr>
            </a:pPr>
            <a:r>
              <a:rPr lang="en-GB" sz="1000">
                <a:cs typeface="Arial" charset="0"/>
              </a:rPr>
              <a:t>Ultra fast charging for eMobility</a:t>
            </a:r>
          </a:p>
        </p:txBody>
      </p:sp>
      <p:sp>
        <p:nvSpPr>
          <p:cNvPr id="2149396" name="Oval 20"/>
          <p:cNvSpPr>
            <a:spLocks noChangeArrowheads="1"/>
          </p:cNvSpPr>
          <p:nvPr/>
        </p:nvSpPr>
        <p:spPr bwMode="auto">
          <a:xfrm>
            <a:off x="4149725" y="2913064"/>
            <a:ext cx="1428750" cy="360362"/>
          </a:xfrm>
          <a:prstGeom prst="roundRect">
            <a:avLst>
              <a:gd name="adj" fmla="val 44860"/>
            </a:avLst>
          </a:prstGeom>
          <a:gradFill rotWithShape="1">
            <a:gsLst>
              <a:gs pos="0">
                <a:schemeClr val="accent1">
                  <a:lumMod val="60000"/>
                  <a:lumOff val="40000"/>
                </a:schemeClr>
              </a:gs>
              <a:gs pos="100000">
                <a:schemeClr val="accent1"/>
              </a:gs>
            </a:gsLst>
            <a:lin ang="5400000" scaled="1"/>
          </a:gradFill>
          <a:ln w="25400">
            <a:solidFill>
              <a:schemeClr val="accent1"/>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Control loads for B2B</a:t>
            </a:r>
          </a:p>
        </p:txBody>
      </p:sp>
      <p:sp>
        <p:nvSpPr>
          <p:cNvPr id="2149397" name="Oval 21"/>
          <p:cNvSpPr>
            <a:spLocks noChangeArrowheads="1"/>
          </p:cNvSpPr>
          <p:nvPr/>
        </p:nvSpPr>
        <p:spPr bwMode="auto">
          <a:xfrm>
            <a:off x="2828925" y="3238501"/>
            <a:ext cx="1514475" cy="431800"/>
          </a:xfrm>
          <a:prstGeom prst="roundRect">
            <a:avLst>
              <a:gd name="adj" fmla="val 37354"/>
            </a:avLst>
          </a:prstGeom>
          <a:gradFill rotWithShape="1">
            <a:gsLst>
              <a:gs pos="0">
                <a:schemeClr val="accent1">
                  <a:lumMod val="60000"/>
                  <a:lumOff val="40000"/>
                </a:schemeClr>
              </a:gs>
              <a:gs pos="100000">
                <a:schemeClr val="accent1"/>
              </a:gs>
            </a:gsLst>
            <a:lin ang="5400000" scaled="1"/>
          </a:gradFill>
          <a:ln w="25400">
            <a:solidFill>
              <a:schemeClr val="accent1"/>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dirty="0">
                <a:solidFill>
                  <a:schemeClr val="tx1"/>
                </a:solidFill>
                <a:cs typeface="Arial" pitchFamily="34" charset="0"/>
              </a:rPr>
              <a:t>Management of distributed/ micro generation</a:t>
            </a:r>
          </a:p>
        </p:txBody>
      </p:sp>
      <p:sp>
        <p:nvSpPr>
          <p:cNvPr id="2149398" name="Oval 22"/>
          <p:cNvSpPr>
            <a:spLocks noChangeArrowheads="1"/>
          </p:cNvSpPr>
          <p:nvPr/>
        </p:nvSpPr>
        <p:spPr bwMode="auto">
          <a:xfrm>
            <a:off x="4913313" y="3429001"/>
            <a:ext cx="1428750" cy="358775"/>
          </a:xfrm>
          <a:prstGeom prst="roundRect">
            <a:avLst>
              <a:gd name="adj" fmla="val 44860"/>
            </a:avLst>
          </a:prstGeom>
          <a:gradFill rotWithShape="1">
            <a:gsLst>
              <a:gs pos="0">
                <a:schemeClr val="accent1">
                  <a:lumMod val="60000"/>
                  <a:lumOff val="40000"/>
                </a:schemeClr>
              </a:gs>
              <a:gs pos="100000">
                <a:schemeClr val="accent1"/>
              </a:gs>
            </a:gsLst>
            <a:lin ang="5400000" scaled="1"/>
          </a:gradFill>
          <a:ln w="25400">
            <a:solidFill>
              <a:schemeClr val="accent1"/>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dirty="0">
                <a:solidFill>
                  <a:schemeClr val="tx1"/>
                </a:solidFill>
                <a:cs typeface="Arial" pitchFamily="34" charset="0"/>
              </a:rPr>
              <a:t>Dynamic tariffs</a:t>
            </a:r>
          </a:p>
        </p:txBody>
      </p:sp>
      <p:sp>
        <p:nvSpPr>
          <p:cNvPr id="2149399" name="Oval 23"/>
          <p:cNvSpPr>
            <a:spLocks noChangeArrowheads="1"/>
          </p:cNvSpPr>
          <p:nvPr/>
        </p:nvSpPr>
        <p:spPr bwMode="auto">
          <a:xfrm>
            <a:off x="3348038" y="4654551"/>
            <a:ext cx="1427162" cy="358775"/>
          </a:xfrm>
          <a:prstGeom prst="roundRect">
            <a:avLst>
              <a:gd name="adj" fmla="val 44860"/>
            </a:avLst>
          </a:prstGeom>
          <a:gradFill rotWithShape="1">
            <a:gsLst>
              <a:gs pos="0">
                <a:schemeClr val="accent5">
                  <a:lumMod val="20000"/>
                  <a:lumOff val="80000"/>
                </a:schemeClr>
              </a:gs>
              <a:gs pos="100000">
                <a:schemeClr val="accent5">
                  <a:lumMod val="60000"/>
                  <a:lumOff val="40000"/>
                </a:schemeClr>
              </a:gs>
            </a:gsLst>
            <a:lin ang="5400000" scaled="1"/>
          </a:gradFill>
          <a:ln w="25400">
            <a:solidFill>
              <a:schemeClr val="accent5">
                <a:lumMod val="60000"/>
                <a:lumOff val="40000"/>
              </a:schemeClr>
            </a:solidFill>
            <a:round/>
            <a:headEnd/>
            <a:tailEnd/>
          </a:ln>
        </p:spPr>
        <p:txBody>
          <a:bodyPr lIns="90000" tIns="0" rIns="46800" bIns="0" anchor="ctr"/>
          <a:lstStyle/>
          <a:p>
            <a:pPr algn="l" defTabSz="762000" eaLnBrk="0" hangingPunct="0">
              <a:lnSpc>
                <a:spcPct val="90000"/>
              </a:lnSpc>
              <a:buClr>
                <a:schemeClr val="accent1"/>
              </a:buClr>
              <a:defRPr/>
            </a:pPr>
            <a:r>
              <a:rPr lang="en-GB" sz="1000">
                <a:solidFill>
                  <a:schemeClr val="tx1"/>
                </a:solidFill>
                <a:cs typeface="Arial" charset="0"/>
              </a:rPr>
              <a:t>Remote metering</a:t>
            </a:r>
          </a:p>
        </p:txBody>
      </p:sp>
      <p:sp>
        <p:nvSpPr>
          <p:cNvPr id="52251" name="Line 25"/>
          <p:cNvSpPr>
            <a:spLocks noChangeShapeType="1"/>
          </p:cNvSpPr>
          <p:nvPr/>
        </p:nvSpPr>
        <p:spPr bwMode="auto">
          <a:xfrm>
            <a:off x="804863" y="5368925"/>
            <a:ext cx="6983412" cy="0"/>
          </a:xfrm>
          <a:prstGeom prst="line">
            <a:avLst/>
          </a:prstGeom>
          <a:noFill/>
          <a:ln w="28575">
            <a:solidFill>
              <a:schemeClr val="bg2"/>
            </a:solidFill>
            <a:round/>
            <a:headEnd/>
            <a:tailEnd type="triangle" w="med" len="med"/>
          </a:ln>
        </p:spPr>
        <p:txBody>
          <a:bodyPr lIns="90000" tIns="46800" rIns="90000" bIns="46800" anchor="ctr">
            <a:spAutoFit/>
          </a:bodyPr>
          <a:lstStyle/>
          <a:p>
            <a:endParaRPr lang="fi-FI"/>
          </a:p>
        </p:txBody>
      </p:sp>
      <p:sp>
        <p:nvSpPr>
          <p:cNvPr id="2149408" name="Oval 34"/>
          <p:cNvSpPr>
            <a:spLocks noChangeArrowheads="1"/>
          </p:cNvSpPr>
          <p:nvPr/>
        </p:nvSpPr>
        <p:spPr bwMode="auto">
          <a:xfrm>
            <a:off x="1779588" y="2493964"/>
            <a:ext cx="1428750" cy="358775"/>
          </a:xfrm>
          <a:prstGeom prst="roundRect">
            <a:avLst>
              <a:gd name="adj" fmla="val 44860"/>
            </a:avLst>
          </a:prstGeom>
          <a:gradFill rotWithShape="1">
            <a:gsLst>
              <a:gs pos="0">
                <a:schemeClr val="accent2">
                  <a:lumMod val="60000"/>
                  <a:lumOff val="40000"/>
                </a:schemeClr>
              </a:gs>
              <a:gs pos="100000">
                <a:schemeClr val="accent2">
                  <a:alpha val="90000"/>
                </a:schemeClr>
              </a:gs>
            </a:gsLst>
            <a:lin ang="5400000" scaled="1"/>
          </a:gradFill>
          <a:ln w="25400">
            <a:solidFill>
              <a:schemeClr val="accent2"/>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Slow charging for eMobility</a:t>
            </a:r>
          </a:p>
        </p:txBody>
      </p:sp>
      <p:sp>
        <p:nvSpPr>
          <p:cNvPr id="2149409" name="Oval 35"/>
          <p:cNvSpPr>
            <a:spLocks noChangeArrowheads="1"/>
          </p:cNvSpPr>
          <p:nvPr/>
        </p:nvSpPr>
        <p:spPr bwMode="auto">
          <a:xfrm>
            <a:off x="2911475" y="2132014"/>
            <a:ext cx="1428750" cy="361950"/>
          </a:xfrm>
          <a:prstGeom prst="roundRect">
            <a:avLst>
              <a:gd name="adj" fmla="val 44651"/>
            </a:avLst>
          </a:prstGeom>
          <a:gradFill rotWithShape="1">
            <a:gsLst>
              <a:gs pos="0">
                <a:schemeClr val="accent2">
                  <a:lumMod val="60000"/>
                  <a:lumOff val="40000"/>
                </a:schemeClr>
              </a:gs>
              <a:gs pos="100000">
                <a:schemeClr val="accent2">
                  <a:alpha val="90000"/>
                </a:schemeClr>
              </a:gs>
            </a:gsLst>
            <a:lin ang="5400000" scaled="1"/>
          </a:gradFill>
          <a:ln w="25400">
            <a:solidFill>
              <a:schemeClr val="accent2"/>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Quick charging for eMobility</a:t>
            </a:r>
          </a:p>
        </p:txBody>
      </p:sp>
      <p:sp>
        <p:nvSpPr>
          <p:cNvPr id="2149410" name="Oval 36"/>
          <p:cNvSpPr>
            <a:spLocks noChangeArrowheads="1"/>
          </p:cNvSpPr>
          <p:nvPr/>
        </p:nvSpPr>
        <p:spPr bwMode="auto">
          <a:xfrm>
            <a:off x="5697538" y="4078289"/>
            <a:ext cx="1428750" cy="358775"/>
          </a:xfrm>
          <a:prstGeom prst="roundRect">
            <a:avLst>
              <a:gd name="adj" fmla="val 44860"/>
            </a:avLst>
          </a:prstGeom>
          <a:gradFill rotWithShape="1">
            <a:gsLst>
              <a:gs pos="0">
                <a:schemeClr val="accent5">
                  <a:lumMod val="60000"/>
                  <a:lumOff val="40000"/>
                </a:schemeClr>
              </a:gs>
              <a:gs pos="100000">
                <a:schemeClr val="accent5"/>
              </a:gs>
            </a:gsLst>
            <a:lin ang="5400000" scaled="1"/>
          </a:gradFill>
          <a:ln w="25400">
            <a:solidFill>
              <a:schemeClr val="accent5"/>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Day/night tariffs</a:t>
            </a:r>
          </a:p>
        </p:txBody>
      </p:sp>
      <p:sp>
        <p:nvSpPr>
          <p:cNvPr id="2149411" name="Oval 37"/>
          <p:cNvSpPr>
            <a:spLocks noChangeArrowheads="1"/>
          </p:cNvSpPr>
          <p:nvPr/>
        </p:nvSpPr>
        <p:spPr bwMode="auto">
          <a:xfrm>
            <a:off x="6046788" y="2852739"/>
            <a:ext cx="1427162" cy="358775"/>
          </a:xfrm>
          <a:prstGeom prst="roundRect">
            <a:avLst>
              <a:gd name="adj" fmla="val 44860"/>
            </a:avLst>
          </a:prstGeom>
          <a:gradFill rotWithShape="1">
            <a:gsLst>
              <a:gs pos="0">
                <a:schemeClr val="accent2">
                  <a:lumMod val="60000"/>
                  <a:lumOff val="40000"/>
                </a:schemeClr>
              </a:gs>
              <a:gs pos="100000">
                <a:schemeClr val="accent2">
                  <a:alpha val="90000"/>
                </a:schemeClr>
              </a:gs>
            </a:gsLst>
            <a:lin ang="5400000" scaled="1"/>
          </a:gradFill>
          <a:ln w="25400">
            <a:solidFill>
              <a:schemeClr val="accent2"/>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Bonus programs</a:t>
            </a:r>
          </a:p>
        </p:txBody>
      </p:sp>
      <p:sp>
        <p:nvSpPr>
          <p:cNvPr id="52256" name="Oval 38"/>
          <p:cNvSpPr>
            <a:spLocks noChangeArrowheads="1"/>
          </p:cNvSpPr>
          <p:nvPr/>
        </p:nvSpPr>
        <p:spPr bwMode="auto">
          <a:xfrm>
            <a:off x="5697538" y="2276476"/>
            <a:ext cx="1428750" cy="358775"/>
          </a:xfrm>
          <a:prstGeom prst="roundRect">
            <a:avLst>
              <a:gd name="adj" fmla="val 44861"/>
            </a:avLst>
          </a:prstGeom>
          <a:gradFill rotWithShape="1">
            <a:gsLst>
              <a:gs pos="0">
                <a:schemeClr val="tx2"/>
              </a:gs>
              <a:gs pos="100000">
                <a:schemeClr val="bg2"/>
              </a:gs>
            </a:gsLst>
            <a:lin ang="5400000" scaled="1"/>
          </a:gradFill>
          <a:ln w="25400">
            <a:solidFill>
              <a:schemeClr val="bg2"/>
            </a:solidFill>
            <a:round/>
            <a:headEnd/>
            <a:tailEnd/>
          </a:ln>
        </p:spPr>
        <p:txBody>
          <a:bodyPr lIns="90000" tIns="0" rIns="46800" bIns="0" anchor="ctr"/>
          <a:lstStyle/>
          <a:p>
            <a:pPr algn="l" defTabSz="762000" eaLnBrk="0" hangingPunct="0">
              <a:lnSpc>
                <a:spcPct val="90000"/>
              </a:lnSpc>
              <a:buClr>
                <a:schemeClr val="accent1"/>
              </a:buClr>
            </a:pPr>
            <a:r>
              <a:rPr lang="en-GB" sz="1000">
                <a:cs typeface="Arial" charset="0"/>
              </a:rPr>
              <a:t>Real time tariffs </a:t>
            </a:r>
          </a:p>
        </p:txBody>
      </p:sp>
      <p:sp>
        <p:nvSpPr>
          <p:cNvPr id="52257" name="Oval 39"/>
          <p:cNvSpPr>
            <a:spLocks noChangeArrowheads="1"/>
          </p:cNvSpPr>
          <p:nvPr/>
        </p:nvSpPr>
        <p:spPr bwMode="auto">
          <a:xfrm>
            <a:off x="5902325" y="1671639"/>
            <a:ext cx="1428750" cy="358775"/>
          </a:xfrm>
          <a:prstGeom prst="roundRect">
            <a:avLst>
              <a:gd name="adj" fmla="val 44861"/>
            </a:avLst>
          </a:prstGeom>
          <a:gradFill rotWithShape="1">
            <a:gsLst>
              <a:gs pos="0">
                <a:schemeClr val="tx2"/>
              </a:gs>
              <a:gs pos="100000">
                <a:schemeClr val="bg2"/>
              </a:gs>
            </a:gsLst>
            <a:lin ang="5400000" scaled="1"/>
          </a:gradFill>
          <a:ln w="25400">
            <a:solidFill>
              <a:schemeClr val="bg2"/>
            </a:solidFill>
            <a:round/>
            <a:headEnd/>
            <a:tailEnd/>
          </a:ln>
        </p:spPr>
        <p:txBody>
          <a:bodyPr lIns="90000" tIns="0" rIns="46800" bIns="0" anchor="ctr"/>
          <a:lstStyle/>
          <a:p>
            <a:pPr algn="l" defTabSz="762000" eaLnBrk="0" hangingPunct="0">
              <a:lnSpc>
                <a:spcPct val="90000"/>
              </a:lnSpc>
              <a:buClr>
                <a:schemeClr val="accent1"/>
              </a:buClr>
            </a:pPr>
            <a:r>
              <a:rPr lang="en-GB" sz="1000">
                <a:cs typeface="Arial" charset="0"/>
              </a:rPr>
              <a:t>Smart appliances</a:t>
            </a:r>
          </a:p>
        </p:txBody>
      </p:sp>
      <p:sp>
        <p:nvSpPr>
          <p:cNvPr id="2149414" name="Oval 40"/>
          <p:cNvSpPr>
            <a:spLocks noChangeArrowheads="1"/>
          </p:cNvSpPr>
          <p:nvPr/>
        </p:nvSpPr>
        <p:spPr bwMode="auto">
          <a:xfrm>
            <a:off x="1082675" y="1989138"/>
            <a:ext cx="1428750" cy="360362"/>
          </a:xfrm>
          <a:prstGeom prst="roundRect">
            <a:avLst>
              <a:gd name="adj" fmla="val 44860"/>
            </a:avLst>
          </a:prstGeom>
          <a:gradFill rotWithShape="1">
            <a:gsLst>
              <a:gs pos="0">
                <a:schemeClr val="accent2">
                  <a:lumMod val="60000"/>
                  <a:lumOff val="40000"/>
                </a:schemeClr>
              </a:gs>
              <a:gs pos="100000">
                <a:schemeClr val="accent2">
                  <a:alpha val="90000"/>
                </a:schemeClr>
              </a:gs>
            </a:gsLst>
            <a:lin ang="5400000" scaled="1"/>
          </a:gradFill>
          <a:ln w="25400">
            <a:solidFill>
              <a:schemeClr val="accent2"/>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a:solidFill>
                  <a:schemeClr val="tx1"/>
                </a:solidFill>
                <a:cs typeface="Arial" pitchFamily="34" charset="0"/>
              </a:rPr>
              <a:t>eMobility ”roaming”</a:t>
            </a:r>
          </a:p>
        </p:txBody>
      </p:sp>
      <p:sp>
        <p:nvSpPr>
          <p:cNvPr id="52259" name="Text Box 44"/>
          <p:cNvSpPr txBox="1">
            <a:spLocks noChangeArrowheads="1"/>
          </p:cNvSpPr>
          <p:nvPr/>
        </p:nvSpPr>
        <p:spPr bwMode="auto">
          <a:xfrm>
            <a:off x="2644775" y="5430838"/>
            <a:ext cx="3303588" cy="221599"/>
          </a:xfrm>
          <a:prstGeom prst="rect">
            <a:avLst/>
          </a:prstGeom>
          <a:noFill/>
          <a:ln w="19050" algn="ctr">
            <a:noFill/>
            <a:miter lim="800000"/>
            <a:headEnd/>
            <a:tailEnd/>
          </a:ln>
        </p:spPr>
        <p:txBody>
          <a:bodyPr lIns="0" tIns="0" rIns="0" bIns="0">
            <a:spAutoFit/>
          </a:bodyPr>
          <a:lstStyle/>
          <a:p>
            <a:pPr defTabSz="762000" eaLnBrk="0" hangingPunct="0">
              <a:lnSpc>
                <a:spcPct val="90000"/>
              </a:lnSpc>
              <a:spcBef>
                <a:spcPct val="30000"/>
              </a:spcBef>
              <a:buClr>
                <a:schemeClr val="accent1"/>
              </a:buClr>
            </a:pPr>
            <a:r>
              <a:rPr lang="en-US" sz="1600">
                <a:solidFill>
                  <a:schemeClr val="bg2"/>
                </a:solidFill>
                <a:cs typeface="Arial" charset="0"/>
              </a:rPr>
              <a:t>Degree of utility control on service</a:t>
            </a:r>
          </a:p>
        </p:txBody>
      </p:sp>
      <p:grpSp>
        <p:nvGrpSpPr>
          <p:cNvPr id="2" name="Gruppieren 63"/>
          <p:cNvGrpSpPr>
            <a:grpSpLocks/>
          </p:cNvGrpSpPr>
          <p:nvPr/>
        </p:nvGrpSpPr>
        <p:grpSpPr bwMode="auto">
          <a:xfrm>
            <a:off x="7729536" y="1651001"/>
            <a:ext cx="1189012" cy="1066559"/>
            <a:chOff x="9850493" y="2655879"/>
            <a:chExt cx="1498503" cy="1007088"/>
          </a:xfrm>
        </p:grpSpPr>
        <p:sp>
          <p:nvSpPr>
            <p:cNvPr id="52262" name="Rectangle 17"/>
            <p:cNvSpPr>
              <a:spLocks noChangeArrowheads="1"/>
            </p:cNvSpPr>
            <p:nvPr/>
          </p:nvSpPr>
          <p:spPr bwMode="auto">
            <a:xfrm>
              <a:off x="10062095" y="2655879"/>
              <a:ext cx="876789" cy="130776"/>
            </a:xfrm>
            <a:prstGeom prst="rect">
              <a:avLst/>
            </a:prstGeom>
            <a:noFill/>
            <a:ln w="9525">
              <a:noFill/>
              <a:miter lim="800000"/>
              <a:headEnd/>
              <a:tailEnd/>
            </a:ln>
          </p:spPr>
          <p:txBody>
            <a:bodyPr wrap="none" lIns="0" tIns="0" rIns="0" bIns="0">
              <a:spAutoFit/>
            </a:bodyPr>
            <a:lstStyle/>
            <a:p>
              <a:pPr algn="l" defTabSz="601663" eaLnBrk="0" hangingPunct="0">
                <a:lnSpc>
                  <a:spcPct val="90000"/>
                </a:lnSpc>
                <a:spcBef>
                  <a:spcPct val="30000"/>
                </a:spcBef>
                <a:buClr>
                  <a:schemeClr val="accent1"/>
                </a:buClr>
              </a:pPr>
              <a:r>
                <a:rPr lang="fi-FI" sz="1000" noProof="1">
                  <a:solidFill>
                    <a:schemeClr val="bg2"/>
                  </a:solidFill>
                  <a:ea typeface="MS PGothic" pitchFamily="34" charset="-128"/>
                  <a:cs typeface="Arial" charset="0"/>
                </a:rPr>
                <a:t>Longer-term</a:t>
              </a:r>
            </a:p>
          </p:txBody>
        </p:sp>
        <p:sp>
          <p:nvSpPr>
            <p:cNvPr id="52263" name="Rectangle 19"/>
            <p:cNvSpPr>
              <a:spLocks noChangeArrowheads="1"/>
            </p:cNvSpPr>
            <p:nvPr/>
          </p:nvSpPr>
          <p:spPr bwMode="auto">
            <a:xfrm>
              <a:off x="10062095" y="3094035"/>
              <a:ext cx="717191" cy="130776"/>
            </a:xfrm>
            <a:prstGeom prst="rect">
              <a:avLst/>
            </a:prstGeom>
            <a:noFill/>
            <a:ln w="9525">
              <a:noFill/>
              <a:miter lim="800000"/>
              <a:headEnd/>
              <a:tailEnd/>
            </a:ln>
          </p:spPr>
          <p:txBody>
            <a:bodyPr wrap="none" lIns="0" tIns="0" rIns="0" bIns="0">
              <a:spAutoFit/>
            </a:bodyPr>
            <a:lstStyle/>
            <a:p>
              <a:pPr algn="l" defTabSz="601663" eaLnBrk="0" hangingPunct="0">
                <a:lnSpc>
                  <a:spcPct val="90000"/>
                </a:lnSpc>
                <a:spcBef>
                  <a:spcPct val="30000"/>
                </a:spcBef>
                <a:buClr>
                  <a:schemeClr val="accent1"/>
                </a:buClr>
              </a:pPr>
              <a:r>
                <a:rPr lang="fi-FI" sz="1000">
                  <a:solidFill>
                    <a:schemeClr val="bg2"/>
                  </a:solidFill>
                  <a:ea typeface="MS PGothic" pitchFamily="34" charset="-128"/>
                  <a:cs typeface="Arial" charset="0"/>
                </a:rPr>
                <a:t>Near term</a:t>
              </a:r>
            </a:p>
          </p:txBody>
        </p:sp>
        <p:sp>
          <p:nvSpPr>
            <p:cNvPr id="52264" name="Rectangle 16"/>
            <p:cNvSpPr>
              <a:spLocks noChangeArrowheads="1"/>
            </p:cNvSpPr>
            <p:nvPr/>
          </p:nvSpPr>
          <p:spPr bwMode="auto">
            <a:xfrm>
              <a:off x="9850493" y="2666888"/>
              <a:ext cx="108000" cy="108000"/>
            </a:xfrm>
            <a:prstGeom prst="roundRect">
              <a:avLst>
                <a:gd name="adj" fmla="val 16667"/>
              </a:avLst>
            </a:prstGeom>
            <a:gradFill rotWithShape="1">
              <a:gsLst>
                <a:gs pos="0">
                  <a:schemeClr val="tx2"/>
                </a:gs>
                <a:gs pos="100000">
                  <a:schemeClr val="bg2"/>
                </a:gs>
              </a:gsLst>
              <a:lin ang="5400000" scaled="1"/>
            </a:gradFill>
            <a:ln w="19050">
              <a:solidFill>
                <a:schemeClr val="bg2"/>
              </a:solidFill>
              <a:round/>
              <a:headEnd/>
              <a:tailEnd/>
            </a:ln>
          </p:spPr>
          <p:txBody>
            <a:bodyPr lIns="90000" tIns="0" rIns="46800" bIns="0" anchor="ctr"/>
            <a:lstStyle/>
            <a:p>
              <a:pPr algn="l" defTabSz="762000" eaLnBrk="0" hangingPunct="0">
                <a:lnSpc>
                  <a:spcPct val="90000"/>
                </a:lnSpc>
                <a:buClr>
                  <a:schemeClr val="accent1"/>
                </a:buClr>
              </a:pPr>
              <a:endParaRPr lang="fi-FI" sz="1000">
                <a:cs typeface="Arial" charset="0"/>
              </a:endParaRPr>
            </a:p>
          </p:txBody>
        </p:sp>
        <p:sp>
          <p:nvSpPr>
            <p:cNvPr id="55" name="Rectangle 18"/>
            <p:cNvSpPr>
              <a:spLocks noChangeArrowheads="1"/>
            </p:cNvSpPr>
            <p:nvPr/>
          </p:nvSpPr>
          <p:spPr bwMode="auto">
            <a:xfrm>
              <a:off x="9850493" y="3101077"/>
              <a:ext cx="108039" cy="107927"/>
            </a:xfrm>
            <a:prstGeom prst="roundRect">
              <a:avLst/>
            </a:prstGeom>
            <a:gradFill rotWithShape="1">
              <a:gsLst>
                <a:gs pos="0">
                  <a:schemeClr val="accent1">
                    <a:lumMod val="60000"/>
                    <a:lumOff val="40000"/>
                  </a:schemeClr>
                </a:gs>
                <a:gs pos="100000">
                  <a:schemeClr val="accent1"/>
                </a:gs>
              </a:gsLst>
              <a:lin ang="5400000" scaled="1"/>
            </a:gradFill>
            <a:ln w="19050">
              <a:solidFill>
                <a:schemeClr val="accent1"/>
              </a:solidFill>
              <a:round/>
              <a:headEnd/>
              <a:tailEnd/>
            </a:ln>
            <a:extLst/>
          </p:spPr>
          <p:txBody>
            <a:bodyPr lIns="90000" tIns="0" rIns="46800" bIns="0" anchor="ctr"/>
            <a:lstStyle/>
            <a:p>
              <a:pPr algn="l" defTabSz="762000" eaLnBrk="0" hangingPunct="0">
                <a:lnSpc>
                  <a:spcPct val="90000"/>
                </a:lnSpc>
                <a:spcBef>
                  <a:spcPts val="0"/>
                </a:spcBef>
                <a:buClr>
                  <a:schemeClr val="accent1"/>
                </a:buClr>
                <a:defRPr/>
              </a:pPr>
              <a:endParaRPr lang="fi-FI" sz="1000">
                <a:solidFill>
                  <a:schemeClr val="tx1"/>
                </a:solidFill>
                <a:cs typeface="Arial" pitchFamily="34" charset="0"/>
              </a:endParaRPr>
            </a:p>
          </p:txBody>
        </p:sp>
        <p:sp>
          <p:nvSpPr>
            <p:cNvPr id="56" name="Rectangle 18"/>
            <p:cNvSpPr>
              <a:spLocks noChangeArrowheads="1"/>
            </p:cNvSpPr>
            <p:nvPr/>
          </p:nvSpPr>
          <p:spPr bwMode="auto">
            <a:xfrm>
              <a:off x="9850493" y="2883724"/>
              <a:ext cx="108039" cy="107927"/>
            </a:xfrm>
            <a:prstGeom prst="roundRect">
              <a:avLst/>
            </a:prstGeom>
            <a:gradFill rotWithShape="1">
              <a:gsLst>
                <a:gs pos="0">
                  <a:schemeClr val="accent2">
                    <a:lumMod val="60000"/>
                    <a:lumOff val="40000"/>
                  </a:schemeClr>
                </a:gs>
                <a:gs pos="100000">
                  <a:schemeClr val="accent2">
                    <a:alpha val="90000"/>
                  </a:schemeClr>
                </a:gs>
              </a:gsLst>
              <a:lin ang="5400000" scaled="1"/>
            </a:gradFill>
            <a:ln w="19050">
              <a:solidFill>
                <a:schemeClr val="accent2"/>
              </a:solidFill>
              <a:round/>
              <a:headEnd/>
              <a:tailEnd/>
            </a:ln>
          </p:spPr>
          <p:txBody>
            <a:bodyPr lIns="90000" tIns="0" rIns="46800" bIns="0" anchor="ctr"/>
            <a:lstStyle/>
            <a:p>
              <a:pPr algn="l" defTabSz="762000" eaLnBrk="0" hangingPunct="0">
                <a:lnSpc>
                  <a:spcPct val="90000"/>
                </a:lnSpc>
                <a:spcBef>
                  <a:spcPts val="0"/>
                </a:spcBef>
                <a:buClr>
                  <a:schemeClr val="accent1"/>
                </a:buClr>
                <a:defRPr/>
              </a:pPr>
              <a:endParaRPr lang="fi-FI" sz="1000">
                <a:solidFill>
                  <a:schemeClr val="tx1"/>
                </a:solidFill>
                <a:cs typeface="Arial" pitchFamily="34" charset="0"/>
              </a:endParaRPr>
            </a:p>
          </p:txBody>
        </p:sp>
        <p:sp>
          <p:nvSpPr>
            <p:cNvPr id="52267" name="Rectangle 19"/>
            <p:cNvSpPr>
              <a:spLocks noChangeArrowheads="1"/>
            </p:cNvSpPr>
            <p:nvPr/>
          </p:nvSpPr>
          <p:spPr bwMode="auto">
            <a:xfrm>
              <a:off x="10062095" y="2874957"/>
              <a:ext cx="638400" cy="130776"/>
            </a:xfrm>
            <a:prstGeom prst="rect">
              <a:avLst/>
            </a:prstGeom>
            <a:noFill/>
            <a:ln w="9525">
              <a:noFill/>
              <a:miter lim="800000"/>
              <a:headEnd/>
              <a:tailEnd/>
            </a:ln>
          </p:spPr>
          <p:txBody>
            <a:bodyPr wrap="none" lIns="0" tIns="0" rIns="0" bIns="0">
              <a:spAutoFit/>
            </a:bodyPr>
            <a:lstStyle/>
            <a:p>
              <a:pPr algn="l" defTabSz="601663" eaLnBrk="0" hangingPunct="0">
                <a:lnSpc>
                  <a:spcPct val="90000"/>
                </a:lnSpc>
                <a:spcBef>
                  <a:spcPct val="30000"/>
                </a:spcBef>
                <a:buClr>
                  <a:schemeClr val="accent1"/>
                </a:buClr>
              </a:pPr>
              <a:r>
                <a:rPr lang="fi-FI" sz="1000">
                  <a:solidFill>
                    <a:schemeClr val="bg2"/>
                  </a:solidFill>
                  <a:ea typeface="MS PGothic" pitchFamily="34" charset="-128"/>
                  <a:cs typeface="Arial" charset="0"/>
                </a:rPr>
                <a:t>Mid-term</a:t>
              </a:r>
            </a:p>
          </p:txBody>
        </p:sp>
        <p:sp>
          <p:nvSpPr>
            <p:cNvPr id="52268" name="Rectangle 19"/>
            <p:cNvSpPr>
              <a:spLocks noChangeArrowheads="1"/>
            </p:cNvSpPr>
            <p:nvPr/>
          </p:nvSpPr>
          <p:spPr bwMode="auto">
            <a:xfrm>
              <a:off x="10062095" y="3532191"/>
              <a:ext cx="975783" cy="130776"/>
            </a:xfrm>
            <a:prstGeom prst="rect">
              <a:avLst/>
            </a:prstGeom>
            <a:noFill/>
            <a:ln w="9525">
              <a:noFill/>
              <a:miter lim="800000"/>
              <a:headEnd/>
              <a:tailEnd/>
            </a:ln>
          </p:spPr>
          <p:txBody>
            <a:bodyPr wrap="none" lIns="0" tIns="0" rIns="0" bIns="0">
              <a:spAutoFit/>
            </a:bodyPr>
            <a:lstStyle/>
            <a:p>
              <a:pPr algn="l" defTabSz="601663" eaLnBrk="0" hangingPunct="0">
                <a:lnSpc>
                  <a:spcPct val="90000"/>
                </a:lnSpc>
                <a:spcBef>
                  <a:spcPct val="30000"/>
                </a:spcBef>
                <a:buClr>
                  <a:schemeClr val="accent1"/>
                </a:buClr>
              </a:pPr>
              <a:r>
                <a:rPr lang="fi-FI" sz="1000">
                  <a:solidFill>
                    <a:schemeClr val="bg2"/>
                  </a:solidFill>
                  <a:ea typeface="MS PGothic" pitchFamily="34" charset="-128"/>
                  <a:cs typeface="Arial" charset="0"/>
                </a:rPr>
                <a:t>Today (basic)</a:t>
              </a:r>
            </a:p>
          </p:txBody>
        </p:sp>
        <p:sp>
          <p:nvSpPr>
            <p:cNvPr id="61" name="Rectangle 18"/>
            <p:cNvSpPr>
              <a:spLocks noChangeArrowheads="1"/>
            </p:cNvSpPr>
            <p:nvPr/>
          </p:nvSpPr>
          <p:spPr bwMode="auto">
            <a:xfrm>
              <a:off x="9850493" y="3534282"/>
              <a:ext cx="108039" cy="107927"/>
            </a:xfrm>
            <a:prstGeom prst="roundRect">
              <a:avLst/>
            </a:prstGeom>
            <a:gradFill rotWithShape="1">
              <a:gsLst>
                <a:gs pos="0">
                  <a:schemeClr val="accent5">
                    <a:lumMod val="20000"/>
                    <a:lumOff val="80000"/>
                  </a:schemeClr>
                </a:gs>
                <a:gs pos="100000">
                  <a:schemeClr val="accent5">
                    <a:lumMod val="60000"/>
                    <a:lumOff val="40000"/>
                  </a:schemeClr>
                </a:gs>
              </a:gsLst>
              <a:lin ang="5400000" scaled="1"/>
            </a:gradFill>
            <a:ln w="19050">
              <a:solidFill>
                <a:schemeClr val="accent5">
                  <a:lumMod val="60000"/>
                  <a:lumOff val="40000"/>
                </a:schemeClr>
              </a:solidFill>
              <a:round/>
              <a:headEnd/>
              <a:tailEnd/>
            </a:ln>
            <a:extLst/>
          </p:spPr>
          <p:txBody>
            <a:bodyPr lIns="90000" tIns="0" rIns="46800" bIns="0" anchor="ctr"/>
            <a:lstStyle/>
            <a:p>
              <a:pPr algn="l" defTabSz="762000" eaLnBrk="0" hangingPunct="0">
                <a:lnSpc>
                  <a:spcPct val="90000"/>
                </a:lnSpc>
                <a:spcBef>
                  <a:spcPts val="0"/>
                </a:spcBef>
                <a:buClr>
                  <a:schemeClr val="accent1"/>
                </a:buClr>
                <a:defRPr/>
              </a:pPr>
              <a:endParaRPr lang="fi-FI" sz="1000">
                <a:solidFill>
                  <a:schemeClr val="tx1"/>
                </a:solidFill>
                <a:cs typeface="Arial" pitchFamily="34" charset="0"/>
              </a:endParaRPr>
            </a:p>
          </p:txBody>
        </p:sp>
        <p:sp>
          <p:nvSpPr>
            <p:cNvPr id="62" name="Rectangle 18"/>
            <p:cNvSpPr>
              <a:spLocks noChangeArrowheads="1"/>
            </p:cNvSpPr>
            <p:nvPr/>
          </p:nvSpPr>
          <p:spPr bwMode="auto">
            <a:xfrm>
              <a:off x="9850493" y="3316930"/>
              <a:ext cx="108039" cy="107927"/>
            </a:xfrm>
            <a:prstGeom prst="roundRect">
              <a:avLst/>
            </a:prstGeom>
            <a:gradFill rotWithShape="1">
              <a:gsLst>
                <a:gs pos="0">
                  <a:schemeClr val="accent5">
                    <a:lumMod val="60000"/>
                    <a:lumOff val="40000"/>
                  </a:schemeClr>
                </a:gs>
                <a:gs pos="100000">
                  <a:schemeClr val="accent5"/>
                </a:gs>
              </a:gsLst>
              <a:lin ang="5400000" scaled="1"/>
            </a:gradFill>
            <a:ln w="19050">
              <a:solidFill>
                <a:schemeClr val="accent5"/>
              </a:solidFill>
              <a:round/>
              <a:headEnd/>
              <a:tailEnd/>
            </a:ln>
          </p:spPr>
          <p:txBody>
            <a:bodyPr lIns="90000" tIns="0" rIns="46800" bIns="0" anchor="ctr"/>
            <a:lstStyle/>
            <a:p>
              <a:pPr algn="l" defTabSz="762000" eaLnBrk="0" hangingPunct="0">
                <a:lnSpc>
                  <a:spcPct val="90000"/>
                </a:lnSpc>
                <a:spcBef>
                  <a:spcPts val="0"/>
                </a:spcBef>
                <a:buClr>
                  <a:schemeClr val="accent1"/>
                </a:buClr>
                <a:defRPr/>
              </a:pPr>
              <a:endParaRPr lang="fi-FI" sz="1000">
                <a:cs typeface="Arial" pitchFamily="34" charset="0"/>
              </a:endParaRPr>
            </a:p>
          </p:txBody>
        </p:sp>
        <p:sp>
          <p:nvSpPr>
            <p:cNvPr id="52271" name="Rectangle 19"/>
            <p:cNvSpPr>
              <a:spLocks noChangeArrowheads="1"/>
            </p:cNvSpPr>
            <p:nvPr/>
          </p:nvSpPr>
          <p:spPr bwMode="auto">
            <a:xfrm>
              <a:off x="10062095" y="3313112"/>
              <a:ext cx="1286901" cy="130776"/>
            </a:xfrm>
            <a:prstGeom prst="rect">
              <a:avLst/>
            </a:prstGeom>
            <a:noFill/>
            <a:ln w="9525">
              <a:noFill/>
              <a:miter lim="800000"/>
              <a:headEnd/>
              <a:tailEnd/>
            </a:ln>
          </p:spPr>
          <p:txBody>
            <a:bodyPr wrap="none" lIns="0" tIns="0" rIns="0" bIns="0">
              <a:spAutoFit/>
            </a:bodyPr>
            <a:lstStyle/>
            <a:p>
              <a:pPr algn="l" defTabSz="601663" eaLnBrk="0" hangingPunct="0">
                <a:lnSpc>
                  <a:spcPct val="90000"/>
                </a:lnSpc>
                <a:spcBef>
                  <a:spcPct val="30000"/>
                </a:spcBef>
                <a:buClr>
                  <a:schemeClr val="accent1"/>
                </a:buClr>
              </a:pPr>
              <a:r>
                <a:rPr lang="fi-FI" sz="1000">
                  <a:solidFill>
                    <a:schemeClr val="bg2"/>
                  </a:solidFill>
                  <a:ea typeface="MS PGothic" pitchFamily="34" charset="-128"/>
                  <a:cs typeface="Arial" charset="0"/>
                </a:rPr>
                <a:t>Today (additional)</a:t>
              </a:r>
            </a:p>
          </p:txBody>
        </p:sp>
      </p:grpSp>
      <p:sp>
        <p:nvSpPr>
          <p:cNvPr id="52261" name="Oval 16"/>
          <p:cNvSpPr>
            <a:spLocks noChangeArrowheads="1"/>
          </p:cNvSpPr>
          <p:nvPr/>
        </p:nvSpPr>
        <p:spPr bwMode="auto">
          <a:xfrm>
            <a:off x="3514725" y="3733801"/>
            <a:ext cx="1428750" cy="358775"/>
          </a:xfrm>
          <a:prstGeom prst="roundRect">
            <a:avLst>
              <a:gd name="adj" fmla="val 44861"/>
            </a:avLst>
          </a:prstGeom>
          <a:gradFill rotWithShape="1">
            <a:gsLst>
              <a:gs pos="0">
                <a:schemeClr val="accent1">
                  <a:lumMod val="60000"/>
                  <a:lumOff val="40000"/>
                </a:schemeClr>
              </a:gs>
              <a:gs pos="100000">
                <a:schemeClr val="accent1"/>
              </a:gs>
            </a:gsLst>
            <a:lin ang="5400000" scaled="1"/>
          </a:gradFill>
          <a:ln w="25400">
            <a:solidFill>
              <a:schemeClr val="accent1"/>
            </a:solidFill>
            <a:round/>
            <a:headEnd/>
            <a:tailEnd/>
          </a:ln>
        </p:spPr>
        <p:txBody>
          <a:bodyPr lIns="90000" tIns="0" rIns="46800" bIns="0" anchor="ctr"/>
          <a:lstStyle/>
          <a:p>
            <a:pPr algn="l" defTabSz="762000" eaLnBrk="0" hangingPunct="0">
              <a:lnSpc>
                <a:spcPct val="90000"/>
              </a:lnSpc>
              <a:spcBef>
                <a:spcPts val="0"/>
              </a:spcBef>
              <a:buClr>
                <a:schemeClr val="accent1"/>
              </a:buClr>
              <a:defRPr/>
            </a:pPr>
            <a:r>
              <a:rPr lang="en-GB" sz="1000" dirty="0">
                <a:solidFill>
                  <a:schemeClr val="tx1"/>
                </a:solidFill>
                <a:cs typeface="Arial" pitchFamily="34" charset="0"/>
              </a:rPr>
              <a:t>Prepaid Energy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itel 1"/>
          <p:cNvSpPr>
            <a:spLocks noGrp="1"/>
          </p:cNvSpPr>
          <p:nvPr>
            <p:ph type="title"/>
          </p:nvPr>
        </p:nvSpPr>
        <p:spPr/>
        <p:txBody>
          <a:bodyPr/>
          <a:lstStyle/>
          <a:p>
            <a:pPr eaLnBrk="1" hangingPunct="1"/>
            <a:r>
              <a:rPr lang="en-US" dirty="0" smtClean="0"/>
              <a:t>Smart steps towards fully-fledged smart grids</a:t>
            </a:r>
          </a:p>
        </p:txBody>
      </p:sp>
      <p:grpSp>
        <p:nvGrpSpPr>
          <p:cNvPr id="2" name="Gruppieren 2"/>
          <p:cNvGrpSpPr/>
          <p:nvPr/>
        </p:nvGrpSpPr>
        <p:grpSpPr>
          <a:xfrm>
            <a:off x="243152" y="836712"/>
            <a:ext cx="1628482" cy="5251137"/>
            <a:chOff x="306388" y="1139824"/>
            <a:chExt cx="2052001" cy="4612629"/>
          </a:xfrm>
          <a:effectLst>
            <a:outerShdw blurRad="50800" dist="38100" dir="2700000" algn="tl" rotWithShape="0">
              <a:prstClr val="black">
                <a:alpha val="40000"/>
              </a:prstClr>
            </a:outerShdw>
          </a:effectLst>
        </p:grpSpPr>
        <p:sp>
          <p:nvSpPr>
            <p:cNvPr id="132" name="Abgerundetes Rechteck 131"/>
            <p:cNvSpPr/>
            <p:nvPr/>
          </p:nvSpPr>
          <p:spPr bwMode="auto">
            <a:xfrm rot="16200000">
              <a:off x="-467611" y="2926453"/>
              <a:ext cx="3600000" cy="2052000"/>
            </a:xfrm>
            <a:prstGeom prst="roundRect">
              <a:avLst>
                <a:gd name="adj" fmla="val 7427"/>
              </a:avLst>
            </a:prstGeom>
            <a:gradFill>
              <a:gsLst>
                <a:gs pos="0">
                  <a:schemeClr val="bg1"/>
                </a:gs>
                <a:gs pos="100000">
                  <a:srgbClr val="DADBDE"/>
                </a:gs>
              </a:gsLst>
              <a:lin ang="10800000" scaled="0"/>
            </a:gradFill>
            <a:ln>
              <a:noFill/>
              <a:headEnd/>
              <a:tailEnd/>
            </a:ln>
            <a:effectLst/>
          </p:spPr>
          <p:style>
            <a:lnRef idx="3">
              <a:schemeClr val="lt1"/>
            </a:lnRef>
            <a:fillRef idx="1">
              <a:schemeClr val="accent3"/>
            </a:fillRef>
            <a:effectRef idx="1">
              <a:schemeClr val="accent3"/>
            </a:effectRef>
            <a:fontRef idx="minor">
              <a:schemeClr val="lt1"/>
            </a:fontRef>
          </p:style>
          <p:txBody>
            <a:bodyPr lIns="126000" tIns="108000"/>
            <a:lstStyle/>
            <a:p>
              <a:pPr marL="180975" indent="-180975" defTabSz="762000">
                <a:lnSpc>
                  <a:spcPct val="90000"/>
                </a:lnSpc>
                <a:spcBef>
                  <a:spcPts val="640"/>
                </a:spcBef>
                <a:spcAft>
                  <a:spcPct val="0"/>
                </a:spcAft>
                <a:buClr>
                  <a:srgbClr val="FFAF00"/>
                </a:buClr>
                <a:buSzPct val="110000"/>
                <a:defRPr/>
              </a:pPr>
              <a:endParaRPr lang="en-US" sz="1600" b="1" dirty="0">
                <a:solidFill>
                  <a:srgbClr val="000000"/>
                </a:solidFill>
                <a:cs typeface="Arial" pitchFamily="34" charset="0"/>
              </a:endParaRPr>
            </a:p>
          </p:txBody>
        </p:sp>
        <p:grpSp>
          <p:nvGrpSpPr>
            <p:cNvPr id="3" name="Gruppieren 1"/>
            <p:cNvGrpSpPr/>
            <p:nvPr/>
          </p:nvGrpSpPr>
          <p:grpSpPr>
            <a:xfrm>
              <a:off x="306388" y="1139824"/>
              <a:ext cx="2052000" cy="2214330"/>
              <a:chOff x="306388" y="1139824"/>
              <a:chExt cx="2052000" cy="2214330"/>
            </a:xfrm>
          </p:grpSpPr>
          <p:sp>
            <p:nvSpPr>
              <p:cNvPr id="131" name="Abgerundetes Rechteck 130"/>
              <p:cNvSpPr/>
              <p:nvPr/>
            </p:nvSpPr>
            <p:spPr bwMode="auto">
              <a:xfrm>
                <a:off x="306388" y="1139825"/>
                <a:ext cx="2052000" cy="2214329"/>
              </a:xfrm>
              <a:prstGeom prst="roundRect">
                <a:avLst>
                  <a:gd name="adj" fmla="val 8301"/>
                </a:avLst>
              </a:prstGeom>
              <a:ln w="28575">
                <a:solidFill>
                  <a:schemeClr val="bg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0000" tIns="864000" rIns="90000" bIns="46800" numCol="1" rtlCol="0" anchor="t" anchorCtr="0" compatLnSpc="1">
                <a:prstTxWarp prst="textNoShape">
                  <a:avLst/>
                </a:prstTxWarp>
                <a:noAutofit/>
              </a:bodyPr>
              <a:lstStyle/>
              <a:p>
                <a:pPr defTabSz="762000" eaLnBrk="1" hangingPunct="1">
                  <a:spcBef>
                    <a:spcPct val="0"/>
                  </a:spcBef>
                  <a:spcAft>
                    <a:spcPct val="0"/>
                  </a:spcAft>
                  <a:buClr>
                    <a:srgbClr val="7F10A2"/>
                  </a:buClr>
                  <a:buSzPct val="110000"/>
                </a:pPr>
                <a:r>
                  <a:rPr lang="en-US" sz="1400" dirty="0" smtClean="0">
                    <a:solidFill>
                      <a:srgbClr val="000000"/>
                    </a:solidFill>
                    <a:sym typeface="Wingdings" pitchFamily="2" charset="2"/>
                  </a:rPr>
                  <a:t>Support substation and distribution </a:t>
                </a:r>
                <a:br>
                  <a:rPr lang="en-US" sz="1400" dirty="0" smtClean="0">
                    <a:solidFill>
                      <a:srgbClr val="000000"/>
                    </a:solidFill>
                    <a:sym typeface="Wingdings" pitchFamily="2" charset="2"/>
                  </a:rPr>
                </a:br>
                <a:r>
                  <a:rPr lang="en-US" sz="1400" dirty="0" smtClean="0">
                    <a:solidFill>
                      <a:srgbClr val="000000"/>
                    </a:solidFill>
                    <a:sym typeface="Wingdings" pitchFamily="2" charset="2"/>
                  </a:rPr>
                  <a:t>automation to ensure </a:t>
                </a:r>
                <a:r>
                  <a:rPr lang="en-US" sz="1400" dirty="0">
                    <a:solidFill>
                      <a:srgbClr val="000000"/>
                    </a:solidFill>
                    <a:sym typeface="Wingdings" pitchFamily="2" charset="2"/>
                  </a:rPr>
                  <a:t>security of </a:t>
                </a:r>
                <a:r>
                  <a:rPr lang="en-US" sz="1400" dirty="0" smtClean="0">
                    <a:solidFill>
                      <a:srgbClr val="000000"/>
                    </a:solidFill>
                    <a:sym typeface="Wingdings" pitchFamily="2" charset="2"/>
                  </a:rPr>
                  <a:t>supply</a:t>
                </a:r>
                <a:endParaRPr lang="en-US" sz="1400" dirty="0">
                  <a:solidFill>
                    <a:srgbClr val="000000"/>
                  </a:solidFill>
                  <a:sym typeface="Wingdings" pitchFamily="2" charset="2"/>
                </a:endParaRPr>
              </a:p>
            </p:txBody>
          </p:sp>
          <p:sp>
            <p:nvSpPr>
              <p:cNvPr id="247" name="AutoShape 16"/>
              <p:cNvSpPr>
                <a:spLocks noChangeArrowheads="1"/>
              </p:cNvSpPr>
              <p:nvPr/>
            </p:nvSpPr>
            <p:spPr bwMode="auto">
              <a:xfrm>
                <a:off x="306388" y="1139824"/>
                <a:ext cx="2052000" cy="758504"/>
              </a:xfrm>
              <a:prstGeom prst="round2SameRect">
                <a:avLst/>
              </a:prstGeom>
              <a:gradFill>
                <a:gsLst>
                  <a:gs pos="0">
                    <a:schemeClr val="bg2">
                      <a:lumMod val="60000"/>
                      <a:lumOff val="40000"/>
                    </a:schemeClr>
                  </a:gs>
                  <a:gs pos="100000">
                    <a:schemeClr val="bg2"/>
                  </a:gs>
                </a:gsLst>
                <a:lin ang="5400000" scaled="1"/>
              </a:gradFill>
              <a:ln w="28575">
                <a:solidFill>
                  <a:schemeClr val="bg2"/>
                </a:solidFill>
                <a:round/>
                <a:headEnd/>
                <a:tailEnd/>
              </a:ln>
              <a:effectLst/>
            </p:spPr>
            <p:txBody>
              <a:bodyPr/>
              <a:lstStyle/>
              <a:p>
                <a:pPr defTabSz="762000">
                  <a:lnSpc>
                    <a:spcPct val="90000"/>
                  </a:lnSpc>
                  <a:spcBef>
                    <a:spcPct val="30000"/>
                  </a:spcBef>
                  <a:spcAft>
                    <a:spcPct val="0"/>
                  </a:spcAft>
                  <a:buClr>
                    <a:srgbClr val="FFFFFF"/>
                  </a:buClr>
                  <a:buSzPct val="110000"/>
                  <a:tabLst>
                    <a:tab pos="1524000" algn="l"/>
                  </a:tabLst>
                </a:pPr>
                <a:r>
                  <a:rPr lang="en-US" sz="1600" b="1" dirty="0">
                    <a:solidFill>
                      <a:srgbClr val="FFFFFF"/>
                    </a:solidFill>
                    <a:cs typeface="Arial" charset="0"/>
                  </a:rPr>
                  <a:t>Full Grid </a:t>
                </a:r>
                <a:r>
                  <a:rPr lang="en-US" sz="1600" b="1" dirty="0" err="1" smtClean="0">
                    <a:solidFill>
                      <a:srgbClr val="FFFFFF"/>
                    </a:solidFill>
                    <a:cs typeface="Arial" charset="0"/>
                  </a:rPr>
                  <a:t>Connecti</a:t>
                </a:r>
                <a:r>
                  <a:rPr lang="en-US" sz="1600" b="1" dirty="0" smtClean="0">
                    <a:solidFill>
                      <a:srgbClr val="FFFFFF"/>
                    </a:solidFill>
                    <a:cs typeface="Arial" charset="0"/>
                  </a:rPr>
                  <a:t>-</a:t>
                </a:r>
                <a:br>
                  <a:rPr lang="en-US" sz="1600" b="1" dirty="0" smtClean="0">
                    <a:solidFill>
                      <a:srgbClr val="FFFFFF"/>
                    </a:solidFill>
                    <a:cs typeface="Arial" charset="0"/>
                  </a:rPr>
                </a:br>
                <a:r>
                  <a:rPr lang="en-US" sz="1600" b="1" dirty="0" err="1" smtClean="0">
                    <a:solidFill>
                      <a:srgbClr val="FFFFFF"/>
                    </a:solidFill>
                    <a:cs typeface="Arial" charset="0"/>
                  </a:rPr>
                  <a:t>vity</a:t>
                </a:r>
                <a:r>
                  <a:rPr lang="en-US" sz="1600" b="1" dirty="0" smtClean="0">
                    <a:solidFill>
                      <a:srgbClr val="FFFFFF"/>
                    </a:solidFill>
                    <a:cs typeface="Arial" charset="0"/>
                  </a:rPr>
                  <a:t> </a:t>
                </a:r>
                <a:endParaRPr lang="en-US" sz="1600" b="1" dirty="0">
                  <a:solidFill>
                    <a:srgbClr val="FFFFFF"/>
                  </a:solidFill>
                  <a:cs typeface="Arial" charset="0"/>
                </a:endParaRPr>
              </a:p>
            </p:txBody>
          </p:sp>
        </p:grpSp>
      </p:grpSp>
      <p:grpSp>
        <p:nvGrpSpPr>
          <p:cNvPr id="4" name="Gruppieren 3"/>
          <p:cNvGrpSpPr/>
          <p:nvPr/>
        </p:nvGrpSpPr>
        <p:grpSpPr>
          <a:xfrm>
            <a:off x="1993212" y="836709"/>
            <a:ext cx="1628482" cy="5251139"/>
            <a:chOff x="2511585" y="1139822"/>
            <a:chExt cx="2052001" cy="4612631"/>
          </a:xfrm>
          <a:effectLst>
            <a:outerShdw blurRad="50800" dist="38100" dir="2700000" algn="tl" rotWithShape="0">
              <a:prstClr val="black">
                <a:alpha val="40000"/>
              </a:prstClr>
            </a:outerShdw>
          </a:effectLst>
        </p:grpSpPr>
        <p:sp>
          <p:nvSpPr>
            <p:cNvPr id="146" name="Abgerundetes Rechteck 145"/>
            <p:cNvSpPr/>
            <p:nvPr/>
          </p:nvSpPr>
          <p:spPr bwMode="auto">
            <a:xfrm rot="16200000">
              <a:off x="1737586" y="2926453"/>
              <a:ext cx="3600000" cy="2052000"/>
            </a:xfrm>
            <a:prstGeom prst="roundRect">
              <a:avLst>
                <a:gd name="adj" fmla="val 7427"/>
              </a:avLst>
            </a:prstGeom>
            <a:gradFill>
              <a:gsLst>
                <a:gs pos="0">
                  <a:schemeClr val="bg1"/>
                </a:gs>
                <a:gs pos="100000">
                  <a:srgbClr val="DADBDE"/>
                </a:gs>
              </a:gsLst>
              <a:lin ang="10800000" scaled="0"/>
            </a:gradFill>
            <a:ln>
              <a:noFill/>
              <a:headEnd/>
              <a:tailEnd/>
            </a:ln>
            <a:effectLst/>
          </p:spPr>
          <p:style>
            <a:lnRef idx="3">
              <a:schemeClr val="lt1"/>
            </a:lnRef>
            <a:fillRef idx="1">
              <a:schemeClr val="accent3"/>
            </a:fillRef>
            <a:effectRef idx="1">
              <a:schemeClr val="accent3"/>
            </a:effectRef>
            <a:fontRef idx="minor">
              <a:schemeClr val="lt1"/>
            </a:fontRef>
          </p:style>
          <p:txBody>
            <a:bodyPr lIns="126000" tIns="108000"/>
            <a:lstStyle/>
            <a:p>
              <a:pPr marL="180975" indent="-180975" defTabSz="762000">
                <a:lnSpc>
                  <a:spcPct val="90000"/>
                </a:lnSpc>
                <a:spcBef>
                  <a:spcPts val="640"/>
                </a:spcBef>
                <a:spcAft>
                  <a:spcPct val="0"/>
                </a:spcAft>
                <a:buClr>
                  <a:srgbClr val="FFAF00"/>
                </a:buClr>
                <a:buSzPct val="110000"/>
                <a:defRPr/>
              </a:pPr>
              <a:endParaRPr lang="en-US" sz="1600" b="1" dirty="0">
                <a:solidFill>
                  <a:srgbClr val="000000"/>
                </a:solidFill>
                <a:cs typeface="Arial" pitchFamily="34" charset="0"/>
              </a:endParaRPr>
            </a:p>
          </p:txBody>
        </p:sp>
        <p:grpSp>
          <p:nvGrpSpPr>
            <p:cNvPr id="5" name="Gruppieren 133"/>
            <p:cNvGrpSpPr/>
            <p:nvPr/>
          </p:nvGrpSpPr>
          <p:grpSpPr>
            <a:xfrm>
              <a:off x="2511585" y="1139822"/>
              <a:ext cx="2052000" cy="2214331"/>
              <a:chOff x="306388" y="1139822"/>
              <a:chExt cx="2052000" cy="2214331"/>
            </a:xfrm>
          </p:grpSpPr>
          <p:sp>
            <p:nvSpPr>
              <p:cNvPr id="135" name="Abgerundetes Rechteck 134"/>
              <p:cNvSpPr/>
              <p:nvPr/>
            </p:nvSpPr>
            <p:spPr bwMode="auto">
              <a:xfrm>
                <a:off x="306388" y="1139822"/>
                <a:ext cx="2052000" cy="2214331"/>
              </a:xfrm>
              <a:prstGeom prst="roundRect">
                <a:avLst>
                  <a:gd name="adj" fmla="val 8301"/>
                </a:avLst>
              </a:prstGeom>
              <a:ln w="28575">
                <a:solidFill>
                  <a:schemeClr val="bg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0000" tIns="864000" rIns="90000" bIns="46800" numCol="1" rtlCol="0" anchor="t" anchorCtr="0" compatLnSpc="1">
                <a:prstTxWarp prst="textNoShape">
                  <a:avLst/>
                </a:prstTxWarp>
                <a:noAutofit/>
              </a:bodyPr>
              <a:lstStyle/>
              <a:p>
                <a:pPr defTabSz="762000" eaLnBrk="1" hangingPunct="1">
                  <a:spcBef>
                    <a:spcPct val="0"/>
                  </a:spcBef>
                  <a:spcAft>
                    <a:spcPct val="0"/>
                  </a:spcAft>
                  <a:buClr>
                    <a:srgbClr val="7F10A2"/>
                  </a:buClr>
                  <a:buSzPct val="110000"/>
                </a:pPr>
                <a:r>
                  <a:rPr lang="en-US" sz="1400" dirty="0" smtClean="0">
                    <a:solidFill>
                      <a:srgbClr val="000000"/>
                    </a:solidFill>
                    <a:sym typeface="Wingdings" pitchFamily="2" charset="2"/>
                  </a:rPr>
                  <a:t>Real-time </a:t>
                </a:r>
                <a:r>
                  <a:rPr lang="en-US" sz="1400" dirty="0">
                    <a:solidFill>
                      <a:srgbClr val="000000"/>
                    </a:solidFill>
                    <a:sym typeface="Wingdings" pitchFamily="2" charset="2"/>
                  </a:rPr>
                  <a:t>monitoring </a:t>
                </a:r>
                <a:r>
                  <a:rPr lang="en-US" sz="1400" dirty="0" smtClean="0">
                    <a:solidFill>
                      <a:srgbClr val="000000"/>
                    </a:solidFill>
                    <a:sym typeface="Wingdings" pitchFamily="2" charset="2"/>
                  </a:rPr>
                  <a:t> and billing to </a:t>
                </a:r>
                <a:r>
                  <a:rPr lang="en-US" sz="1400" dirty="0" smtClean="0">
                    <a:solidFill>
                      <a:srgbClr val="000000"/>
                    </a:solidFill>
                  </a:rPr>
                  <a:t>enable </a:t>
                </a:r>
                <a:r>
                  <a:rPr lang="en-US" sz="1400" dirty="0">
                    <a:solidFill>
                      <a:srgbClr val="000000"/>
                    </a:solidFill>
                    <a:sym typeface="Wingdings" pitchFamily="2" charset="2"/>
                  </a:rPr>
                  <a:t>dynamic tariffs and prepaid energy</a:t>
                </a:r>
              </a:p>
            </p:txBody>
          </p:sp>
          <p:sp>
            <p:nvSpPr>
              <p:cNvPr id="136" name="AutoShape 16"/>
              <p:cNvSpPr>
                <a:spLocks noChangeArrowheads="1"/>
              </p:cNvSpPr>
              <p:nvPr/>
            </p:nvSpPr>
            <p:spPr bwMode="auto">
              <a:xfrm>
                <a:off x="306388" y="1139825"/>
                <a:ext cx="2052000" cy="758504"/>
              </a:xfrm>
              <a:prstGeom prst="round2SameRect">
                <a:avLst/>
              </a:prstGeom>
              <a:gradFill>
                <a:gsLst>
                  <a:gs pos="0">
                    <a:schemeClr val="bg2">
                      <a:lumMod val="60000"/>
                      <a:lumOff val="40000"/>
                    </a:schemeClr>
                  </a:gs>
                  <a:gs pos="100000">
                    <a:schemeClr val="bg2"/>
                  </a:gs>
                </a:gsLst>
                <a:lin ang="5400000" scaled="1"/>
              </a:gradFill>
              <a:ln w="28575">
                <a:solidFill>
                  <a:schemeClr val="bg2"/>
                </a:solidFill>
                <a:round/>
                <a:headEnd/>
                <a:tailEnd/>
              </a:ln>
              <a:effectLst/>
            </p:spPr>
            <p:txBody>
              <a:bodyPr/>
              <a:lstStyle/>
              <a:p>
                <a:pPr defTabSz="762000">
                  <a:lnSpc>
                    <a:spcPct val="90000"/>
                  </a:lnSpc>
                  <a:spcBef>
                    <a:spcPct val="30000"/>
                  </a:spcBef>
                  <a:spcAft>
                    <a:spcPct val="0"/>
                  </a:spcAft>
                  <a:buClr>
                    <a:srgbClr val="FFFFFF"/>
                  </a:buClr>
                  <a:buSzPct val="110000"/>
                  <a:tabLst>
                    <a:tab pos="1524000" algn="l"/>
                  </a:tabLst>
                </a:pPr>
                <a:r>
                  <a:rPr lang="en-US" sz="1600" b="1" dirty="0" smtClean="0">
                    <a:solidFill>
                      <a:srgbClr val="FFFFFF"/>
                    </a:solidFill>
                    <a:cs typeface="Arial" charset="0"/>
                  </a:rPr>
                  <a:t>Smart</a:t>
                </a:r>
                <a:br>
                  <a:rPr lang="en-US" sz="1600" b="1" dirty="0" smtClean="0">
                    <a:solidFill>
                      <a:srgbClr val="FFFFFF"/>
                    </a:solidFill>
                    <a:cs typeface="Arial" charset="0"/>
                  </a:rPr>
                </a:br>
                <a:r>
                  <a:rPr lang="en-US" sz="1600" b="1" dirty="0" smtClean="0">
                    <a:solidFill>
                      <a:srgbClr val="FFFFFF"/>
                    </a:solidFill>
                    <a:cs typeface="Arial" charset="0"/>
                  </a:rPr>
                  <a:t>Rating </a:t>
                </a:r>
                <a:endParaRPr lang="en-US" sz="1600" b="1" dirty="0">
                  <a:solidFill>
                    <a:srgbClr val="FFFFFF"/>
                  </a:solidFill>
                  <a:cs typeface="Arial" charset="0"/>
                </a:endParaRPr>
              </a:p>
            </p:txBody>
          </p:sp>
        </p:grpSp>
      </p:grpSp>
      <p:grpSp>
        <p:nvGrpSpPr>
          <p:cNvPr id="6" name="Gruppieren 4"/>
          <p:cNvGrpSpPr/>
          <p:nvPr/>
        </p:nvGrpSpPr>
        <p:grpSpPr>
          <a:xfrm>
            <a:off x="3743272" y="836709"/>
            <a:ext cx="1628482" cy="5251139"/>
            <a:chOff x="4716782" y="1139822"/>
            <a:chExt cx="2052001" cy="4612631"/>
          </a:xfrm>
          <a:effectLst>
            <a:outerShdw blurRad="50800" dist="38100" dir="2700000" algn="tl" rotWithShape="0">
              <a:prstClr val="black">
                <a:alpha val="40000"/>
              </a:prstClr>
            </a:outerShdw>
          </a:effectLst>
        </p:grpSpPr>
        <p:sp>
          <p:nvSpPr>
            <p:cNvPr id="147" name="Abgerundetes Rechteck 146"/>
            <p:cNvSpPr/>
            <p:nvPr/>
          </p:nvSpPr>
          <p:spPr bwMode="auto">
            <a:xfrm rot="16200000">
              <a:off x="3942783" y="2926453"/>
              <a:ext cx="3600000" cy="2052000"/>
            </a:xfrm>
            <a:prstGeom prst="roundRect">
              <a:avLst>
                <a:gd name="adj" fmla="val 7427"/>
              </a:avLst>
            </a:prstGeom>
            <a:gradFill>
              <a:gsLst>
                <a:gs pos="0">
                  <a:schemeClr val="bg1"/>
                </a:gs>
                <a:gs pos="100000">
                  <a:srgbClr val="DADBDE"/>
                </a:gs>
              </a:gsLst>
              <a:lin ang="10800000" scaled="0"/>
            </a:gradFill>
            <a:ln>
              <a:noFill/>
              <a:headEnd/>
              <a:tailEnd/>
            </a:ln>
            <a:effectLst/>
          </p:spPr>
          <p:style>
            <a:lnRef idx="3">
              <a:schemeClr val="lt1"/>
            </a:lnRef>
            <a:fillRef idx="1">
              <a:schemeClr val="accent3"/>
            </a:fillRef>
            <a:effectRef idx="1">
              <a:schemeClr val="accent3"/>
            </a:effectRef>
            <a:fontRef idx="minor">
              <a:schemeClr val="lt1"/>
            </a:fontRef>
          </p:style>
          <p:txBody>
            <a:bodyPr lIns="126000" tIns="108000"/>
            <a:lstStyle/>
            <a:p>
              <a:pPr marL="180975" indent="-180975" defTabSz="762000">
                <a:lnSpc>
                  <a:spcPct val="90000"/>
                </a:lnSpc>
                <a:spcBef>
                  <a:spcPts val="640"/>
                </a:spcBef>
                <a:spcAft>
                  <a:spcPct val="0"/>
                </a:spcAft>
                <a:buClr>
                  <a:srgbClr val="FFAF00"/>
                </a:buClr>
                <a:buSzPct val="110000"/>
                <a:defRPr/>
              </a:pPr>
              <a:endParaRPr lang="en-US" sz="1600" b="1" dirty="0">
                <a:solidFill>
                  <a:srgbClr val="000000"/>
                </a:solidFill>
                <a:cs typeface="Arial" pitchFamily="34" charset="0"/>
              </a:endParaRPr>
            </a:p>
          </p:txBody>
        </p:sp>
        <p:grpSp>
          <p:nvGrpSpPr>
            <p:cNvPr id="7" name="Gruppieren 136"/>
            <p:cNvGrpSpPr/>
            <p:nvPr/>
          </p:nvGrpSpPr>
          <p:grpSpPr>
            <a:xfrm>
              <a:off x="4716782" y="1139822"/>
              <a:ext cx="2052000" cy="2214331"/>
              <a:chOff x="306388" y="1139822"/>
              <a:chExt cx="2052000" cy="2214331"/>
            </a:xfrm>
          </p:grpSpPr>
          <p:sp>
            <p:nvSpPr>
              <p:cNvPr id="138" name="Abgerundetes Rechteck 137"/>
              <p:cNvSpPr/>
              <p:nvPr/>
            </p:nvSpPr>
            <p:spPr bwMode="auto">
              <a:xfrm>
                <a:off x="306388" y="1139822"/>
                <a:ext cx="2052000" cy="2214331"/>
              </a:xfrm>
              <a:prstGeom prst="roundRect">
                <a:avLst>
                  <a:gd name="adj" fmla="val 8301"/>
                </a:avLst>
              </a:prstGeom>
              <a:ln w="28575">
                <a:solidFill>
                  <a:schemeClr val="bg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0000" tIns="864000" rIns="90000" bIns="46800" numCol="1" rtlCol="0" anchor="t" anchorCtr="0" compatLnSpc="1">
                <a:prstTxWarp prst="textNoShape">
                  <a:avLst/>
                </a:prstTxWarp>
                <a:noAutofit/>
              </a:bodyPr>
              <a:lstStyle/>
              <a:p>
                <a:pPr defTabSz="762000" eaLnBrk="1" hangingPunct="1">
                  <a:spcBef>
                    <a:spcPct val="0"/>
                  </a:spcBef>
                  <a:spcAft>
                    <a:spcPct val="0"/>
                  </a:spcAft>
                  <a:buClr>
                    <a:srgbClr val="7F10A2"/>
                  </a:buClr>
                  <a:buSzPct val="110000"/>
                </a:pPr>
                <a:r>
                  <a:rPr lang="en-US" sz="1400" dirty="0">
                    <a:solidFill>
                      <a:srgbClr val="000000"/>
                    </a:solidFill>
                    <a:sym typeface="Wingdings" pitchFamily="2" charset="2"/>
                  </a:rPr>
                  <a:t>Integration </a:t>
                </a:r>
                <a:r>
                  <a:rPr lang="en-US" sz="1400" dirty="0" smtClean="0">
                    <a:solidFill>
                      <a:srgbClr val="000000"/>
                    </a:solidFill>
                    <a:sym typeface="Wingdings" pitchFamily="2" charset="2"/>
                  </a:rPr>
                  <a:t>of distributed </a:t>
                </a:r>
                <a:r>
                  <a:rPr lang="en-US" sz="1400" dirty="0">
                    <a:solidFill>
                      <a:srgbClr val="000000"/>
                    </a:solidFill>
                    <a:sym typeface="Wingdings" pitchFamily="2" charset="2"/>
                  </a:rPr>
                  <a:t>renewable power generation sources</a:t>
                </a:r>
              </a:p>
            </p:txBody>
          </p:sp>
          <p:sp>
            <p:nvSpPr>
              <p:cNvPr id="139" name="AutoShape 16"/>
              <p:cNvSpPr>
                <a:spLocks noChangeArrowheads="1"/>
              </p:cNvSpPr>
              <p:nvPr/>
            </p:nvSpPr>
            <p:spPr bwMode="auto">
              <a:xfrm>
                <a:off x="306388" y="1139825"/>
                <a:ext cx="2052000" cy="758504"/>
              </a:xfrm>
              <a:prstGeom prst="round2SameRect">
                <a:avLst/>
              </a:prstGeom>
              <a:gradFill>
                <a:gsLst>
                  <a:gs pos="0">
                    <a:schemeClr val="bg2">
                      <a:lumMod val="60000"/>
                      <a:lumOff val="40000"/>
                    </a:schemeClr>
                  </a:gs>
                  <a:gs pos="100000">
                    <a:schemeClr val="bg2"/>
                  </a:gs>
                </a:gsLst>
                <a:lin ang="5400000" scaled="1"/>
              </a:gradFill>
              <a:ln w="28575">
                <a:solidFill>
                  <a:schemeClr val="bg2"/>
                </a:solidFill>
                <a:round/>
                <a:headEnd/>
                <a:tailEnd/>
              </a:ln>
              <a:effectLst/>
            </p:spPr>
            <p:txBody>
              <a:bodyPr/>
              <a:lstStyle/>
              <a:p>
                <a:pPr defTabSz="762000">
                  <a:lnSpc>
                    <a:spcPct val="90000"/>
                  </a:lnSpc>
                  <a:spcBef>
                    <a:spcPct val="30000"/>
                  </a:spcBef>
                  <a:spcAft>
                    <a:spcPct val="0"/>
                  </a:spcAft>
                  <a:buClr>
                    <a:srgbClr val="FFFFFF"/>
                  </a:buClr>
                  <a:buSzPct val="110000"/>
                  <a:tabLst>
                    <a:tab pos="1524000" algn="l"/>
                  </a:tabLst>
                </a:pPr>
                <a:r>
                  <a:rPr lang="en-US" sz="1600" b="1" dirty="0">
                    <a:solidFill>
                      <a:srgbClr val="FFFFFF"/>
                    </a:solidFill>
                    <a:cs typeface="Arial" charset="0"/>
                  </a:rPr>
                  <a:t>Renewable </a:t>
                </a:r>
                <a:br>
                  <a:rPr lang="en-US" sz="1600" b="1" dirty="0">
                    <a:solidFill>
                      <a:srgbClr val="FFFFFF"/>
                    </a:solidFill>
                    <a:cs typeface="Arial" charset="0"/>
                  </a:rPr>
                </a:br>
                <a:r>
                  <a:rPr lang="en-US" sz="1600" b="1" dirty="0">
                    <a:solidFill>
                      <a:srgbClr val="FFFFFF"/>
                    </a:solidFill>
                    <a:cs typeface="Arial" charset="0"/>
                  </a:rPr>
                  <a:t>Energy </a:t>
                </a:r>
                <a:r>
                  <a:rPr lang="en-US" sz="1600" b="1" dirty="0" err="1" smtClean="0">
                    <a:solidFill>
                      <a:srgbClr val="FFFFFF"/>
                    </a:solidFill>
                    <a:cs typeface="Arial" charset="0"/>
                  </a:rPr>
                  <a:t>Managem</a:t>
                </a:r>
                <a:r>
                  <a:rPr lang="en-US" sz="1600" b="1" dirty="0" smtClean="0">
                    <a:solidFill>
                      <a:srgbClr val="FFFFFF"/>
                    </a:solidFill>
                    <a:cs typeface="Arial" charset="0"/>
                  </a:rPr>
                  <a:t>.</a:t>
                </a:r>
                <a:endParaRPr lang="en-US" sz="1600" b="1" dirty="0">
                  <a:solidFill>
                    <a:srgbClr val="FFFFFF"/>
                  </a:solidFill>
                  <a:cs typeface="Arial" charset="0"/>
                </a:endParaRPr>
              </a:p>
            </p:txBody>
          </p:sp>
        </p:grpSp>
      </p:grpSp>
      <p:grpSp>
        <p:nvGrpSpPr>
          <p:cNvPr id="8" name="Gruppieren 5"/>
          <p:cNvGrpSpPr/>
          <p:nvPr/>
        </p:nvGrpSpPr>
        <p:grpSpPr>
          <a:xfrm>
            <a:off x="5493332" y="836709"/>
            <a:ext cx="1628482" cy="5251139"/>
            <a:chOff x="6921979" y="1139822"/>
            <a:chExt cx="2052001" cy="4612631"/>
          </a:xfrm>
          <a:effectLst>
            <a:outerShdw blurRad="50800" dist="38100" dir="2700000" algn="tl" rotWithShape="0">
              <a:prstClr val="black">
                <a:alpha val="40000"/>
              </a:prstClr>
            </a:outerShdw>
          </a:effectLst>
        </p:grpSpPr>
        <p:sp>
          <p:nvSpPr>
            <p:cNvPr id="148" name="Abgerundetes Rechteck 147"/>
            <p:cNvSpPr/>
            <p:nvPr/>
          </p:nvSpPr>
          <p:spPr bwMode="auto">
            <a:xfrm rot="16200000">
              <a:off x="6147980" y="2926453"/>
              <a:ext cx="3600000" cy="2052000"/>
            </a:xfrm>
            <a:prstGeom prst="roundRect">
              <a:avLst>
                <a:gd name="adj" fmla="val 7427"/>
              </a:avLst>
            </a:prstGeom>
            <a:gradFill>
              <a:gsLst>
                <a:gs pos="0">
                  <a:schemeClr val="bg1"/>
                </a:gs>
                <a:gs pos="100000">
                  <a:srgbClr val="DADBDE"/>
                </a:gs>
              </a:gsLst>
              <a:lin ang="10800000" scaled="0"/>
            </a:gradFill>
            <a:ln>
              <a:noFill/>
              <a:headEnd/>
              <a:tailEnd/>
            </a:ln>
            <a:effectLst/>
          </p:spPr>
          <p:style>
            <a:lnRef idx="3">
              <a:schemeClr val="lt1"/>
            </a:lnRef>
            <a:fillRef idx="1">
              <a:schemeClr val="accent3"/>
            </a:fillRef>
            <a:effectRef idx="1">
              <a:schemeClr val="accent3"/>
            </a:effectRef>
            <a:fontRef idx="minor">
              <a:schemeClr val="lt1"/>
            </a:fontRef>
          </p:style>
          <p:txBody>
            <a:bodyPr lIns="126000" tIns="108000"/>
            <a:lstStyle/>
            <a:p>
              <a:pPr marL="180975" indent="-180975" defTabSz="762000">
                <a:lnSpc>
                  <a:spcPct val="90000"/>
                </a:lnSpc>
                <a:spcBef>
                  <a:spcPts val="640"/>
                </a:spcBef>
                <a:spcAft>
                  <a:spcPct val="0"/>
                </a:spcAft>
                <a:buClr>
                  <a:srgbClr val="FFAF00"/>
                </a:buClr>
                <a:buSzPct val="110000"/>
                <a:defRPr/>
              </a:pPr>
              <a:endParaRPr lang="en-US" sz="1600" b="1" dirty="0">
                <a:solidFill>
                  <a:srgbClr val="000000"/>
                </a:solidFill>
                <a:cs typeface="Arial" pitchFamily="34" charset="0"/>
              </a:endParaRPr>
            </a:p>
          </p:txBody>
        </p:sp>
        <p:grpSp>
          <p:nvGrpSpPr>
            <p:cNvPr id="9" name="Gruppieren 139"/>
            <p:cNvGrpSpPr/>
            <p:nvPr/>
          </p:nvGrpSpPr>
          <p:grpSpPr>
            <a:xfrm>
              <a:off x="6921979" y="1139822"/>
              <a:ext cx="2052000" cy="2214331"/>
              <a:chOff x="306388" y="1139822"/>
              <a:chExt cx="2052000" cy="2214331"/>
            </a:xfrm>
          </p:grpSpPr>
          <p:sp>
            <p:nvSpPr>
              <p:cNvPr id="141" name="Abgerundetes Rechteck 140"/>
              <p:cNvSpPr/>
              <p:nvPr/>
            </p:nvSpPr>
            <p:spPr bwMode="auto">
              <a:xfrm>
                <a:off x="306388" y="1139822"/>
                <a:ext cx="2052000" cy="2214331"/>
              </a:xfrm>
              <a:prstGeom prst="roundRect">
                <a:avLst>
                  <a:gd name="adj" fmla="val 8301"/>
                </a:avLst>
              </a:prstGeom>
              <a:ln w="28575">
                <a:solidFill>
                  <a:schemeClr val="bg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0000" tIns="864000" rIns="90000" bIns="46800" numCol="1" rtlCol="0" anchor="t" anchorCtr="0" compatLnSpc="1">
                <a:prstTxWarp prst="textNoShape">
                  <a:avLst/>
                </a:prstTxWarp>
                <a:noAutofit/>
              </a:bodyPr>
              <a:lstStyle/>
              <a:p>
                <a:pPr defTabSz="762000" eaLnBrk="1" hangingPunct="1">
                  <a:spcBef>
                    <a:spcPct val="0"/>
                  </a:spcBef>
                  <a:spcAft>
                    <a:spcPct val="0"/>
                  </a:spcAft>
                  <a:buClr>
                    <a:srgbClr val="7F10A2"/>
                  </a:buClr>
                  <a:buSzPct val="110000"/>
                </a:pPr>
                <a:r>
                  <a:rPr lang="en-US" sz="1400" dirty="0">
                    <a:solidFill>
                      <a:srgbClr val="000000"/>
                    </a:solidFill>
                    <a:sym typeface="Wingdings" pitchFamily="2" charset="2"/>
                  </a:rPr>
                  <a:t>Provision of charging points </a:t>
                </a:r>
                <a:r>
                  <a:rPr lang="en-US" sz="1400" dirty="0" smtClean="0">
                    <a:solidFill>
                      <a:srgbClr val="000000"/>
                    </a:solidFill>
                    <a:sym typeface="Wingdings" pitchFamily="2" charset="2"/>
                  </a:rPr>
                  <a:t>&amp; management </a:t>
                </a:r>
                <a:r>
                  <a:rPr lang="en-US" sz="1400" dirty="0">
                    <a:solidFill>
                      <a:srgbClr val="000000"/>
                    </a:solidFill>
                    <a:sym typeface="Wingdings" pitchFamily="2" charset="2"/>
                  </a:rPr>
                  <a:t>of the related billing infrastructure</a:t>
                </a:r>
              </a:p>
            </p:txBody>
          </p:sp>
          <p:sp>
            <p:nvSpPr>
              <p:cNvPr id="142" name="AutoShape 16"/>
              <p:cNvSpPr>
                <a:spLocks noChangeArrowheads="1"/>
              </p:cNvSpPr>
              <p:nvPr/>
            </p:nvSpPr>
            <p:spPr bwMode="auto">
              <a:xfrm>
                <a:off x="306388" y="1139825"/>
                <a:ext cx="2052000" cy="758504"/>
              </a:xfrm>
              <a:prstGeom prst="round2SameRect">
                <a:avLst/>
              </a:prstGeom>
              <a:gradFill>
                <a:gsLst>
                  <a:gs pos="0">
                    <a:schemeClr val="bg2">
                      <a:lumMod val="60000"/>
                      <a:lumOff val="40000"/>
                    </a:schemeClr>
                  </a:gs>
                  <a:gs pos="100000">
                    <a:schemeClr val="bg2"/>
                  </a:gs>
                </a:gsLst>
                <a:lin ang="5400000" scaled="1"/>
              </a:gradFill>
              <a:ln w="28575">
                <a:solidFill>
                  <a:schemeClr val="bg2"/>
                </a:solidFill>
                <a:round/>
                <a:headEnd/>
                <a:tailEnd/>
              </a:ln>
              <a:effectLst/>
            </p:spPr>
            <p:txBody>
              <a:bodyPr/>
              <a:lstStyle/>
              <a:p>
                <a:pPr defTabSz="762000">
                  <a:lnSpc>
                    <a:spcPct val="90000"/>
                  </a:lnSpc>
                  <a:spcBef>
                    <a:spcPct val="30000"/>
                  </a:spcBef>
                  <a:spcAft>
                    <a:spcPct val="0"/>
                  </a:spcAft>
                  <a:buClr>
                    <a:srgbClr val="FFFFFF"/>
                  </a:buClr>
                  <a:buSzPct val="110000"/>
                  <a:tabLst>
                    <a:tab pos="1524000" algn="l"/>
                  </a:tabLst>
                </a:pPr>
                <a:r>
                  <a:rPr lang="en-US" sz="1600" b="1" dirty="0" err="1" smtClean="0">
                    <a:solidFill>
                      <a:srgbClr val="FFFFFF"/>
                    </a:solidFill>
                    <a:cs typeface="Arial" charset="0"/>
                  </a:rPr>
                  <a:t>eMobility</a:t>
                </a:r>
                <a:endParaRPr lang="en-US" sz="1600" b="1" dirty="0">
                  <a:solidFill>
                    <a:srgbClr val="FFFFFF"/>
                  </a:solidFill>
                  <a:cs typeface="Arial" charset="0"/>
                </a:endParaRPr>
              </a:p>
            </p:txBody>
          </p:sp>
        </p:grpSp>
      </p:grpSp>
      <p:grpSp>
        <p:nvGrpSpPr>
          <p:cNvPr id="10" name="Gruppieren 6"/>
          <p:cNvGrpSpPr/>
          <p:nvPr/>
        </p:nvGrpSpPr>
        <p:grpSpPr>
          <a:xfrm>
            <a:off x="7243390" y="836711"/>
            <a:ext cx="1628482" cy="5251140"/>
            <a:chOff x="9127175" y="1139822"/>
            <a:chExt cx="2052000" cy="4612632"/>
          </a:xfrm>
          <a:effectLst>
            <a:outerShdw blurRad="50800" dist="38100" dir="2700000" algn="tl" rotWithShape="0">
              <a:prstClr val="black">
                <a:alpha val="40000"/>
              </a:prstClr>
            </a:outerShdw>
          </a:effectLst>
        </p:grpSpPr>
        <p:sp>
          <p:nvSpPr>
            <p:cNvPr id="149" name="Abgerundetes Rechteck 148"/>
            <p:cNvSpPr/>
            <p:nvPr/>
          </p:nvSpPr>
          <p:spPr bwMode="auto">
            <a:xfrm rot="16200000">
              <a:off x="8353175" y="2926454"/>
              <a:ext cx="3600000" cy="2052000"/>
            </a:xfrm>
            <a:prstGeom prst="roundRect">
              <a:avLst>
                <a:gd name="adj" fmla="val 7427"/>
              </a:avLst>
            </a:prstGeom>
            <a:gradFill>
              <a:gsLst>
                <a:gs pos="0">
                  <a:schemeClr val="bg1"/>
                </a:gs>
                <a:gs pos="100000">
                  <a:srgbClr val="DADBDE"/>
                </a:gs>
              </a:gsLst>
              <a:lin ang="10800000" scaled="0"/>
            </a:gradFill>
            <a:ln>
              <a:noFill/>
              <a:headEnd/>
              <a:tailEnd/>
            </a:ln>
            <a:effectLst/>
          </p:spPr>
          <p:style>
            <a:lnRef idx="3">
              <a:schemeClr val="lt1"/>
            </a:lnRef>
            <a:fillRef idx="1">
              <a:schemeClr val="accent3"/>
            </a:fillRef>
            <a:effectRef idx="1">
              <a:schemeClr val="accent3"/>
            </a:effectRef>
            <a:fontRef idx="minor">
              <a:schemeClr val="lt1"/>
            </a:fontRef>
          </p:style>
          <p:txBody>
            <a:bodyPr lIns="126000" tIns="108000"/>
            <a:lstStyle/>
            <a:p>
              <a:pPr marL="180975" indent="-180975" defTabSz="762000">
                <a:lnSpc>
                  <a:spcPct val="90000"/>
                </a:lnSpc>
                <a:spcBef>
                  <a:spcPts val="640"/>
                </a:spcBef>
                <a:spcAft>
                  <a:spcPct val="0"/>
                </a:spcAft>
                <a:buClr>
                  <a:srgbClr val="FFAF00"/>
                </a:buClr>
                <a:buSzPct val="110000"/>
                <a:defRPr/>
              </a:pPr>
              <a:endParaRPr lang="en-US" sz="1600" b="1" dirty="0">
                <a:solidFill>
                  <a:srgbClr val="000000"/>
                </a:solidFill>
                <a:cs typeface="Arial" pitchFamily="34" charset="0"/>
              </a:endParaRPr>
            </a:p>
          </p:txBody>
        </p:sp>
        <p:grpSp>
          <p:nvGrpSpPr>
            <p:cNvPr id="11" name="Gruppieren 142"/>
            <p:cNvGrpSpPr/>
            <p:nvPr/>
          </p:nvGrpSpPr>
          <p:grpSpPr>
            <a:xfrm>
              <a:off x="9127175" y="1139822"/>
              <a:ext cx="2052000" cy="2214330"/>
              <a:chOff x="306388" y="1139822"/>
              <a:chExt cx="2052000" cy="2214330"/>
            </a:xfrm>
          </p:grpSpPr>
          <p:sp>
            <p:nvSpPr>
              <p:cNvPr id="144" name="Abgerundetes Rechteck 143"/>
              <p:cNvSpPr/>
              <p:nvPr/>
            </p:nvSpPr>
            <p:spPr bwMode="auto">
              <a:xfrm>
                <a:off x="306388" y="1139822"/>
                <a:ext cx="2052000" cy="2214330"/>
              </a:xfrm>
              <a:prstGeom prst="roundRect">
                <a:avLst>
                  <a:gd name="adj" fmla="val 8301"/>
                </a:avLst>
              </a:prstGeom>
              <a:ln w="28575">
                <a:solidFill>
                  <a:schemeClr val="bg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0000" tIns="864000" rIns="90000" bIns="46800" numCol="1" rtlCol="0" anchor="t" anchorCtr="0" compatLnSpc="1">
                <a:prstTxWarp prst="textNoShape">
                  <a:avLst/>
                </a:prstTxWarp>
                <a:noAutofit/>
              </a:bodyPr>
              <a:lstStyle/>
              <a:p>
                <a:pPr defTabSz="762000" eaLnBrk="1" hangingPunct="1">
                  <a:spcBef>
                    <a:spcPct val="0"/>
                  </a:spcBef>
                  <a:spcAft>
                    <a:spcPct val="0"/>
                  </a:spcAft>
                  <a:buClr>
                    <a:srgbClr val="7F10A2"/>
                  </a:buClr>
                  <a:buSzPct val="110000"/>
                </a:pPr>
                <a:r>
                  <a:rPr lang="en-US" sz="1400" dirty="0" smtClean="0">
                    <a:solidFill>
                      <a:srgbClr val="000000"/>
                    </a:solidFill>
                    <a:sym typeface="Wingdings" pitchFamily="2" charset="2"/>
                  </a:rPr>
                  <a:t>Balance electricity </a:t>
                </a:r>
                <a:r>
                  <a:rPr lang="en-US" sz="1400" dirty="0">
                    <a:solidFill>
                      <a:srgbClr val="000000"/>
                    </a:solidFill>
                    <a:sym typeface="Wingdings" pitchFamily="2" charset="2"/>
                  </a:rPr>
                  <a:t>supply </a:t>
                </a:r>
                <a:r>
                  <a:rPr lang="en-US" sz="1400" dirty="0" smtClean="0">
                    <a:solidFill>
                      <a:srgbClr val="000000"/>
                    </a:solidFill>
                    <a:sym typeface="Wingdings" pitchFamily="2" charset="2"/>
                  </a:rPr>
                  <a:t>and demand to </a:t>
                </a:r>
                <a:r>
                  <a:rPr lang="en-US" sz="1400" dirty="0">
                    <a:solidFill>
                      <a:srgbClr val="000000"/>
                    </a:solidFill>
                    <a:sym typeface="Wingdings" pitchFamily="2" charset="2"/>
                  </a:rPr>
                  <a:t>reduce </a:t>
                </a:r>
                <a:r>
                  <a:rPr lang="en-US" sz="1400" dirty="0" smtClean="0">
                    <a:solidFill>
                      <a:srgbClr val="000000"/>
                    </a:solidFill>
                    <a:sym typeface="Wingdings" pitchFamily="2" charset="2"/>
                  </a:rPr>
                  <a:t>peaks </a:t>
                </a:r>
                <a:r>
                  <a:rPr lang="en-US" sz="1400" dirty="0">
                    <a:solidFill>
                      <a:srgbClr val="000000"/>
                    </a:solidFill>
                    <a:sym typeface="Wingdings" pitchFamily="2" charset="2"/>
                  </a:rPr>
                  <a:t>and </a:t>
                </a:r>
                <a:r>
                  <a:rPr lang="en-US" sz="1400" dirty="0" smtClean="0">
                    <a:solidFill>
                      <a:srgbClr val="000000"/>
                    </a:solidFill>
                    <a:sym typeface="Wingdings" pitchFamily="2" charset="2"/>
                  </a:rPr>
                  <a:t>join in </a:t>
                </a:r>
                <a:r>
                  <a:rPr lang="en-US" sz="1400" dirty="0">
                    <a:solidFill>
                      <a:srgbClr val="000000"/>
                    </a:solidFill>
                    <a:sym typeface="Wingdings" pitchFamily="2" charset="2"/>
                  </a:rPr>
                  <a:t>e-markets</a:t>
                </a:r>
              </a:p>
            </p:txBody>
          </p:sp>
          <p:sp>
            <p:nvSpPr>
              <p:cNvPr id="145" name="AutoShape 16"/>
              <p:cNvSpPr>
                <a:spLocks noChangeArrowheads="1"/>
              </p:cNvSpPr>
              <p:nvPr/>
            </p:nvSpPr>
            <p:spPr bwMode="auto">
              <a:xfrm>
                <a:off x="306388" y="1139825"/>
                <a:ext cx="2052000" cy="758502"/>
              </a:xfrm>
              <a:prstGeom prst="round2SameRect">
                <a:avLst/>
              </a:prstGeom>
              <a:gradFill>
                <a:gsLst>
                  <a:gs pos="0">
                    <a:schemeClr val="bg2">
                      <a:lumMod val="60000"/>
                      <a:lumOff val="40000"/>
                    </a:schemeClr>
                  </a:gs>
                  <a:gs pos="100000">
                    <a:schemeClr val="bg2"/>
                  </a:gs>
                </a:gsLst>
                <a:lin ang="5400000" scaled="1"/>
              </a:gradFill>
              <a:ln w="28575">
                <a:solidFill>
                  <a:schemeClr val="bg2"/>
                </a:solidFill>
                <a:round/>
                <a:headEnd/>
                <a:tailEnd/>
              </a:ln>
              <a:effectLst/>
            </p:spPr>
            <p:txBody>
              <a:bodyPr/>
              <a:lstStyle/>
              <a:p>
                <a:pPr defTabSz="762000">
                  <a:lnSpc>
                    <a:spcPct val="90000"/>
                  </a:lnSpc>
                  <a:spcBef>
                    <a:spcPct val="30000"/>
                  </a:spcBef>
                  <a:spcAft>
                    <a:spcPct val="0"/>
                  </a:spcAft>
                  <a:buClr>
                    <a:srgbClr val="FFFFFF"/>
                  </a:buClr>
                  <a:buSzPct val="110000"/>
                  <a:tabLst>
                    <a:tab pos="1524000" algn="l"/>
                  </a:tabLst>
                </a:pPr>
                <a:r>
                  <a:rPr lang="en-US" sz="1600" b="1" dirty="0" smtClean="0">
                    <a:solidFill>
                      <a:srgbClr val="FFFFFF"/>
                    </a:solidFill>
                    <a:cs typeface="Arial" charset="0"/>
                  </a:rPr>
                  <a:t>Active</a:t>
                </a:r>
                <a:br>
                  <a:rPr lang="en-US" sz="1600" b="1" dirty="0" smtClean="0">
                    <a:solidFill>
                      <a:srgbClr val="FFFFFF"/>
                    </a:solidFill>
                    <a:cs typeface="Arial" charset="0"/>
                  </a:rPr>
                </a:br>
                <a:r>
                  <a:rPr lang="en-US" sz="1600" b="1" dirty="0" smtClean="0">
                    <a:solidFill>
                      <a:srgbClr val="FFFFFF"/>
                    </a:solidFill>
                    <a:cs typeface="Arial" charset="0"/>
                  </a:rPr>
                  <a:t>Demand</a:t>
                </a:r>
                <a:br>
                  <a:rPr lang="en-US" sz="1600" b="1" dirty="0" smtClean="0">
                    <a:solidFill>
                      <a:srgbClr val="FFFFFF"/>
                    </a:solidFill>
                    <a:cs typeface="Arial" charset="0"/>
                  </a:rPr>
                </a:br>
                <a:r>
                  <a:rPr lang="en-US" sz="1600" b="1" dirty="0" smtClean="0">
                    <a:solidFill>
                      <a:srgbClr val="FFFFFF"/>
                    </a:solidFill>
                    <a:cs typeface="Arial" charset="0"/>
                  </a:rPr>
                  <a:t>Response</a:t>
                </a:r>
                <a:endParaRPr lang="en-US" sz="1600" b="1" dirty="0">
                  <a:solidFill>
                    <a:srgbClr val="FFFFFF"/>
                  </a:solidFill>
                  <a:cs typeface="Arial" charset="0"/>
                </a:endParaRPr>
              </a:p>
            </p:txBody>
          </p:sp>
        </p:grpSp>
      </p:grpSp>
      <p:sp>
        <p:nvSpPr>
          <p:cNvPr id="252" name="AutoShape 38"/>
          <p:cNvSpPr>
            <a:spLocks noChangeArrowheads="1"/>
          </p:cNvSpPr>
          <p:nvPr/>
        </p:nvSpPr>
        <p:spPr bwMode="auto">
          <a:xfrm>
            <a:off x="243152" y="4357114"/>
            <a:ext cx="8628720" cy="800078"/>
          </a:xfrm>
          <a:prstGeom prst="roundRect">
            <a:avLst>
              <a:gd name="adj" fmla="val 20159"/>
            </a:avLst>
          </a:prstGeom>
          <a:gradFill>
            <a:gsLst>
              <a:gs pos="0">
                <a:schemeClr val="hlink">
                  <a:gamma/>
                  <a:tint val="56471"/>
                  <a:invGamma/>
                </a:schemeClr>
              </a:gs>
              <a:gs pos="100000">
                <a:schemeClr val="hlink"/>
              </a:gs>
            </a:gsLst>
            <a:lin ang="5400000" scaled="1"/>
          </a:gradFill>
          <a:ln w="28575">
            <a:solidFill>
              <a:schemeClr val="hlink"/>
            </a:solidFill>
            <a:round/>
            <a:headEnd/>
            <a:tailEnd/>
          </a:ln>
        </p:spPr>
        <p:txBody>
          <a:bodyPr lIns="90000" tIns="46800" rIns="54000" bIns="46800"/>
          <a:lstStyle/>
          <a:p>
            <a:pPr defTabSz="762000">
              <a:lnSpc>
                <a:spcPct val="90000"/>
              </a:lnSpc>
              <a:spcBef>
                <a:spcPct val="30000"/>
              </a:spcBef>
              <a:spcAft>
                <a:spcPct val="0"/>
              </a:spcAft>
              <a:buClr>
                <a:srgbClr val="FFD308"/>
              </a:buClr>
              <a:tabLst>
                <a:tab pos="715963" algn="l"/>
              </a:tabLst>
              <a:defRPr/>
            </a:pPr>
            <a:r>
              <a:rPr lang="en-US" sz="1600" b="1" dirty="0">
                <a:solidFill>
                  <a:srgbClr val="FFFFFF"/>
                </a:solidFill>
                <a:cs typeface="Arial" charset="0"/>
              </a:rPr>
              <a:t>Connectivity</a:t>
            </a:r>
            <a:r>
              <a:rPr lang="en-US" sz="1600" dirty="0">
                <a:solidFill>
                  <a:srgbClr val="FFFFFF"/>
                </a:solidFill>
                <a:cs typeface="Arial" charset="0"/>
              </a:rPr>
              <a:t> – </a:t>
            </a:r>
            <a:r>
              <a:rPr lang="en-US" sz="1600" dirty="0" smtClean="0">
                <a:solidFill>
                  <a:srgbClr val="FFFFFF"/>
                </a:solidFill>
                <a:cs typeface="Arial" charset="0"/>
              </a:rPr>
              <a:t>to provide an overall infrastructure with </a:t>
            </a:r>
            <a:r>
              <a:rPr lang="en-US" sz="1600" dirty="0">
                <a:solidFill>
                  <a:srgbClr val="FFFFFF"/>
                </a:solidFill>
                <a:cs typeface="Arial" charset="0"/>
              </a:rPr>
              <a:t>bi-directional communication</a:t>
            </a:r>
          </a:p>
        </p:txBody>
      </p:sp>
      <p:sp>
        <p:nvSpPr>
          <p:cNvPr id="253" name="AutoShape 39"/>
          <p:cNvSpPr>
            <a:spLocks noChangeArrowheads="1"/>
          </p:cNvSpPr>
          <p:nvPr/>
        </p:nvSpPr>
        <p:spPr bwMode="auto">
          <a:xfrm>
            <a:off x="243152" y="3493018"/>
            <a:ext cx="8628720" cy="800078"/>
          </a:xfrm>
          <a:prstGeom prst="roundRect">
            <a:avLst>
              <a:gd name="adj" fmla="val 20159"/>
            </a:avLst>
          </a:prstGeom>
          <a:gradFill>
            <a:gsLst>
              <a:gs pos="0">
                <a:srgbClr val="C5456A"/>
              </a:gs>
              <a:gs pos="100000">
                <a:schemeClr val="accent6"/>
              </a:gs>
            </a:gsLst>
            <a:lin ang="5400000" scaled="1"/>
          </a:gradFill>
          <a:ln w="28575">
            <a:solidFill>
              <a:schemeClr val="accent6"/>
            </a:solidFill>
            <a:prstDash val="solid"/>
            <a:round/>
            <a:headEnd/>
            <a:tailEnd/>
          </a:ln>
        </p:spPr>
        <p:txBody>
          <a:bodyPr/>
          <a:lstStyle/>
          <a:p>
            <a:pPr eaLnBrk="1" hangingPunct="1">
              <a:spcBef>
                <a:spcPct val="0"/>
              </a:spcBef>
              <a:spcAft>
                <a:spcPct val="0"/>
              </a:spcAft>
              <a:buClrTx/>
              <a:defRPr/>
            </a:pPr>
            <a:r>
              <a:rPr lang="en-US" sz="1600" b="1" dirty="0">
                <a:solidFill>
                  <a:srgbClr val="FFFFFF"/>
                </a:solidFill>
                <a:latin typeface="Arial" pitchFamily="34" charset="0"/>
                <a:cs typeface="Arial" pitchFamily="34" charset="0"/>
              </a:rPr>
              <a:t>Software</a:t>
            </a:r>
            <a:r>
              <a:rPr lang="en-US" sz="1600" dirty="0">
                <a:solidFill>
                  <a:srgbClr val="FFFFFF"/>
                </a:solidFill>
                <a:latin typeface="Arial" pitchFamily="34" charset="0"/>
                <a:cs typeface="Arial" pitchFamily="34" charset="0"/>
              </a:rPr>
              <a:t> – to enable value-add </a:t>
            </a:r>
            <a:r>
              <a:rPr lang="en-US" sz="1600" dirty="0" smtClean="0">
                <a:solidFill>
                  <a:srgbClr val="FFFFFF"/>
                </a:solidFill>
                <a:latin typeface="Arial" pitchFamily="34" charset="0"/>
                <a:cs typeface="Arial" pitchFamily="34" charset="0"/>
              </a:rPr>
              <a:t>services and process </a:t>
            </a:r>
            <a:r>
              <a:rPr lang="en-US" sz="1600" dirty="0">
                <a:solidFill>
                  <a:srgbClr val="FFFFFF"/>
                </a:solidFill>
                <a:latin typeface="Arial" pitchFamily="34" charset="0"/>
                <a:cs typeface="Arial" pitchFamily="34" charset="0"/>
              </a:rPr>
              <a:t>high volumes of Smart Grid data traffic in near real-time	</a:t>
            </a:r>
            <a:endParaRPr lang="de-DE" sz="1600" dirty="0">
              <a:solidFill>
                <a:srgbClr val="FFFFFF"/>
              </a:solidFill>
              <a:latin typeface="Arial" pitchFamily="34" charset="0"/>
              <a:cs typeface="Arial" pitchFamily="34" charset="0"/>
            </a:endParaRPr>
          </a:p>
        </p:txBody>
      </p:sp>
      <p:sp>
        <p:nvSpPr>
          <p:cNvPr id="73743" name="AutoShape 38"/>
          <p:cNvSpPr>
            <a:spLocks noChangeArrowheads="1"/>
          </p:cNvSpPr>
          <p:nvPr/>
        </p:nvSpPr>
        <p:spPr bwMode="auto">
          <a:xfrm>
            <a:off x="243152" y="5221210"/>
            <a:ext cx="8628720" cy="800078"/>
          </a:xfrm>
          <a:prstGeom prst="roundRect">
            <a:avLst>
              <a:gd name="adj" fmla="val 20159"/>
            </a:avLst>
          </a:prstGeom>
          <a:gradFill rotWithShape="1">
            <a:gsLst>
              <a:gs pos="0">
                <a:schemeClr val="accent1"/>
              </a:gs>
              <a:gs pos="100000">
                <a:schemeClr val="accent2"/>
              </a:gs>
            </a:gsLst>
            <a:lin ang="5400000" scaled="1"/>
          </a:gradFill>
          <a:ln w="28575" algn="ctr">
            <a:solidFill>
              <a:schemeClr val="accent2"/>
            </a:solidFill>
            <a:round/>
            <a:headEnd/>
            <a:tailEnd/>
          </a:ln>
        </p:spPr>
        <p:txBody>
          <a:bodyPr lIns="90000" tIns="90000" rIns="90000" bIns="90000"/>
          <a:lstStyle/>
          <a:p>
            <a:pPr defTabSz="762000">
              <a:lnSpc>
                <a:spcPct val="90000"/>
              </a:lnSpc>
              <a:spcBef>
                <a:spcPct val="30000"/>
              </a:spcBef>
              <a:spcAft>
                <a:spcPct val="0"/>
              </a:spcAft>
              <a:buClr>
                <a:srgbClr val="FFD308"/>
              </a:buClr>
            </a:pPr>
            <a:r>
              <a:rPr lang="en-US" sz="1600" b="1" dirty="0">
                <a:solidFill>
                  <a:srgbClr val="000000"/>
                </a:solidFill>
                <a:ea typeface="MS PGothic" pitchFamily="34" charset="-128"/>
                <a:cs typeface="Arial" charset="0"/>
              </a:rPr>
              <a:t>Services</a:t>
            </a:r>
            <a:r>
              <a:rPr lang="en-US" sz="1600" dirty="0">
                <a:solidFill>
                  <a:srgbClr val="000000"/>
                </a:solidFill>
                <a:ea typeface="MS PGothic" pitchFamily="34" charset="-128"/>
                <a:cs typeface="Arial" charset="0"/>
              </a:rPr>
              <a:t> – expertise and support to </a:t>
            </a:r>
            <a:r>
              <a:rPr lang="en-US" sz="1600" dirty="0" smtClean="0">
                <a:solidFill>
                  <a:srgbClr val="000000"/>
                </a:solidFill>
                <a:ea typeface="MS PGothic" pitchFamily="34" charset="-128"/>
                <a:cs typeface="Arial" charset="0"/>
              </a:rPr>
              <a:t>build, run or outsource Smart </a:t>
            </a:r>
            <a:r>
              <a:rPr lang="en-US" sz="1600" dirty="0">
                <a:solidFill>
                  <a:srgbClr val="000000"/>
                </a:solidFill>
                <a:ea typeface="MS PGothic" pitchFamily="34" charset="-128"/>
                <a:cs typeface="Arial" charset="0"/>
              </a:rPr>
              <a:t>Grid communications networks</a:t>
            </a:r>
          </a:p>
        </p:txBody>
      </p:sp>
      <p:grpSp>
        <p:nvGrpSpPr>
          <p:cNvPr id="12" name="Gruppieren 18"/>
          <p:cNvGrpSpPr>
            <a:grpSpLocks/>
          </p:cNvGrpSpPr>
          <p:nvPr/>
        </p:nvGrpSpPr>
        <p:grpSpPr bwMode="auto">
          <a:xfrm>
            <a:off x="3186747" y="1131680"/>
            <a:ext cx="342838" cy="486932"/>
            <a:chOff x="1799539" y="2620030"/>
            <a:chExt cx="425450" cy="453128"/>
          </a:xfrm>
        </p:grpSpPr>
        <p:grpSp>
          <p:nvGrpSpPr>
            <p:cNvPr id="13" name="Gruppieren 87"/>
            <p:cNvGrpSpPr>
              <a:grpSpLocks/>
            </p:cNvGrpSpPr>
            <p:nvPr/>
          </p:nvGrpSpPr>
          <p:grpSpPr bwMode="auto">
            <a:xfrm>
              <a:off x="1799539" y="2620030"/>
              <a:ext cx="425450" cy="425450"/>
              <a:chOff x="688771" y="3509834"/>
              <a:chExt cx="425450" cy="425450"/>
            </a:xfrm>
          </p:grpSpPr>
          <p:sp>
            <p:nvSpPr>
              <p:cNvPr id="198" name="Freeform 1289"/>
              <p:cNvSpPr>
                <a:spLocks/>
              </p:cNvSpPr>
              <p:nvPr/>
            </p:nvSpPr>
            <p:spPr bwMode="auto">
              <a:xfrm>
                <a:off x="693534" y="3514597"/>
                <a:ext cx="415925" cy="415925"/>
              </a:xfrm>
              <a:custGeom>
                <a:avLst/>
                <a:gdLst>
                  <a:gd name="T0" fmla="*/ 554 w 554"/>
                  <a:gd name="T1" fmla="*/ 491 h 554"/>
                  <a:gd name="T2" fmla="*/ 492 w 554"/>
                  <a:gd name="T3" fmla="*/ 554 h 554"/>
                  <a:gd name="T4" fmla="*/ 63 w 554"/>
                  <a:gd name="T5" fmla="*/ 554 h 554"/>
                  <a:gd name="T6" fmla="*/ 0 w 554"/>
                  <a:gd name="T7" fmla="*/ 491 h 554"/>
                  <a:gd name="T8" fmla="*/ 0 w 554"/>
                  <a:gd name="T9" fmla="*/ 62 h 554"/>
                  <a:gd name="T10" fmla="*/ 63 w 554"/>
                  <a:gd name="T11" fmla="*/ 0 h 554"/>
                  <a:gd name="T12" fmla="*/ 492 w 554"/>
                  <a:gd name="T13" fmla="*/ 0 h 554"/>
                  <a:gd name="T14" fmla="*/ 554 w 554"/>
                  <a:gd name="T15" fmla="*/ 62 h 554"/>
                  <a:gd name="T16" fmla="*/ 554 w 554"/>
                  <a:gd name="T17" fmla="*/ 491 h 5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4"/>
                  <a:gd name="T28" fmla="*/ 0 h 554"/>
                  <a:gd name="T29" fmla="*/ 554 w 554"/>
                  <a:gd name="T30" fmla="*/ 554 h 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4" h="554">
                    <a:moveTo>
                      <a:pt x="554" y="491"/>
                    </a:moveTo>
                    <a:cubicBezTo>
                      <a:pt x="554" y="526"/>
                      <a:pt x="526" y="554"/>
                      <a:pt x="492" y="554"/>
                    </a:cubicBezTo>
                    <a:cubicBezTo>
                      <a:pt x="63" y="554"/>
                      <a:pt x="63" y="554"/>
                      <a:pt x="63" y="554"/>
                    </a:cubicBezTo>
                    <a:cubicBezTo>
                      <a:pt x="29" y="554"/>
                      <a:pt x="0" y="526"/>
                      <a:pt x="0" y="491"/>
                    </a:cubicBezTo>
                    <a:cubicBezTo>
                      <a:pt x="0" y="62"/>
                      <a:pt x="0" y="62"/>
                      <a:pt x="0" y="62"/>
                    </a:cubicBezTo>
                    <a:cubicBezTo>
                      <a:pt x="0" y="28"/>
                      <a:pt x="29" y="0"/>
                      <a:pt x="63" y="0"/>
                    </a:cubicBezTo>
                    <a:cubicBezTo>
                      <a:pt x="492" y="0"/>
                      <a:pt x="492" y="0"/>
                      <a:pt x="492" y="0"/>
                    </a:cubicBezTo>
                    <a:cubicBezTo>
                      <a:pt x="526" y="0"/>
                      <a:pt x="554" y="28"/>
                      <a:pt x="554" y="62"/>
                    </a:cubicBezTo>
                    <a:lnTo>
                      <a:pt x="554" y="491"/>
                    </a:lnTo>
                    <a:close/>
                  </a:path>
                </a:pathLst>
              </a:custGeom>
              <a:gradFill rotWithShape="0">
                <a:gsLst>
                  <a:gs pos="0">
                    <a:srgbClr val="FFD67D"/>
                  </a:gs>
                  <a:gs pos="100000">
                    <a:srgbClr val="FFAF00"/>
                  </a:gs>
                </a:gsLst>
                <a:lin ang="5400000" scaled="1"/>
              </a:gra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99" name="Freeform 1290"/>
              <p:cNvSpPr>
                <a:spLocks noEditPoints="1"/>
              </p:cNvSpPr>
              <p:nvPr/>
            </p:nvSpPr>
            <p:spPr bwMode="auto">
              <a:xfrm>
                <a:off x="688771" y="3509834"/>
                <a:ext cx="425450" cy="425450"/>
              </a:xfrm>
              <a:custGeom>
                <a:avLst/>
                <a:gdLst>
                  <a:gd name="T0" fmla="*/ 69 w 567"/>
                  <a:gd name="T1" fmla="*/ 567 h 567"/>
                  <a:gd name="T2" fmla="*/ 0 w 567"/>
                  <a:gd name="T3" fmla="*/ 498 h 567"/>
                  <a:gd name="T4" fmla="*/ 0 w 567"/>
                  <a:gd name="T5" fmla="*/ 69 h 567"/>
                  <a:gd name="T6" fmla="*/ 69 w 567"/>
                  <a:gd name="T7" fmla="*/ 0 h 567"/>
                  <a:gd name="T8" fmla="*/ 498 w 567"/>
                  <a:gd name="T9" fmla="*/ 0 h 567"/>
                  <a:gd name="T10" fmla="*/ 567 w 567"/>
                  <a:gd name="T11" fmla="*/ 69 h 567"/>
                  <a:gd name="T12" fmla="*/ 567 w 567"/>
                  <a:gd name="T13" fmla="*/ 69 h 567"/>
                  <a:gd name="T14" fmla="*/ 567 w 567"/>
                  <a:gd name="T15" fmla="*/ 498 h 567"/>
                  <a:gd name="T16" fmla="*/ 498 w 567"/>
                  <a:gd name="T17" fmla="*/ 567 h 567"/>
                  <a:gd name="T18" fmla="*/ 69 w 567"/>
                  <a:gd name="T19" fmla="*/ 567 h 567"/>
                  <a:gd name="T20" fmla="*/ 13 w 567"/>
                  <a:gd name="T21" fmla="*/ 69 h 567"/>
                  <a:gd name="T22" fmla="*/ 13 w 567"/>
                  <a:gd name="T23" fmla="*/ 498 h 567"/>
                  <a:gd name="T24" fmla="*/ 69 w 567"/>
                  <a:gd name="T25" fmla="*/ 554 h 567"/>
                  <a:gd name="T26" fmla="*/ 498 w 567"/>
                  <a:gd name="T27" fmla="*/ 554 h 567"/>
                  <a:gd name="T28" fmla="*/ 554 w 567"/>
                  <a:gd name="T29" fmla="*/ 498 h 567"/>
                  <a:gd name="T30" fmla="*/ 554 w 567"/>
                  <a:gd name="T31" fmla="*/ 70 h 567"/>
                  <a:gd name="T32" fmla="*/ 554 w 567"/>
                  <a:gd name="T33" fmla="*/ 69 h 567"/>
                  <a:gd name="T34" fmla="*/ 554 w 567"/>
                  <a:gd name="T35" fmla="*/ 69 h 567"/>
                  <a:gd name="T36" fmla="*/ 498 w 567"/>
                  <a:gd name="T37" fmla="*/ 13 h 567"/>
                  <a:gd name="T38" fmla="*/ 69 w 567"/>
                  <a:gd name="T39" fmla="*/ 13 h 567"/>
                  <a:gd name="T40" fmla="*/ 13 w 567"/>
                  <a:gd name="T41" fmla="*/ 69 h 5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7"/>
                  <a:gd name="T64" fmla="*/ 0 h 567"/>
                  <a:gd name="T65" fmla="*/ 567 w 567"/>
                  <a:gd name="T66" fmla="*/ 567 h 5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7" h="567">
                    <a:moveTo>
                      <a:pt x="69" y="567"/>
                    </a:moveTo>
                    <a:cubicBezTo>
                      <a:pt x="31" y="567"/>
                      <a:pt x="0" y="536"/>
                      <a:pt x="0" y="498"/>
                    </a:cubicBezTo>
                    <a:cubicBezTo>
                      <a:pt x="0" y="69"/>
                      <a:pt x="0" y="69"/>
                      <a:pt x="0" y="69"/>
                    </a:cubicBezTo>
                    <a:cubicBezTo>
                      <a:pt x="0" y="31"/>
                      <a:pt x="31" y="0"/>
                      <a:pt x="69" y="0"/>
                    </a:cubicBezTo>
                    <a:cubicBezTo>
                      <a:pt x="498" y="0"/>
                      <a:pt x="498" y="0"/>
                      <a:pt x="498" y="0"/>
                    </a:cubicBezTo>
                    <a:cubicBezTo>
                      <a:pt x="536" y="0"/>
                      <a:pt x="567" y="31"/>
                      <a:pt x="567" y="69"/>
                    </a:cubicBezTo>
                    <a:cubicBezTo>
                      <a:pt x="567" y="69"/>
                      <a:pt x="567" y="69"/>
                      <a:pt x="567" y="69"/>
                    </a:cubicBezTo>
                    <a:cubicBezTo>
                      <a:pt x="567" y="498"/>
                      <a:pt x="567" y="498"/>
                      <a:pt x="567" y="498"/>
                    </a:cubicBezTo>
                    <a:cubicBezTo>
                      <a:pt x="567" y="536"/>
                      <a:pt x="536" y="567"/>
                      <a:pt x="498" y="567"/>
                    </a:cubicBezTo>
                    <a:lnTo>
                      <a:pt x="69" y="567"/>
                    </a:lnTo>
                    <a:close/>
                    <a:moveTo>
                      <a:pt x="13" y="69"/>
                    </a:moveTo>
                    <a:cubicBezTo>
                      <a:pt x="13" y="498"/>
                      <a:pt x="13" y="498"/>
                      <a:pt x="13" y="498"/>
                    </a:cubicBezTo>
                    <a:cubicBezTo>
                      <a:pt x="13" y="529"/>
                      <a:pt x="38" y="554"/>
                      <a:pt x="69" y="554"/>
                    </a:cubicBezTo>
                    <a:cubicBezTo>
                      <a:pt x="498" y="554"/>
                      <a:pt x="498" y="554"/>
                      <a:pt x="498" y="554"/>
                    </a:cubicBezTo>
                    <a:cubicBezTo>
                      <a:pt x="529" y="554"/>
                      <a:pt x="554" y="529"/>
                      <a:pt x="554" y="498"/>
                    </a:cubicBezTo>
                    <a:cubicBezTo>
                      <a:pt x="554" y="70"/>
                      <a:pt x="554" y="70"/>
                      <a:pt x="554" y="70"/>
                    </a:cubicBezTo>
                    <a:cubicBezTo>
                      <a:pt x="554" y="69"/>
                      <a:pt x="554" y="69"/>
                      <a:pt x="554" y="69"/>
                    </a:cubicBezTo>
                    <a:cubicBezTo>
                      <a:pt x="554" y="69"/>
                      <a:pt x="554" y="69"/>
                      <a:pt x="554" y="69"/>
                    </a:cubicBezTo>
                    <a:cubicBezTo>
                      <a:pt x="554" y="38"/>
                      <a:pt x="529" y="13"/>
                      <a:pt x="498" y="13"/>
                    </a:cubicBezTo>
                    <a:cubicBezTo>
                      <a:pt x="69" y="13"/>
                      <a:pt x="69" y="13"/>
                      <a:pt x="69" y="13"/>
                    </a:cubicBezTo>
                    <a:cubicBezTo>
                      <a:pt x="38" y="13"/>
                      <a:pt x="13" y="39"/>
                      <a:pt x="13" y="69"/>
                    </a:cubicBezTo>
                    <a:close/>
                  </a:path>
                </a:pathLst>
              </a:custGeom>
              <a:solidFill>
                <a:srgbClr val="FFAF00"/>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grpSp>
        <p:sp>
          <p:nvSpPr>
            <p:cNvPr id="156" name="Rectangle 320"/>
            <p:cNvSpPr>
              <a:spLocks noChangeArrowheads="1"/>
            </p:cNvSpPr>
            <p:nvPr/>
          </p:nvSpPr>
          <p:spPr bwMode="auto">
            <a:xfrm>
              <a:off x="1909340" y="2872671"/>
              <a:ext cx="205848" cy="200487"/>
            </a:xfrm>
            <a:prstGeom prst="rect">
              <a:avLst/>
            </a:prstGeom>
            <a:noFill/>
            <a:ln w="9525">
              <a:noFill/>
              <a:miter lim="800000"/>
              <a:headEnd/>
              <a:tailEnd/>
            </a:ln>
          </p:spPr>
          <p:txBody>
            <a:bodyPr lIns="0" tIns="0" rIns="0" bIns="0">
              <a:spAutoFit/>
            </a:bodyPr>
            <a:lstStyle/>
            <a:p>
              <a:pPr eaLnBrk="1" hangingPunct="1">
                <a:spcBef>
                  <a:spcPct val="0"/>
                </a:spcBef>
                <a:spcAft>
                  <a:spcPct val="0"/>
                </a:spcAft>
                <a:buClrTx/>
              </a:pPr>
              <a:r>
                <a:rPr lang="de-DE" sz="700">
                  <a:solidFill>
                    <a:srgbClr val="FFFFFF"/>
                  </a:solidFill>
                  <a:latin typeface="Arial Unicode MS" pitchFamily="34" charset="-128"/>
                  <a:cs typeface="Arial" charset="0"/>
                </a:rPr>
                <a:t>kWh</a:t>
              </a:r>
              <a:endParaRPr lang="de-DE">
                <a:solidFill>
                  <a:srgbClr val="000000"/>
                </a:solidFill>
                <a:cs typeface="Arial" charset="0"/>
              </a:endParaRPr>
            </a:p>
          </p:txBody>
        </p:sp>
        <p:grpSp>
          <p:nvGrpSpPr>
            <p:cNvPr id="14" name="Gruppieren 305"/>
            <p:cNvGrpSpPr>
              <a:grpSpLocks/>
            </p:cNvGrpSpPr>
            <p:nvPr/>
          </p:nvGrpSpPr>
          <p:grpSpPr bwMode="auto">
            <a:xfrm>
              <a:off x="1859071" y="2744648"/>
              <a:ext cx="306387" cy="103188"/>
              <a:chOff x="-179623" y="2863235"/>
              <a:chExt cx="306387" cy="103188"/>
            </a:xfrm>
          </p:grpSpPr>
          <p:sp>
            <p:nvSpPr>
              <p:cNvPr id="158" name="Freeform 321"/>
              <p:cNvSpPr>
                <a:spLocks/>
              </p:cNvSpPr>
              <p:nvPr/>
            </p:nvSpPr>
            <p:spPr bwMode="auto">
              <a:xfrm>
                <a:off x="-179623" y="2863235"/>
                <a:ext cx="306387" cy="103188"/>
              </a:xfrm>
              <a:custGeom>
                <a:avLst/>
                <a:gdLst>
                  <a:gd name="T0" fmla="*/ 0 w 2096"/>
                  <a:gd name="T1" fmla="*/ 118 h 704"/>
                  <a:gd name="T2" fmla="*/ 118 w 2096"/>
                  <a:gd name="T3" fmla="*/ 0 h 704"/>
                  <a:gd name="T4" fmla="*/ 118 w 2096"/>
                  <a:gd name="T5" fmla="*/ 0 h 704"/>
                  <a:gd name="T6" fmla="*/ 118 w 2096"/>
                  <a:gd name="T7" fmla="*/ 0 h 704"/>
                  <a:gd name="T8" fmla="*/ 1979 w 2096"/>
                  <a:gd name="T9" fmla="*/ 0 h 704"/>
                  <a:gd name="T10" fmla="*/ 1979 w 2096"/>
                  <a:gd name="T11" fmla="*/ 0 h 704"/>
                  <a:gd name="T12" fmla="*/ 2096 w 2096"/>
                  <a:gd name="T13" fmla="*/ 118 h 704"/>
                  <a:gd name="T14" fmla="*/ 2096 w 2096"/>
                  <a:gd name="T15" fmla="*/ 118 h 704"/>
                  <a:gd name="T16" fmla="*/ 2096 w 2096"/>
                  <a:gd name="T17" fmla="*/ 118 h 704"/>
                  <a:gd name="T18" fmla="*/ 2096 w 2096"/>
                  <a:gd name="T19" fmla="*/ 587 h 704"/>
                  <a:gd name="T20" fmla="*/ 2096 w 2096"/>
                  <a:gd name="T21" fmla="*/ 587 h 704"/>
                  <a:gd name="T22" fmla="*/ 1979 w 2096"/>
                  <a:gd name="T23" fmla="*/ 704 h 704"/>
                  <a:gd name="T24" fmla="*/ 1979 w 2096"/>
                  <a:gd name="T25" fmla="*/ 704 h 704"/>
                  <a:gd name="T26" fmla="*/ 1979 w 2096"/>
                  <a:gd name="T27" fmla="*/ 704 h 704"/>
                  <a:gd name="T28" fmla="*/ 118 w 2096"/>
                  <a:gd name="T29" fmla="*/ 704 h 704"/>
                  <a:gd name="T30" fmla="*/ 118 w 2096"/>
                  <a:gd name="T31" fmla="*/ 704 h 704"/>
                  <a:gd name="T32" fmla="*/ 0 w 2096"/>
                  <a:gd name="T33" fmla="*/ 587 h 704"/>
                  <a:gd name="T34" fmla="*/ 0 w 2096"/>
                  <a:gd name="T35" fmla="*/ 587 h 704"/>
                  <a:gd name="T36" fmla="*/ 0 w 2096"/>
                  <a:gd name="T37" fmla="*/ 118 h 7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6"/>
                  <a:gd name="T58" fmla="*/ 0 h 704"/>
                  <a:gd name="T59" fmla="*/ 2096 w 2096"/>
                  <a:gd name="T60" fmla="*/ 704 h 7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6" h="704">
                    <a:moveTo>
                      <a:pt x="0" y="118"/>
                    </a:moveTo>
                    <a:cubicBezTo>
                      <a:pt x="0" y="53"/>
                      <a:pt x="53" y="0"/>
                      <a:pt x="118" y="0"/>
                    </a:cubicBezTo>
                    <a:cubicBezTo>
                      <a:pt x="118" y="0"/>
                      <a:pt x="118" y="0"/>
                      <a:pt x="118" y="0"/>
                    </a:cubicBezTo>
                    <a:lnTo>
                      <a:pt x="1979" y="0"/>
                    </a:lnTo>
                    <a:cubicBezTo>
                      <a:pt x="2044" y="0"/>
                      <a:pt x="2096" y="53"/>
                      <a:pt x="2096" y="118"/>
                    </a:cubicBezTo>
                    <a:cubicBezTo>
                      <a:pt x="2096" y="118"/>
                      <a:pt x="2096" y="118"/>
                      <a:pt x="2096" y="118"/>
                    </a:cubicBezTo>
                    <a:lnTo>
                      <a:pt x="2096" y="587"/>
                    </a:lnTo>
                    <a:cubicBezTo>
                      <a:pt x="2096" y="652"/>
                      <a:pt x="2044" y="704"/>
                      <a:pt x="1979" y="704"/>
                    </a:cubicBezTo>
                    <a:cubicBezTo>
                      <a:pt x="1979" y="704"/>
                      <a:pt x="1979" y="704"/>
                      <a:pt x="1979" y="704"/>
                    </a:cubicBezTo>
                    <a:lnTo>
                      <a:pt x="118" y="704"/>
                    </a:lnTo>
                    <a:cubicBezTo>
                      <a:pt x="53" y="704"/>
                      <a:pt x="0" y="652"/>
                      <a:pt x="0" y="587"/>
                    </a:cubicBezTo>
                    <a:cubicBezTo>
                      <a:pt x="0" y="587"/>
                      <a:pt x="0" y="587"/>
                      <a:pt x="0" y="587"/>
                    </a:cubicBezTo>
                    <a:lnTo>
                      <a:pt x="0" y="118"/>
                    </a:lnTo>
                    <a:close/>
                  </a:path>
                </a:pathLst>
              </a:custGeom>
              <a:solidFill>
                <a:srgbClr val="FFFFFF"/>
              </a:solidFill>
              <a:ln w="0">
                <a:noFill/>
                <a:prstDash val="solid"/>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59" name="Freeform 323"/>
              <p:cNvSpPr>
                <a:spLocks/>
              </p:cNvSpPr>
              <p:nvPr/>
            </p:nvSpPr>
            <p:spPr bwMode="auto">
              <a:xfrm>
                <a:off x="-162265" y="2871135"/>
                <a:ext cx="39600" cy="8838"/>
              </a:xfrm>
              <a:custGeom>
                <a:avLst/>
                <a:gdLst>
                  <a:gd name="T0" fmla="*/ 0 w 25"/>
                  <a:gd name="T1" fmla="*/ 3 h 6"/>
                  <a:gd name="T2" fmla="*/ 3 w 25"/>
                  <a:gd name="T3" fmla="*/ 6 h 6"/>
                  <a:gd name="T4" fmla="*/ 22 w 25"/>
                  <a:gd name="T5" fmla="*/ 6 h 6"/>
                  <a:gd name="T6" fmla="*/ 25 w 25"/>
                  <a:gd name="T7" fmla="*/ 3 h 6"/>
                  <a:gd name="T8" fmla="*/ 22 w 25"/>
                  <a:gd name="T9" fmla="*/ 1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1"/>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0" name="Freeform 325"/>
              <p:cNvSpPr>
                <a:spLocks/>
              </p:cNvSpPr>
              <p:nvPr/>
            </p:nvSpPr>
            <p:spPr bwMode="auto">
              <a:xfrm>
                <a:off x="-170117" y="2878499"/>
                <a:ext cx="9423" cy="36824"/>
              </a:xfrm>
              <a:custGeom>
                <a:avLst/>
                <a:gdLst>
                  <a:gd name="T0" fmla="*/ 3 w 6"/>
                  <a:gd name="T1" fmla="*/ 25 h 25"/>
                  <a:gd name="T2" fmla="*/ 6 w 6"/>
                  <a:gd name="T3" fmla="*/ 22 h 25"/>
                  <a:gd name="T4" fmla="*/ 6 w 6"/>
                  <a:gd name="T5" fmla="*/ 3 h 25"/>
                  <a:gd name="T6" fmla="*/ 3 w 6"/>
                  <a:gd name="T7" fmla="*/ 0 h 25"/>
                  <a:gd name="T8" fmla="*/ 0 w 6"/>
                  <a:gd name="T9" fmla="*/ 3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3"/>
                    </a:lnTo>
                    <a:lnTo>
                      <a:pt x="3" y="0"/>
                    </a:lnTo>
                    <a:lnTo>
                      <a:pt x="0" y="3"/>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1" name="Freeform 327"/>
              <p:cNvSpPr>
                <a:spLocks/>
              </p:cNvSpPr>
              <p:nvPr/>
            </p:nvSpPr>
            <p:spPr bwMode="auto">
              <a:xfrm>
                <a:off x="-127715" y="2878499"/>
                <a:ext cx="10800" cy="36824"/>
              </a:xfrm>
              <a:custGeom>
                <a:avLst/>
                <a:gdLst>
                  <a:gd name="T0" fmla="*/ 3 w 6"/>
                  <a:gd name="T1" fmla="*/ 25 h 25"/>
                  <a:gd name="T2" fmla="*/ 6 w 6"/>
                  <a:gd name="T3" fmla="*/ 22 h 25"/>
                  <a:gd name="T4" fmla="*/ 6 w 6"/>
                  <a:gd name="T5" fmla="*/ 3 h 25"/>
                  <a:gd name="T6" fmla="*/ 3 w 6"/>
                  <a:gd name="T7" fmla="*/ 0 h 25"/>
                  <a:gd name="T8" fmla="*/ 0 w 6"/>
                  <a:gd name="T9" fmla="*/ 3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3"/>
                    </a:lnTo>
                    <a:lnTo>
                      <a:pt x="3" y="0"/>
                    </a:lnTo>
                    <a:lnTo>
                      <a:pt x="0" y="3"/>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2" name="Freeform 329"/>
              <p:cNvSpPr>
                <a:spLocks/>
              </p:cNvSpPr>
              <p:nvPr/>
            </p:nvSpPr>
            <p:spPr bwMode="auto">
              <a:xfrm>
                <a:off x="-162265" y="2910904"/>
                <a:ext cx="39600" cy="8838"/>
              </a:xfrm>
              <a:custGeom>
                <a:avLst/>
                <a:gdLst>
                  <a:gd name="T0" fmla="*/ 0 w 25"/>
                  <a:gd name="T1" fmla="*/ 3 h 6"/>
                  <a:gd name="T2" fmla="*/ 3 w 25"/>
                  <a:gd name="T3" fmla="*/ 6 h 6"/>
                  <a:gd name="T4" fmla="*/ 22 w 25"/>
                  <a:gd name="T5" fmla="*/ 6 h 6"/>
                  <a:gd name="T6" fmla="*/ 25 w 25"/>
                  <a:gd name="T7" fmla="*/ 3 h 6"/>
                  <a:gd name="T8" fmla="*/ 22 w 25"/>
                  <a:gd name="T9" fmla="*/ 0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0"/>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3" name="Freeform 331"/>
              <p:cNvSpPr>
                <a:spLocks/>
              </p:cNvSpPr>
              <p:nvPr/>
            </p:nvSpPr>
            <p:spPr bwMode="auto">
              <a:xfrm>
                <a:off x="-170117" y="2918269"/>
                <a:ext cx="9423" cy="36824"/>
              </a:xfrm>
              <a:custGeom>
                <a:avLst/>
                <a:gdLst>
                  <a:gd name="T0" fmla="*/ 3 w 6"/>
                  <a:gd name="T1" fmla="*/ 25 h 25"/>
                  <a:gd name="T2" fmla="*/ 6 w 6"/>
                  <a:gd name="T3" fmla="*/ 22 h 25"/>
                  <a:gd name="T4" fmla="*/ 6 w 6"/>
                  <a:gd name="T5" fmla="*/ 2 h 25"/>
                  <a:gd name="T6" fmla="*/ 3 w 6"/>
                  <a:gd name="T7" fmla="*/ 0 h 25"/>
                  <a:gd name="T8" fmla="*/ 0 w 6"/>
                  <a:gd name="T9" fmla="*/ 2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2"/>
                    </a:lnTo>
                    <a:lnTo>
                      <a:pt x="3" y="0"/>
                    </a:lnTo>
                    <a:lnTo>
                      <a:pt x="0" y="2"/>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4" name="Freeform 333"/>
              <p:cNvSpPr>
                <a:spLocks/>
              </p:cNvSpPr>
              <p:nvPr/>
            </p:nvSpPr>
            <p:spPr bwMode="auto">
              <a:xfrm>
                <a:off x="-127715" y="2918269"/>
                <a:ext cx="10800" cy="36824"/>
              </a:xfrm>
              <a:custGeom>
                <a:avLst/>
                <a:gdLst>
                  <a:gd name="T0" fmla="*/ 3 w 6"/>
                  <a:gd name="T1" fmla="*/ 25 h 25"/>
                  <a:gd name="T2" fmla="*/ 6 w 6"/>
                  <a:gd name="T3" fmla="*/ 22 h 25"/>
                  <a:gd name="T4" fmla="*/ 6 w 6"/>
                  <a:gd name="T5" fmla="*/ 2 h 25"/>
                  <a:gd name="T6" fmla="*/ 3 w 6"/>
                  <a:gd name="T7" fmla="*/ 0 h 25"/>
                  <a:gd name="T8" fmla="*/ 0 w 6"/>
                  <a:gd name="T9" fmla="*/ 2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2"/>
                    </a:lnTo>
                    <a:lnTo>
                      <a:pt x="3" y="0"/>
                    </a:lnTo>
                    <a:lnTo>
                      <a:pt x="0" y="2"/>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5" name="Freeform 335"/>
              <p:cNvSpPr>
                <a:spLocks/>
              </p:cNvSpPr>
              <p:nvPr/>
            </p:nvSpPr>
            <p:spPr bwMode="auto">
              <a:xfrm>
                <a:off x="-162265" y="2952146"/>
                <a:ext cx="39600" cy="10800"/>
              </a:xfrm>
              <a:custGeom>
                <a:avLst/>
                <a:gdLst>
                  <a:gd name="T0" fmla="*/ 0 w 25"/>
                  <a:gd name="T1" fmla="*/ 3 h 6"/>
                  <a:gd name="T2" fmla="*/ 3 w 25"/>
                  <a:gd name="T3" fmla="*/ 6 h 6"/>
                  <a:gd name="T4" fmla="*/ 22 w 25"/>
                  <a:gd name="T5" fmla="*/ 6 h 6"/>
                  <a:gd name="T6" fmla="*/ 25 w 25"/>
                  <a:gd name="T7" fmla="*/ 3 h 6"/>
                  <a:gd name="T8" fmla="*/ 22 w 25"/>
                  <a:gd name="T9" fmla="*/ 0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0"/>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6" name="Freeform 337"/>
              <p:cNvSpPr>
                <a:spLocks/>
              </p:cNvSpPr>
              <p:nvPr/>
            </p:nvSpPr>
            <p:spPr bwMode="auto">
              <a:xfrm>
                <a:off x="-104158" y="2871135"/>
                <a:ext cx="39600" cy="8838"/>
              </a:xfrm>
              <a:custGeom>
                <a:avLst/>
                <a:gdLst>
                  <a:gd name="T0" fmla="*/ 0 w 23"/>
                  <a:gd name="T1" fmla="*/ 3 h 6"/>
                  <a:gd name="T2" fmla="*/ 2 w 23"/>
                  <a:gd name="T3" fmla="*/ 6 h 6"/>
                  <a:gd name="T4" fmla="*/ 21 w 23"/>
                  <a:gd name="T5" fmla="*/ 6 h 6"/>
                  <a:gd name="T6" fmla="*/ 23 w 23"/>
                  <a:gd name="T7" fmla="*/ 3 h 6"/>
                  <a:gd name="T8" fmla="*/ 21 w 23"/>
                  <a:gd name="T9" fmla="*/ 1 h 6"/>
                  <a:gd name="T10" fmla="*/ 2 w 23"/>
                  <a:gd name="T11" fmla="*/ 0 h 6"/>
                  <a:gd name="T12" fmla="*/ 0 w 23"/>
                  <a:gd name="T13" fmla="*/ 3 h 6"/>
                  <a:gd name="T14" fmla="*/ 0 60000 65536"/>
                  <a:gd name="T15" fmla="*/ 0 60000 65536"/>
                  <a:gd name="T16" fmla="*/ 0 60000 65536"/>
                  <a:gd name="T17" fmla="*/ 0 60000 65536"/>
                  <a:gd name="T18" fmla="*/ 0 60000 65536"/>
                  <a:gd name="T19" fmla="*/ 0 60000 65536"/>
                  <a:gd name="T20" fmla="*/ 0 60000 65536"/>
                  <a:gd name="T21" fmla="*/ 0 w 23"/>
                  <a:gd name="T22" fmla="*/ 0 h 6"/>
                  <a:gd name="T23" fmla="*/ 23 w 2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6">
                    <a:moveTo>
                      <a:pt x="0" y="3"/>
                    </a:moveTo>
                    <a:lnTo>
                      <a:pt x="2" y="6"/>
                    </a:lnTo>
                    <a:lnTo>
                      <a:pt x="21" y="6"/>
                    </a:lnTo>
                    <a:lnTo>
                      <a:pt x="23" y="3"/>
                    </a:lnTo>
                    <a:lnTo>
                      <a:pt x="21" y="1"/>
                    </a:lnTo>
                    <a:lnTo>
                      <a:pt x="2"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7" name="Freeform 339"/>
              <p:cNvSpPr>
                <a:spLocks/>
              </p:cNvSpPr>
              <p:nvPr/>
            </p:nvSpPr>
            <p:spPr bwMode="auto">
              <a:xfrm>
                <a:off x="-112011" y="2878499"/>
                <a:ext cx="10800" cy="36824"/>
              </a:xfrm>
              <a:custGeom>
                <a:avLst/>
                <a:gdLst>
                  <a:gd name="T0" fmla="*/ 3 w 6"/>
                  <a:gd name="T1" fmla="*/ 25 h 25"/>
                  <a:gd name="T2" fmla="*/ 6 w 6"/>
                  <a:gd name="T3" fmla="*/ 22 h 25"/>
                  <a:gd name="T4" fmla="*/ 6 w 6"/>
                  <a:gd name="T5" fmla="*/ 3 h 25"/>
                  <a:gd name="T6" fmla="*/ 3 w 6"/>
                  <a:gd name="T7" fmla="*/ 0 h 25"/>
                  <a:gd name="T8" fmla="*/ 0 w 6"/>
                  <a:gd name="T9" fmla="*/ 3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3"/>
                    </a:lnTo>
                    <a:lnTo>
                      <a:pt x="3" y="0"/>
                    </a:lnTo>
                    <a:lnTo>
                      <a:pt x="0" y="3"/>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8" name="Freeform 341"/>
              <p:cNvSpPr>
                <a:spLocks/>
              </p:cNvSpPr>
              <p:nvPr/>
            </p:nvSpPr>
            <p:spPr bwMode="auto">
              <a:xfrm>
                <a:off x="-69608" y="2878499"/>
                <a:ext cx="9423" cy="36824"/>
              </a:xfrm>
              <a:custGeom>
                <a:avLst/>
                <a:gdLst>
                  <a:gd name="T0" fmla="*/ 3 w 6"/>
                  <a:gd name="T1" fmla="*/ 25 h 25"/>
                  <a:gd name="T2" fmla="*/ 6 w 6"/>
                  <a:gd name="T3" fmla="*/ 22 h 25"/>
                  <a:gd name="T4" fmla="*/ 6 w 6"/>
                  <a:gd name="T5" fmla="*/ 3 h 25"/>
                  <a:gd name="T6" fmla="*/ 3 w 6"/>
                  <a:gd name="T7" fmla="*/ 0 h 25"/>
                  <a:gd name="T8" fmla="*/ 0 w 6"/>
                  <a:gd name="T9" fmla="*/ 3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3"/>
                    </a:lnTo>
                    <a:lnTo>
                      <a:pt x="3" y="0"/>
                    </a:lnTo>
                    <a:lnTo>
                      <a:pt x="0" y="3"/>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69" name="Freeform 343"/>
              <p:cNvSpPr>
                <a:spLocks/>
              </p:cNvSpPr>
              <p:nvPr/>
            </p:nvSpPr>
            <p:spPr bwMode="auto">
              <a:xfrm>
                <a:off x="-104158" y="2910904"/>
                <a:ext cx="39600" cy="8838"/>
              </a:xfrm>
              <a:custGeom>
                <a:avLst/>
                <a:gdLst>
                  <a:gd name="T0" fmla="*/ 0 w 23"/>
                  <a:gd name="T1" fmla="*/ 3 h 6"/>
                  <a:gd name="T2" fmla="*/ 2 w 23"/>
                  <a:gd name="T3" fmla="*/ 6 h 6"/>
                  <a:gd name="T4" fmla="*/ 21 w 23"/>
                  <a:gd name="T5" fmla="*/ 6 h 6"/>
                  <a:gd name="T6" fmla="*/ 23 w 23"/>
                  <a:gd name="T7" fmla="*/ 3 h 6"/>
                  <a:gd name="T8" fmla="*/ 21 w 23"/>
                  <a:gd name="T9" fmla="*/ 0 h 6"/>
                  <a:gd name="T10" fmla="*/ 2 w 23"/>
                  <a:gd name="T11" fmla="*/ 0 h 6"/>
                  <a:gd name="T12" fmla="*/ 0 w 23"/>
                  <a:gd name="T13" fmla="*/ 3 h 6"/>
                  <a:gd name="T14" fmla="*/ 0 60000 65536"/>
                  <a:gd name="T15" fmla="*/ 0 60000 65536"/>
                  <a:gd name="T16" fmla="*/ 0 60000 65536"/>
                  <a:gd name="T17" fmla="*/ 0 60000 65536"/>
                  <a:gd name="T18" fmla="*/ 0 60000 65536"/>
                  <a:gd name="T19" fmla="*/ 0 60000 65536"/>
                  <a:gd name="T20" fmla="*/ 0 60000 65536"/>
                  <a:gd name="T21" fmla="*/ 0 w 23"/>
                  <a:gd name="T22" fmla="*/ 0 h 6"/>
                  <a:gd name="T23" fmla="*/ 23 w 2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6">
                    <a:moveTo>
                      <a:pt x="0" y="3"/>
                    </a:moveTo>
                    <a:lnTo>
                      <a:pt x="2" y="6"/>
                    </a:lnTo>
                    <a:lnTo>
                      <a:pt x="21" y="6"/>
                    </a:lnTo>
                    <a:lnTo>
                      <a:pt x="23" y="3"/>
                    </a:lnTo>
                    <a:lnTo>
                      <a:pt x="21" y="0"/>
                    </a:lnTo>
                    <a:lnTo>
                      <a:pt x="2"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0" name="Freeform 345"/>
              <p:cNvSpPr>
                <a:spLocks/>
              </p:cNvSpPr>
              <p:nvPr/>
            </p:nvSpPr>
            <p:spPr bwMode="auto">
              <a:xfrm>
                <a:off x="-112011" y="2918269"/>
                <a:ext cx="10800" cy="36824"/>
              </a:xfrm>
              <a:custGeom>
                <a:avLst/>
                <a:gdLst>
                  <a:gd name="T0" fmla="*/ 3 w 6"/>
                  <a:gd name="T1" fmla="*/ 25 h 25"/>
                  <a:gd name="T2" fmla="*/ 6 w 6"/>
                  <a:gd name="T3" fmla="*/ 22 h 25"/>
                  <a:gd name="T4" fmla="*/ 6 w 6"/>
                  <a:gd name="T5" fmla="*/ 2 h 25"/>
                  <a:gd name="T6" fmla="*/ 3 w 6"/>
                  <a:gd name="T7" fmla="*/ 0 h 25"/>
                  <a:gd name="T8" fmla="*/ 0 w 6"/>
                  <a:gd name="T9" fmla="*/ 2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2"/>
                    </a:lnTo>
                    <a:lnTo>
                      <a:pt x="3" y="0"/>
                    </a:lnTo>
                    <a:lnTo>
                      <a:pt x="0" y="2"/>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1" name="Freeform 347"/>
              <p:cNvSpPr>
                <a:spLocks/>
              </p:cNvSpPr>
              <p:nvPr/>
            </p:nvSpPr>
            <p:spPr bwMode="auto">
              <a:xfrm>
                <a:off x="-69608" y="2918269"/>
                <a:ext cx="9423" cy="36824"/>
              </a:xfrm>
              <a:custGeom>
                <a:avLst/>
                <a:gdLst>
                  <a:gd name="T0" fmla="*/ 3 w 6"/>
                  <a:gd name="T1" fmla="*/ 25 h 25"/>
                  <a:gd name="T2" fmla="*/ 6 w 6"/>
                  <a:gd name="T3" fmla="*/ 22 h 25"/>
                  <a:gd name="T4" fmla="*/ 6 w 6"/>
                  <a:gd name="T5" fmla="*/ 2 h 25"/>
                  <a:gd name="T6" fmla="*/ 3 w 6"/>
                  <a:gd name="T7" fmla="*/ 0 h 25"/>
                  <a:gd name="T8" fmla="*/ 0 w 6"/>
                  <a:gd name="T9" fmla="*/ 2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2"/>
                    </a:lnTo>
                    <a:lnTo>
                      <a:pt x="3" y="0"/>
                    </a:lnTo>
                    <a:lnTo>
                      <a:pt x="0" y="2"/>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2" name="Freeform 349"/>
              <p:cNvSpPr>
                <a:spLocks/>
              </p:cNvSpPr>
              <p:nvPr/>
            </p:nvSpPr>
            <p:spPr bwMode="auto">
              <a:xfrm>
                <a:off x="-104158" y="2952146"/>
                <a:ext cx="39600" cy="10800"/>
              </a:xfrm>
              <a:custGeom>
                <a:avLst/>
                <a:gdLst>
                  <a:gd name="T0" fmla="*/ 0 w 23"/>
                  <a:gd name="T1" fmla="*/ 3 h 6"/>
                  <a:gd name="T2" fmla="*/ 2 w 23"/>
                  <a:gd name="T3" fmla="*/ 6 h 6"/>
                  <a:gd name="T4" fmla="*/ 21 w 23"/>
                  <a:gd name="T5" fmla="*/ 6 h 6"/>
                  <a:gd name="T6" fmla="*/ 23 w 23"/>
                  <a:gd name="T7" fmla="*/ 3 h 6"/>
                  <a:gd name="T8" fmla="*/ 21 w 23"/>
                  <a:gd name="T9" fmla="*/ 0 h 6"/>
                  <a:gd name="T10" fmla="*/ 2 w 23"/>
                  <a:gd name="T11" fmla="*/ 0 h 6"/>
                  <a:gd name="T12" fmla="*/ 0 w 23"/>
                  <a:gd name="T13" fmla="*/ 3 h 6"/>
                  <a:gd name="T14" fmla="*/ 0 60000 65536"/>
                  <a:gd name="T15" fmla="*/ 0 60000 65536"/>
                  <a:gd name="T16" fmla="*/ 0 60000 65536"/>
                  <a:gd name="T17" fmla="*/ 0 60000 65536"/>
                  <a:gd name="T18" fmla="*/ 0 60000 65536"/>
                  <a:gd name="T19" fmla="*/ 0 60000 65536"/>
                  <a:gd name="T20" fmla="*/ 0 60000 65536"/>
                  <a:gd name="T21" fmla="*/ 0 w 23"/>
                  <a:gd name="T22" fmla="*/ 0 h 6"/>
                  <a:gd name="T23" fmla="*/ 23 w 2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6">
                    <a:moveTo>
                      <a:pt x="0" y="3"/>
                    </a:moveTo>
                    <a:lnTo>
                      <a:pt x="2" y="6"/>
                    </a:lnTo>
                    <a:lnTo>
                      <a:pt x="21" y="6"/>
                    </a:lnTo>
                    <a:lnTo>
                      <a:pt x="23" y="3"/>
                    </a:lnTo>
                    <a:lnTo>
                      <a:pt x="21" y="0"/>
                    </a:lnTo>
                    <a:lnTo>
                      <a:pt x="2"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3" name="Freeform 350"/>
              <p:cNvSpPr>
                <a:spLocks noEditPoints="1"/>
              </p:cNvSpPr>
              <p:nvPr/>
            </p:nvSpPr>
            <p:spPr bwMode="auto">
              <a:xfrm>
                <a:off x="-105728" y="2950674"/>
                <a:ext cx="39261" cy="11783"/>
              </a:xfrm>
              <a:custGeom>
                <a:avLst/>
                <a:gdLst>
                  <a:gd name="T0" fmla="*/ 14 w 273"/>
                  <a:gd name="T1" fmla="*/ 46 h 80"/>
                  <a:gd name="T2" fmla="*/ 14 w 273"/>
                  <a:gd name="T3" fmla="*/ 35 h 80"/>
                  <a:gd name="T4" fmla="*/ 44 w 273"/>
                  <a:gd name="T5" fmla="*/ 67 h 80"/>
                  <a:gd name="T6" fmla="*/ 38 w 273"/>
                  <a:gd name="T7" fmla="*/ 64 h 80"/>
                  <a:gd name="T8" fmla="*/ 235 w 273"/>
                  <a:gd name="T9" fmla="*/ 64 h 80"/>
                  <a:gd name="T10" fmla="*/ 229 w 273"/>
                  <a:gd name="T11" fmla="*/ 67 h 80"/>
                  <a:gd name="T12" fmla="*/ 259 w 273"/>
                  <a:gd name="T13" fmla="*/ 35 h 80"/>
                  <a:gd name="T14" fmla="*/ 258 w 273"/>
                  <a:gd name="T15" fmla="*/ 45 h 80"/>
                  <a:gd name="T16" fmla="*/ 231 w 273"/>
                  <a:gd name="T17" fmla="*/ 14 h 80"/>
                  <a:gd name="T18" fmla="*/ 237 w 273"/>
                  <a:gd name="T19" fmla="*/ 17 h 80"/>
                  <a:gd name="T20" fmla="*/ 39 w 273"/>
                  <a:gd name="T21" fmla="*/ 16 h 80"/>
                  <a:gd name="T22" fmla="*/ 45 w 273"/>
                  <a:gd name="T23" fmla="*/ 14 h 80"/>
                  <a:gd name="T24" fmla="*/ 14 w 273"/>
                  <a:gd name="T25" fmla="*/ 46 h 80"/>
                  <a:gd name="T26" fmla="*/ 34 w 273"/>
                  <a:gd name="T27" fmla="*/ 3 h 80"/>
                  <a:gd name="T28" fmla="*/ 39 w 273"/>
                  <a:gd name="T29" fmla="*/ 0 h 80"/>
                  <a:gd name="T30" fmla="*/ 237 w 273"/>
                  <a:gd name="T31" fmla="*/ 1 h 80"/>
                  <a:gd name="T32" fmla="*/ 243 w 273"/>
                  <a:gd name="T33" fmla="*/ 4 h 80"/>
                  <a:gd name="T34" fmla="*/ 271 w 273"/>
                  <a:gd name="T35" fmla="*/ 35 h 80"/>
                  <a:gd name="T36" fmla="*/ 270 w 273"/>
                  <a:gd name="T37" fmla="*/ 45 h 80"/>
                  <a:gd name="T38" fmla="*/ 241 w 273"/>
                  <a:gd name="T39" fmla="*/ 78 h 80"/>
                  <a:gd name="T40" fmla="*/ 235 w 273"/>
                  <a:gd name="T41" fmla="*/ 80 h 80"/>
                  <a:gd name="T42" fmla="*/ 38 w 273"/>
                  <a:gd name="T43" fmla="*/ 80 h 80"/>
                  <a:gd name="T44" fmla="*/ 33 w 273"/>
                  <a:gd name="T45" fmla="*/ 78 h 80"/>
                  <a:gd name="T46" fmla="*/ 3 w 273"/>
                  <a:gd name="T47" fmla="*/ 45 h 80"/>
                  <a:gd name="T48" fmla="*/ 3 w 273"/>
                  <a:gd name="T49" fmla="*/ 34 h 80"/>
                  <a:gd name="T50" fmla="*/ 34 w 273"/>
                  <a:gd name="T51" fmla="*/ 3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3"/>
                  <a:gd name="T79" fmla="*/ 0 h 80"/>
                  <a:gd name="T80" fmla="*/ 273 w 273"/>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3" h="80">
                    <a:moveTo>
                      <a:pt x="14" y="46"/>
                    </a:moveTo>
                    <a:lnTo>
                      <a:pt x="14" y="35"/>
                    </a:lnTo>
                    <a:lnTo>
                      <a:pt x="44" y="67"/>
                    </a:lnTo>
                    <a:lnTo>
                      <a:pt x="38" y="64"/>
                    </a:lnTo>
                    <a:lnTo>
                      <a:pt x="235" y="64"/>
                    </a:lnTo>
                    <a:lnTo>
                      <a:pt x="229" y="67"/>
                    </a:lnTo>
                    <a:lnTo>
                      <a:pt x="259" y="35"/>
                    </a:lnTo>
                    <a:lnTo>
                      <a:pt x="258" y="45"/>
                    </a:lnTo>
                    <a:lnTo>
                      <a:pt x="231" y="14"/>
                    </a:lnTo>
                    <a:lnTo>
                      <a:pt x="237" y="17"/>
                    </a:lnTo>
                    <a:lnTo>
                      <a:pt x="39" y="16"/>
                    </a:lnTo>
                    <a:lnTo>
                      <a:pt x="45" y="14"/>
                    </a:lnTo>
                    <a:lnTo>
                      <a:pt x="14" y="46"/>
                    </a:lnTo>
                    <a:close/>
                    <a:moveTo>
                      <a:pt x="34" y="3"/>
                    </a:moveTo>
                    <a:cubicBezTo>
                      <a:pt x="35" y="1"/>
                      <a:pt x="37" y="0"/>
                      <a:pt x="39" y="0"/>
                    </a:cubicBezTo>
                    <a:lnTo>
                      <a:pt x="237" y="1"/>
                    </a:lnTo>
                    <a:cubicBezTo>
                      <a:pt x="240" y="1"/>
                      <a:pt x="242" y="2"/>
                      <a:pt x="243" y="4"/>
                    </a:cubicBezTo>
                    <a:lnTo>
                      <a:pt x="271" y="35"/>
                    </a:lnTo>
                    <a:cubicBezTo>
                      <a:pt x="273" y="38"/>
                      <a:pt x="273" y="42"/>
                      <a:pt x="270" y="45"/>
                    </a:cubicBezTo>
                    <a:lnTo>
                      <a:pt x="241" y="78"/>
                    </a:lnTo>
                    <a:cubicBezTo>
                      <a:pt x="240" y="80"/>
                      <a:pt x="238" y="80"/>
                      <a:pt x="235" y="80"/>
                    </a:cubicBezTo>
                    <a:lnTo>
                      <a:pt x="38" y="80"/>
                    </a:lnTo>
                    <a:cubicBezTo>
                      <a:pt x="36" y="80"/>
                      <a:pt x="34" y="80"/>
                      <a:pt x="33" y="78"/>
                    </a:cubicBezTo>
                    <a:lnTo>
                      <a:pt x="3" y="45"/>
                    </a:lnTo>
                    <a:cubicBezTo>
                      <a:pt x="0" y="42"/>
                      <a:pt x="0" y="37"/>
                      <a:pt x="3" y="34"/>
                    </a:cubicBezTo>
                    <a:lnTo>
                      <a:pt x="34" y="3"/>
                    </a:lnTo>
                    <a:close/>
                  </a:path>
                </a:pathLst>
              </a:custGeom>
              <a:solidFill>
                <a:schemeClr val="accent2"/>
              </a:solidFill>
              <a:ln w="0" cap="flat">
                <a:noFill/>
                <a:prstDash val="solid"/>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4" name="Freeform 351"/>
              <p:cNvSpPr>
                <a:spLocks/>
              </p:cNvSpPr>
              <p:nvPr/>
            </p:nvSpPr>
            <p:spPr bwMode="auto">
              <a:xfrm>
                <a:off x="-39769" y="2871135"/>
                <a:ext cx="39600" cy="8838"/>
              </a:xfrm>
              <a:custGeom>
                <a:avLst/>
                <a:gdLst>
                  <a:gd name="T0" fmla="*/ 0 w 25"/>
                  <a:gd name="T1" fmla="*/ 3 h 6"/>
                  <a:gd name="T2" fmla="*/ 3 w 25"/>
                  <a:gd name="T3" fmla="*/ 6 h 6"/>
                  <a:gd name="T4" fmla="*/ 22 w 25"/>
                  <a:gd name="T5" fmla="*/ 6 h 6"/>
                  <a:gd name="T6" fmla="*/ 25 w 25"/>
                  <a:gd name="T7" fmla="*/ 3 h 6"/>
                  <a:gd name="T8" fmla="*/ 22 w 25"/>
                  <a:gd name="T9" fmla="*/ 1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1"/>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5" name="Freeform 353"/>
              <p:cNvSpPr>
                <a:spLocks/>
              </p:cNvSpPr>
              <p:nvPr/>
            </p:nvSpPr>
            <p:spPr bwMode="auto">
              <a:xfrm>
                <a:off x="-44480" y="2878499"/>
                <a:ext cx="9423" cy="36824"/>
              </a:xfrm>
              <a:custGeom>
                <a:avLst/>
                <a:gdLst>
                  <a:gd name="T0" fmla="*/ 3 w 6"/>
                  <a:gd name="T1" fmla="*/ 25 h 25"/>
                  <a:gd name="T2" fmla="*/ 6 w 6"/>
                  <a:gd name="T3" fmla="*/ 22 h 25"/>
                  <a:gd name="T4" fmla="*/ 6 w 6"/>
                  <a:gd name="T5" fmla="*/ 3 h 25"/>
                  <a:gd name="T6" fmla="*/ 3 w 6"/>
                  <a:gd name="T7" fmla="*/ 0 h 25"/>
                  <a:gd name="T8" fmla="*/ 0 w 6"/>
                  <a:gd name="T9" fmla="*/ 3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3"/>
                    </a:lnTo>
                    <a:lnTo>
                      <a:pt x="3" y="0"/>
                    </a:lnTo>
                    <a:lnTo>
                      <a:pt x="0" y="3"/>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6" name="Freeform 355"/>
              <p:cNvSpPr>
                <a:spLocks/>
              </p:cNvSpPr>
              <p:nvPr/>
            </p:nvSpPr>
            <p:spPr bwMode="auto">
              <a:xfrm>
                <a:off x="-4459" y="2878499"/>
                <a:ext cx="10800" cy="36000"/>
              </a:xfrm>
              <a:custGeom>
                <a:avLst/>
                <a:gdLst>
                  <a:gd name="T0" fmla="*/ 2 w 4"/>
                  <a:gd name="T1" fmla="*/ 25 h 25"/>
                  <a:gd name="T2" fmla="*/ 4 w 4"/>
                  <a:gd name="T3" fmla="*/ 22 h 25"/>
                  <a:gd name="T4" fmla="*/ 4 w 4"/>
                  <a:gd name="T5" fmla="*/ 3 h 25"/>
                  <a:gd name="T6" fmla="*/ 2 w 4"/>
                  <a:gd name="T7" fmla="*/ 0 h 25"/>
                  <a:gd name="T8" fmla="*/ 0 w 4"/>
                  <a:gd name="T9" fmla="*/ 3 h 25"/>
                  <a:gd name="T10" fmla="*/ 0 w 4"/>
                  <a:gd name="T11" fmla="*/ 22 h 25"/>
                  <a:gd name="T12" fmla="*/ 2 w 4"/>
                  <a:gd name="T13" fmla="*/ 25 h 25"/>
                  <a:gd name="T14" fmla="*/ 0 60000 65536"/>
                  <a:gd name="T15" fmla="*/ 0 60000 65536"/>
                  <a:gd name="T16" fmla="*/ 0 60000 65536"/>
                  <a:gd name="T17" fmla="*/ 0 60000 65536"/>
                  <a:gd name="T18" fmla="*/ 0 60000 65536"/>
                  <a:gd name="T19" fmla="*/ 0 60000 65536"/>
                  <a:gd name="T20" fmla="*/ 0 60000 65536"/>
                  <a:gd name="T21" fmla="*/ 0 w 4"/>
                  <a:gd name="T22" fmla="*/ 0 h 25"/>
                  <a:gd name="T23" fmla="*/ 4 w 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5">
                    <a:moveTo>
                      <a:pt x="2" y="25"/>
                    </a:moveTo>
                    <a:lnTo>
                      <a:pt x="4" y="22"/>
                    </a:lnTo>
                    <a:lnTo>
                      <a:pt x="4" y="3"/>
                    </a:lnTo>
                    <a:lnTo>
                      <a:pt x="2" y="0"/>
                    </a:lnTo>
                    <a:lnTo>
                      <a:pt x="0" y="3"/>
                    </a:lnTo>
                    <a:lnTo>
                      <a:pt x="0" y="22"/>
                    </a:lnTo>
                    <a:lnTo>
                      <a:pt x="2"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7" name="Freeform 357"/>
              <p:cNvSpPr>
                <a:spLocks/>
              </p:cNvSpPr>
              <p:nvPr/>
            </p:nvSpPr>
            <p:spPr bwMode="auto">
              <a:xfrm>
                <a:off x="-39769" y="2910904"/>
                <a:ext cx="39600" cy="8838"/>
              </a:xfrm>
              <a:custGeom>
                <a:avLst/>
                <a:gdLst>
                  <a:gd name="T0" fmla="*/ 0 w 25"/>
                  <a:gd name="T1" fmla="*/ 3 h 6"/>
                  <a:gd name="T2" fmla="*/ 3 w 25"/>
                  <a:gd name="T3" fmla="*/ 6 h 6"/>
                  <a:gd name="T4" fmla="*/ 22 w 25"/>
                  <a:gd name="T5" fmla="*/ 6 h 6"/>
                  <a:gd name="T6" fmla="*/ 25 w 25"/>
                  <a:gd name="T7" fmla="*/ 3 h 6"/>
                  <a:gd name="T8" fmla="*/ 22 w 25"/>
                  <a:gd name="T9" fmla="*/ 0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0"/>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8" name="Freeform 359"/>
              <p:cNvSpPr>
                <a:spLocks/>
              </p:cNvSpPr>
              <p:nvPr/>
            </p:nvSpPr>
            <p:spPr bwMode="auto">
              <a:xfrm>
                <a:off x="-44480" y="2918269"/>
                <a:ext cx="9423" cy="36824"/>
              </a:xfrm>
              <a:custGeom>
                <a:avLst/>
                <a:gdLst>
                  <a:gd name="T0" fmla="*/ 3 w 6"/>
                  <a:gd name="T1" fmla="*/ 25 h 25"/>
                  <a:gd name="T2" fmla="*/ 6 w 6"/>
                  <a:gd name="T3" fmla="*/ 22 h 25"/>
                  <a:gd name="T4" fmla="*/ 6 w 6"/>
                  <a:gd name="T5" fmla="*/ 2 h 25"/>
                  <a:gd name="T6" fmla="*/ 3 w 6"/>
                  <a:gd name="T7" fmla="*/ 0 h 25"/>
                  <a:gd name="T8" fmla="*/ 0 w 6"/>
                  <a:gd name="T9" fmla="*/ 2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2"/>
                    </a:lnTo>
                    <a:lnTo>
                      <a:pt x="3" y="0"/>
                    </a:lnTo>
                    <a:lnTo>
                      <a:pt x="0" y="2"/>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79" name="Freeform 361"/>
              <p:cNvSpPr>
                <a:spLocks/>
              </p:cNvSpPr>
              <p:nvPr/>
            </p:nvSpPr>
            <p:spPr bwMode="auto">
              <a:xfrm>
                <a:off x="-4459" y="2918269"/>
                <a:ext cx="10800" cy="36000"/>
              </a:xfrm>
              <a:custGeom>
                <a:avLst/>
                <a:gdLst>
                  <a:gd name="T0" fmla="*/ 2 w 4"/>
                  <a:gd name="T1" fmla="*/ 25 h 25"/>
                  <a:gd name="T2" fmla="*/ 4 w 4"/>
                  <a:gd name="T3" fmla="*/ 22 h 25"/>
                  <a:gd name="T4" fmla="*/ 4 w 4"/>
                  <a:gd name="T5" fmla="*/ 2 h 25"/>
                  <a:gd name="T6" fmla="*/ 2 w 4"/>
                  <a:gd name="T7" fmla="*/ 0 h 25"/>
                  <a:gd name="T8" fmla="*/ 0 w 4"/>
                  <a:gd name="T9" fmla="*/ 2 h 25"/>
                  <a:gd name="T10" fmla="*/ 0 w 4"/>
                  <a:gd name="T11" fmla="*/ 22 h 25"/>
                  <a:gd name="T12" fmla="*/ 2 w 4"/>
                  <a:gd name="T13" fmla="*/ 25 h 25"/>
                  <a:gd name="T14" fmla="*/ 0 60000 65536"/>
                  <a:gd name="T15" fmla="*/ 0 60000 65536"/>
                  <a:gd name="T16" fmla="*/ 0 60000 65536"/>
                  <a:gd name="T17" fmla="*/ 0 60000 65536"/>
                  <a:gd name="T18" fmla="*/ 0 60000 65536"/>
                  <a:gd name="T19" fmla="*/ 0 60000 65536"/>
                  <a:gd name="T20" fmla="*/ 0 60000 65536"/>
                  <a:gd name="T21" fmla="*/ 0 w 4"/>
                  <a:gd name="T22" fmla="*/ 0 h 25"/>
                  <a:gd name="T23" fmla="*/ 4 w 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5">
                    <a:moveTo>
                      <a:pt x="2" y="25"/>
                    </a:moveTo>
                    <a:lnTo>
                      <a:pt x="4" y="22"/>
                    </a:lnTo>
                    <a:lnTo>
                      <a:pt x="4" y="2"/>
                    </a:lnTo>
                    <a:lnTo>
                      <a:pt x="2" y="0"/>
                    </a:lnTo>
                    <a:lnTo>
                      <a:pt x="0" y="2"/>
                    </a:lnTo>
                    <a:lnTo>
                      <a:pt x="0" y="22"/>
                    </a:lnTo>
                    <a:lnTo>
                      <a:pt x="2"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0" name="Freeform 363"/>
              <p:cNvSpPr>
                <a:spLocks/>
              </p:cNvSpPr>
              <p:nvPr/>
            </p:nvSpPr>
            <p:spPr bwMode="auto">
              <a:xfrm>
                <a:off x="-39768" y="2952146"/>
                <a:ext cx="39261" cy="8838"/>
              </a:xfrm>
              <a:custGeom>
                <a:avLst/>
                <a:gdLst>
                  <a:gd name="T0" fmla="*/ 0 w 25"/>
                  <a:gd name="T1" fmla="*/ 3 h 6"/>
                  <a:gd name="T2" fmla="*/ 3 w 25"/>
                  <a:gd name="T3" fmla="*/ 6 h 6"/>
                  <a:gd name="T4" fmla="*/ 22 w 25"/>
                  <a:gd name="T5" fmla="*/ 6 h 6"/>
                  <a:gd name="T6" fmla="*/ 25 w 25"/>
                  <a:gd name="T7" fmla="*/ 3 h 6"/>
                  <a:gd name="T8" fmla="*/ 22 w 25"/>
                  <a:gd name="T9" fmla="*/ 0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0"/>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1" name="Freeform 364"/>
              <p:cNvSpPr>
                <a:spLocks noEditPoints="1"/>
              </p:cNvSpPr>
              <p:nvPr/>
            </p:nvSpPr>
            <p:spPr bwMode="auto">
              <a:xfrm>
                <a:off x="-41339" y="2950674"/>
                <a:ext cx="39600" cy="10800"/>
              </a:xfrm>
              <a:custGeom>
                <a:avLst/>
                <a:gdLst>
                  <a:gd name="T0" fmla="*/ 14 w 289"/>
                  <a:gd name="T1" fmla="*/ 46 h 80"/>
                  <a:gd name="T2" fmla="*/ 14 w 289"/>
                  <a:gd name="T3" fmla="*/ 34 h 80"/>
                  <a:gd name="T4" fmla="*/ 46 w 289"/>
                  <a:gd name="T5" fmla="*/ 67 h 80"/>
                  <a:gd name="T6" fmla="*/ 40 w 289"/>
                  <a:gd name="T7" fmla="*/ 64 h 80"/>
                  <a:gd name="T8" fmla="*/ 249 w 289"/>
                  <a:gd name="T9" fmla="*/ 64 h 80"/>
                  <a:gd name="T10" fmla="*/ 244 w 289"/>
                  <a:gd name="T11" fmla="*/ 67 h 80"/>
                  <a:gd name="T12" fmla="*/ 275 w 289"/>
                  <a:gd name="T13" fmla="*/ 34 h 80"/>
                  <a:gd name="T14" fmla="*/ 275 w 289"/>
                  <a:gd name="T15" fmla="*/ 45 h 80"/>
                  <a:gd name="T16" fmla="*/ 246 w 289"/>
                  <a:gd name="T17" fmla="*/ 14 h 80"/>
                  <a:gd name="T18" fmla="*/ 252 w 289"/>
                  <a:gd name="T19" fmla="*/ 17 h 80"/>
                  <a:gd name="T20" fmla="*/ 41 w 289"/>
                  <a:gd name="T21" fmla="*/ 16 h 80"/>
                  <a:gd name="T22" fmla="*/ 47 w 289"/>
                  <a:gd name="T23" fmla="*/ 14 h 80"/>
                  <a:gd name="T24" fmla="*/ 14 w 289"/>
                  <a:gd name="T25" fmla="*/ 46 h 80"/>
                  <a:gd name="T26" fmla="*/ 36 w 289"/>
                  <a:gd name="T27" fmla="*/ 3 h 80"/>
                  <a:gd name="T28" fmla="*/ 41 w 289"/>
                  <a:gd name="T29" fmla="*/ 0 h 80"/>
                  <a:gd name="T30" fmla="*/ 252 w 289"/>
                  <a:gd name="T31" fmla="*/ 1 h 80"/>
                  <a:gd name="T32" fmla="*/ 258 w 289"/>
                  <a:gd name="T33" fmla="*/ 4 h 80"/>
                  <a:gd name="T34" fmla="*/ 286 w 289"/>
                  <a:gd name="T35" fmla="*/ 35 h 80"/>
                  <a:gd name="T36" fmla="*/ 286 w 289"/>
                  <a:gd name="T37" fmla="*/ 46 h 80"/>
                  <a:gd name="T38" fmla="*/ 255 w 289"/>
                  <a:gd name="T39" fmla="*/ 78 h 80"/>
                  <a:gd name="T40" fmla="*/ 249 w 289"/>
                  <a:gd name="T41" fmla="*/ 80 h 80"/>
                  <a:gd name="T42" fmla="*/ 40 w 289"/>
                  <a:gd name="T43" fmla="*/ 80 h 80"/>
                  <a:gd name="T44" fmla="*/ 35 w 289"/>
                  <a:gd name="T45" fmla="*/ 78 h 80"/>
                  <a:gd name="T46" fmla="*/ 3 w 289"/>
                  <a:gd name="T47" fmla="*/ 46 h 80"/>
                  <a:gd name="T48" fmla="*/ 0 w 289"/>
                  <a:gd name="T49" fmla="*/ 40 h 80"/>
                  <a:gd name="T50" fmla="*/ 3 w 289"/>
                  <a:gd name="T51" fmla="*/ 34 h 80"/>
                  <a:gd name="T52" fmla="*/ 36 w 289"/>
                  <a:gd name="T53" fmla="*/ 3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9"/>
                  <a:gd name="T82" fmla="*/ 0 h 80"/>
                  <a:gd name="T83" fmla="*/ 289 w 289"/>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9" h="80">
                    <a:moveTo>
                      <a:pt x="14" y="46"/>
                    </a:moveTo>
                    <a:lnTo>
                      <a:pt x="14" y="34"/>
                    </a:lnTo>
                    <a:lnTo>
                      <a:pt x="46" y="67"/>
                    </a:lnTo>
                    <a:lnTo>
                      <a:pt x="40" y="64"/>
                    </a:lnTo>
                    <a:lnTo>
                      <a:pt x="249" y="64"/>
                    </a:lnTo>
                    <a:lnTo>
                      <a:pt x="244" y="67"/>
                    </a:lnTo>
                    <a:lnTo>
                      <a:pt x="275" y="34"/>
                    </a:lnTo>
                    <a:lnTo>
                      <a:pt x="275" y="45"/>
                    </a:lnTo>
                    <a:lnTo>
                      <a:pt x="246" y="14"/>
                    </a:lnTo>
                    <a:lnTo>
                      <a:pt x="252" y="17"/>
                    </a:lnTo>
                    <a:lnTo>
                      <a:pt x="41" y="16"/>
                    </a:lnTo>
                    <a:lnTo>
                      <a:pt x="47" y="14"/>
                    </a:lnTo>
                    <a:lnTo>
                      <a:pt x="14" y="46"/>
                    </a:lnTo>
                    <a:close/>
                    <a:moveTo>
                      <a:pt x="36" y="3"/>
                    </a:moveTo>
                    <a:cubicBezTo>
                      <a:pt x="37" y="1"/>
                      <a:pt x="39" y="0"/>
                      <a:pt x="41" y="0"/>
                    </a:cubicBezTo>
                    <a:lnTo>
                      <a:pt x="252" y="1"/>
                    </a:lnTo>
                    <a:cubicBezTo>
                      <a:pt x="254" y="1"/>
                      <a:pt x="256" y="2"/>
                      <a:pt x="258" y="4"/>
                    </a:cubicBezTo>
                    <a:lnTo>
                      <a:pt x="286" y="35"/>
                    </a:lnTo>
                    <a:cubicBezTo>
                      <a:pt x="289" y="38"/>
                      <a:pt x="289" y="42"/>
                      <a:pt x="286" y="46"/>
                    </a:cubicBezTo>
                    <a:lnTo>
                      <a:pt x="255" y="78"/>
                    </a:lnTo>
                    <a:cubicBezTo>
                      <a:pt x="254" y="80"/>
                      <a:pt x="252" y="80"/>
                      <a:pt x="249" y="80"/>
                    </a:cubicBezTo>
                    <a:lnTo>
                      <a:pt x="40" y="80"/>
                    </a:lnTo>
                    <a:cubicBezTo>
                      <a:pt x="38" y="80"/>
                      <a:pt x="36" y="80"/>
                      <a:pt x="35" y="78"/>
                    </a:cubicBezTo>
                    <a:lnTo>
                      <a:pt x="3" y="46"/>
                    </a:lnTo>
                    <a:cubicBezTo>
                      <a:pt x="1" y="44"/>
                      <a:pt x="0" y="42"/>
                      <a:pt x="0" y="40"/>
                    </a:cubicBezTo>
                    <a:cubicBezTo>
                      <a:pt x="0" y="38"/>
                      <a:pt x="1" y="36"/>
                      <a:pt x="3" y="34"/>
                    </a:cubicBezTo>
                    <a:lnTo>
                      <a:pt x="36" y="3"/>
                    </a:lnTo>
                    <a:close/>
                  </a:path>
                </a:pathLst>
              </a:custGeom>
              <a:solidFill>
                <a:schemeClr val="accent2"/>
              </a:solidFill>
              <a:ln w="0" cap="flat">
                <a:noFill/>
                <a:prstDash val="solid"/>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2" name="Freeform 365"/>
              <p:cNvSpPr>
                <a:spLocks/>
              </p:cNvSpPr>
              <p:nvPr/>
            </p:nvSpPr>
            <p:spPr bwMode="auto">
              <a:xfrm>
                <a:off x="76444" y="2871135"/>
                <a:ext cx="39600" cy="8838"/>
              </a:xfrm>
              <a:custGeom>
                <a:avLst/>
                <a:gdLst>
                  <a:gd name="T0" fmla="*/ 0 w 25"/>
                  <a:gd name="T1" fmla="*/ 3 h 6"/>
                  <a:gd name="T2" fmla="*/ 3 w 25"/>
                  <a:gd name="T3" fmla="*/ 6 h 6"/>
                  <a:gd name="T4" fmla="*/ 22 w 25"/>
                  <a:gd name="T5" fmla="*/ 6 h 6"/>
                  <a:gd name="T6" fmla="*/ 25 w 25"/>
                  <a:gd name="T7" fmla="*/ 3 h 6"/>
                  <a:gd name="T8" fmla="*/ 22 w 25"/>
                  <a:gd name="T9" fmla="*/ 1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1"/>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3" name="Freeform 367"/>
              <p:cNvSpPr>
                <a:spLocks/>
              </p:cNvSpPr>
              <p:nvPr/>
            </p:nvSpPr>
            <p:spPr bwMode="auto">
              <a:xfrm>
                <a:off x="68592" y="2878499"/>
                <a:ext cx="9423" cy="36824"/>
              </a:xfrm>
              <a:custGeom>
                <a:avLst/>
                <a:gdLst>
                  <a:gd name="T0" fmla="*/ 3 w 6"/>
                  <a:gd name="T1" fmla="*/ 25 h 25"/>
                  <a:gd name="T2" fmla="*/ 6 w 6"/>
                  <a:gd name="T3" fmla="*/ 22 h 25"/>
                  <a:gd name="T4" fmla="*/ 6 w 6"/>
                  <a:gd name="T5" fmla="*/ 3 h 25"/>
                  <a:gd name="T6" fmla="*/ 3 w 6"/>
                  <a:gd name="T7" fmla="*/ 0 h 25"/>
                  <a:gd name="T8" fmla="*/ 0 w 6"/>
                  <a:gd name="T9" fmla="*/ 3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3"/>
                    </a:lnTo>
                    <a:lnTo>
                      <a:pt x="3" y="0"/>
                    </a:lnTo>
                    <a:lnTo>
                      <a:pt x="0" y="3"/>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4" name="Freeform 369"/>
              <p:cNvSpPr>
                <a:spLocks/>
              </p:cNvSpPr>
              <p:nvPr/>
            </p:nvSpPr>
            <p:spPr bwMode="auto">
              <a:xfrm>
                <a:off x="110995" y="2878499"/>
                <a:ext cx="9423" cy="36824"/>
              </a:xfrm>
              <a:custGeom>
                <a:avLst/>
                <a:gdLst>
                  <a:gd name="T0" fmla="*/ 3 w 6"/>
                  <a:gd name="T1" fmla="*/ 25 h 25"/>
                  <a:gd name="T2" fmla="*/ 6 w 6"/>
                  <a:gd name="T3" fmla="*/ 22 h 25"/>
                  <a:gd name="T4" fmla="*/ 6 w 6"/>
                  <a:gd name="T5" fmla="*/ 3 h 25"/>
                  <a:gd name="T6" fmla="*/ 3 w 6"/>
                  <a:gd name="T7" fmla="*/ 0 h 25"/>
                  <a:gd name="T8" fmla="*/ 0 w 6"/>
                  <a:gd name="T9" fmla="*/ 3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3"/>
                    </a:lnTo>
                    <a:lnTo>
                      <a:pt x="3" y="0"/>
                    </a:lnTo>
                    <a:lnTo>
                      <a:pt x="0" y="3"/>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5" name="Freeform 371"/>
              <p:cNvSpPr>
                <a:spLocks/>
              </p:cNvSpPr>
              <p:nvPr/>
            </p:nvSpPr>
            <p:spPr bwMode="auto">
              <a:xfrm>
                <a:off x="76444" y="2910904"/>
                <a:ext cx="39600" cy="8838"/>
              </a:xfrm>
              <a:custGeom>
                <a:avLst/>
                <a:gdLst>
                  <a:gd name="T0" fmla="*/ 0 w 25"/>
                  <a:gd name="T1" fmla="*/ 3 h 6"/>
                  <a:gd name="T2" fmla="*/ 3 w 25"/>
                  <a:gd name="T3" fmla="*/ 6 h 6"/>
                  <a:gd name="T4" fmla="*/ 22 w 25"/>
                  <a:gd name="T5" fmla="*/ 6 h 6"/>
                  <a:gd name="T6" fmla="*/ 25 w 25"/>
                  <a:gd name="T7" fmla="*/ 3 h 6"/>
                  <a:gd name="T8" fmla="*/ 22 w 25"/>
                  <a:gd name="T9" fmla="*/ 0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0"/>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6" name="Freeform 373"/>
              <p:cNvSpPr>
                <a:spLocks/>
              </p:cNvSpPr>
              <p:nvPr/>
            </p:nvSpPr>
            <p:spPr bwMode="auto">
              <a:xfrm>
                <a:off x="68592" y="2918269"/>
                <a:ext cx="9423" cy="36824"/>
              </a:xfrm>
              <a:custGeom>
                <a:avLst/>
                <a:gdLst>
                  <a:gd name="T0" fmla="*/ 3 w 6"/>
                  <a:gd name="T1" fmla="*/ 25 h 25"/>
                  <a:gd name="T2" fmla="*/ 6 w 6"/>
                  <a:gd name="T3" fmla="*/ 22 h 25"/>
                  <a:gd name="T4" fmla="*/ 6 w 6"/>
                  <a:gd name="T5" fmla="*/ 2 h 25"/>
                  <a:gd name="T6" fmla="*/ 3 w 6"/>
                  <a:gd name="T7" fmla="*/ 0 h 25"/>
                  <a:gd name="T8" fmla="*/ 0 w 6"/>
                  <a:gd name="T9" fmla="*/ 2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2"/>
                    </a:lnTo>
                    <a:lnTo>
                      <a:pt x="3" y="0"/>
                    </a:lnTo>
                    <a:lnTo>
                      <a:pt x="0" y="2"/>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7" name="Freeform 375"/>
              <p:cNvSpPr>
                <a:spLocks/>
              </p:cNvSpPr>
              <p:nvPr/>
            </p:nvSpPr>
            <p:spPr bwMode="auto">
              <a:xfrm>
                <a:off x="110995" y="2918269"/>
                <a:ext cx="9423" cy="36824"/>
              </a:xfrm>
              <a:custGeom>
                <a:avLst/>
                <a:gdLst>
                  <a:gd name="T0" fmla="*/ 3 w 6"/>
                  <a:gd name="T1" fmla="*/ 25 h 25"/>
                  <a:gd name="T2" fmla="*/ 6 w 6"/>
                  <a:gd name="T3" fmla="*/ 22 h 25"/>
                  <a:gd name="T4" fmla="*/ 6 w 6"/>
                  <a:gd name="T5" fmla="*/ 2 h 25"/>
                  <a:gd name="T6" fmla="*/ 3 w 6"/>
                  <a:gd name="T7" fmla="*/ 0 h 25"/>
                  <a:gd name="T8" fmla="*/ 0 w 6"/>
                  <a:gd name="T9" fmla="*/ 2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2"/>
                    </a:lnTo>
                    <a:lnTo>
                      <a:pt x="3" y="0"/>
                    </a:lnTo>
                    <a:lnTo>
                      <a:pt x="0" y="2"/>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8" name="Freeform 377"/>
              <p:cNvSpPr>
                <a:spLocks/>
              </p:cNvSpPr>
              <p:nvPr/>
            </p:nvSpPr>
            <p:spPr bwMode="auto">
              <a:xfrm>
                <a:off x="76444" y="2952146"/>
                <a:ext cx="39600" cy="10800"/>
              </a:xfrm>
              <a:custGeom>
                <a:avLst/>
                <a:gdLst>
                  <a:gd name="T0" fmla="*/ 0 w 25"/>
                  <a:gd name="T1" fmla="*/ 3 h 6"/>
                  <a:gd name="T2" fmla="*/ 3 w 25"/>
                  <a:gd name="T3" fmla="*/ 6 h 6"/>
                  <a:gd name="T4" fmla="*/ 22 w 25"/>
                  <a:gd name="T5" fmla="*/ 6 h 6"/>
                  <a:gd name="T6" fmla="*/ 25 w 25"/>
                  <a:gd name="T7" fmla="*/ 3 h 6"/>
                  <a:gd name="T8" fmla="*/ 22 w 25"/>
                  <a:gd name="T9" fmla="*/ 0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0"/>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89" name="Freeform 379"/>
              <p:cNvSpPr>
                <a:spLocks/>
              </p:cNvSpPr>
              <p:nvPr/>
            </p:nvSpPr>
            <p:spPr bwMode="auto">
              <a:xfrm>
                <a:off x="18337" y="2871135"/>
                <a:ext cx="39600" cy="8838"/>
              </a:xfrm>
              <a:custGeom>
                <a:avLst/>
                <a:gdLst>
                  <a:gd name="T0" fmla="*/ 0 w 25"/>
                  <a:gd name="T1" fmla="*/ 3 h 6"/>
                  <a:gd name="T2" fmla="*/ 3 w 25"/>
                  <a:gd name="T3" fmla="*/ 6 h 6"/>
                  <a:gd name="T4" fmla="*/ 22 w 25"/>
                  <a:gd name="T5" fmla="*/ 6 h 6"/>
                  <a:gd name="T6" fmla="*/ 25 w 25"/>
                  <a:gd name="T7" fmla="*/ 3 h 6"/>
                  <a:gd name="T8" fmla="*/ 22 w 25"/>
                  <a:gd name="T9" fmla="*/ 1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1"/>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90" name="Freeform 381"/>
              <p:cNvSpPr>
                <a:spLocks/>
              </p:cNvSpPr>
              <p:nvPr/>
            </p:nvSpPr>
            <p:spPr bwMode="auto">
              <a:xfrm>
                <a:off x="13627" y="2878499"/>
                <a:ext cx="10800" cy="36000"/>
              </a:xfrm>
              <a:custGeom>
                <a:avLst/>
                <a:gdLst>
                  <a:gd name="T0" fmla="*/ 2 w 4"/>
                  <a:gd name="T1" fmla="*/ 25 h 25"/>
                  <a:gd name="T2" fmla="*/ 4 w 4"/>
                  <a:gd name="T3" fmla="*/ 22 h 25"/>
                  <a:gd name="T4" fmla="*/ 4 w 4"/>
                  <a:gd name="T5" fmla="*/ 3 h 25"/>
                  <a:gd name="T6" fmla="*/ 2 w 4"/>
                  <a:gd name="T7" fmla="*/ 0 h 25"/>
                  <a:gd name="T8" fmla="*/ 0 w 4"/>
                  <a:gd name="T9" fmla="*/ 3 h 25"/>
                  <a:gd name="T10" fmla="*/ 0 w 4"/>
                  <a:gd name="T11" fmla="*/ 22 h 25"/>
                  <a:gd name="T12" fmla="*/ 2 w 4"/>
                  <a:gd name="T13" fmla="*/ 25 h 25"/>
                  <a:gd name="T14" fmla="*/ 0 60000 65536"/>
                  <a:gd name="T15" fmla="*/ 0 60000 65536"/>
                  <a:gd name="T16" fmla="*/ 0 60000 65536"/>
                  <a:gd name="T17" fmla="*/ 0 60000 65536"/>
                  <a:gd name="T18" fmla="*/ 0 60000 65536"/>
                  <a:gd name="T19" fmla="*/ 0 60000 65536"/>
                  <a:gd name="T20" fmla="*/ 0 60000 65536"/>
                  <a:gd name="T21" fmla="*/ 0 w 4"/>
                  <a:gd name="T22" fmla="*/ 0 h 25"/>
                  <a:gd name="T23" fmla="*/ 4 w 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5">
                    <a:moveTo>
                      <a:pt x="2" y="25"/>
                    </a:moveTo>
                    <a:lnTo>
                      <a:pt x="4" y="22"/>
                    </a:lnTo>
                    <a:lnTo>
                      <a:pt x="4" y="3"/>
                    </a:lnTo>
                    <a:lnTo>
                      <a:pt x="2" y="0"/>
                    </a:lnTo>
                    <a:lnTo>
                      <a:pt x="0" y="3"/>
                    </a:lnTo>
                    <a:lnTo>
                      <a:pt x="0" y="22"/>
                    </a:lnTo>
                    <a:lnTo>
                      <a:pt x="2"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91" name="Freeform 383"/>
              <p:cNvSpPr>
                <a:spLocks/>
              </p:cNvSpPr>
              <p:nvPr/>
            </p:nvSpPr>
            <p:spPr bwMode="auto">
              <a:xfrm>
                <a:off x="52888" y="2878499"/>
                <a:ext cx="9423" cy="36824"/>
              </a:xfrm>
              <a:custGeom>
                <a:avLst/>
                <a:gdLst>
                  <a:gd name="T0" fmla="*/ 3 w 6"/>
                  <a:gd name="T1" fmla="*/ 25 h 25"/>
                  <a:gd name="T2" fmla="*/ 6 w 6"/>
                  <a:gd name="T3" fmla="*/ 22 h 25"/>
                  <a:gd name="T4" fmla="*/ 6 w 6"/>
                  <a:gd name="T5" fmla="*/ 3 h 25"/>
                  <a:gd name="T6" fmla="*/ 3 w 6"/>
                  <a:gd name="T7" fmla="*/ 0 h 25"/>
                  <a:gd name="T8" fmla="*/ 0 w 6"/>
                  <a:gd name="T9" fmla="*/ 3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3"/>
                    </a:lnTo>
                    <a:lnTo>
                      <a:pt x="3" y="0"/>
                    </a:lnTo>
                    <a:lnTo>
                      <a:pt x="0" y="3"/>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92" name="Freeform 385"/>
              <p:cNvSpPr>
                <a:spLocks/>
              </p:cNvSpPr>
              <p:nvPr/>
            </p:nvSpPr>
            <p:spPr bwMode="auto">
              <a:xfrm>
                <a:off x="18337" y="2910904"/>
                <a:ext cx="39600" cy="8838"/>
              </a:xfrm>
              <a:custGeom>
                <a:avLst/>
                <a:gdLst>
                  <a:gd name="T0" fmla="*/ 0 w 25"/>
                  <a:gd name="T1" fmla="*/ 3 h 6"/>
                  <a:gd name="T2" fmla="*/ 3 w 25"/>
                  <a:gd name="T3" fmla="*/ 6 h 6"/>
                  <a:gd name="T4" fmla="*/ 22 w 25"/>
                  <a:gd name="T5" fmla="*/ 6 h 6"/>
                  <a:gd name="T6" fmla="*/ 25 w 25"/>
                  <a:gd name="T7" fmla="*/ 3 h 6"/>
                  <a:gd name="T8" fmla="*/ 22 w 25"/>
                  <a:gd name="T9" fmla="*/ 0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0"/>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93" name="Freeform 387"/>
              <p:cNvSpPr>
                <a:spLocks/>
              </p:cNvSpPr>
              <p:nvPr/>
            </p:nvSpPr>
            <p:spPr bwMode="auto">
              <a:xfrm>
                <a:off x="13627" y="2918269"/>
                <a:ext cx="10800" cy="36000"/>
              </a:xfrm>
              <a:custGeom>
                <a:avLst/>
                <a:gdLst>
                  <a:gd name="T0" fmla="*/ 2 w 4"/>
                  <a:gd name="T1" fmla="*/ 25 h 25"/>
                  <a:gd name="T2" fmla="*/ 4 w 4"/>
                  <a:gd name="T3" fmla="*/ 22 h 25"/>
                  <a:gd name="T4" fmla="*/ 4 w 4"/>
                  <a:gd name="T5" fmla="*/ 2 h 25"/>
                  <a:gd name="T6" fmla="*/ 2 w 4"/>
                  <a:gd name="T7" fmla="*/ 0 h 25"/>
                  <a:gd name="T8" fmla="*/ 0 w 4"/>
                  <a:gd name="T9" fmla="*/ 2 h 25"/>
                  <a:gd name="T10" fmla="*/ 0 w 4"/>
                  <a:gd name="T11" fmla="*/ 22 h 25"/>
                  <a:gd name="T12" fmla="*/ 2 w 4"/>
                  <a:gd name="T13" fmla="*/ 25 h 25"/>
                  <a:gd name="T14" fmla="*/ 0 60000 65536"/>
                  <a:gd name="T15" fmla="*/ 0 60000 65536"/>
                  <a:gd name="T16" fmla="*/ 0 60000 65536"/>
                  <a:gd name="T17" fmla="*/ 0 60000 65536"/>
                  <a:gd name="T18" fmla="*/ 0 60000 65536"/>
                  <a:gd name="T19" fmla="*/ 0 60000 65536"/>
                  <a:gd name="T20" fmla="*/ 0 60000 65536"/>
                  <a:gd name="T21" fmla="*/ 0 w 4"/>
                  <a:gd name="T22" fmla="*/ 0 h 25"/>
                  <a:gd name="T23" fmla="*/ 4 w 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5">
                    <a:moveTo>
                      <a:pt x="2" y="25"/>
                    </a:moveTo>
                    <a:lnTo>
                      <a:pt x="4" y="22"/>
                    </a:lnTo>
                    <a:lnTo>
                      <a:pt x="4" y="2"/>
                    </a:lnTo>
                    <a:lnTo>
                      <a:pt x="2" y="0"/>
                    </a:lnTo>
                    <a:lnTo>
                      <a:pt x="0" y="2"/>
                    </a:lnTo>
                    <a:lnTo>
                      <a:pt x="0" y="22"/>
                    </a:lnTo>
                    <a:lnTo>
                      <a:pt x="2"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94" name="Freeform 388"/>
              <p:cNvSpPr>
                <a:spLocks noEditPoints="1"/>
              </p:cNvSpPr>
              <p:nvPr/>
            </p:nvSpPr>
            <p:spPr bwMode="auto">
              <a:xfrm>
                <a:off x="12055" y="2916796"/>
                <a:ext cx="10800" cy="36000"/>
              </a:xfrm>
              <a:custGeom>
                <a:avLst/>
                <a:gdLst>
                  <a:gd name="T0" fmla="*/ 39 w 64"/>
                  <a:gd name="T1" fmla="*/ 276 h 289"/>
                  <a:gd name="T2" fmla="*/ 26 w 64"/>
                  <a:gd name="T3" fmla="*/ 276 h 289"/>
                  <a:gd name="T4" fmla="*/ 50 w 64"/>
                  <a:gd name="T5" fmla="*/ 244 h 289"/>
                  <a:gd name="T6" fmla="*/ 48 w 64"/>
                  <a:gd name="T7" fmla="*/ 249 h 289"/>
                  <a:gd name="T8" fmla="*/ 48 w 64"/>
                  <a:gd name="T9" fmla="*/ 39 h 289"/>
                  <a:gd name="T10" fmla="*/ 50 w 64"/>
                  <a:gd name="T11" fmla="*/ 44 h 289"/>
                  <a:gd name="T12" fmla="*/ 26 w 64"/>
                  <a:gd name="T13" fmla="*/ 13 h 289"/>
                  <a:gd name="T14" fmla="*/ 38 w 64"/>
                  <a:gd name="T15" fmla="*/ 14 h 289"/>
                  <a:gd name="T16" fmla="*/ 15 w 64"/>
                  <a:gd name="T17" fmla="*/ 42 h 289"/>
                  <a:gd name="T18" fmla="*/ 17 w 64"/>
                  <a:gd name="T19" fmla="*/ 37 h 289"/>
                  <a:gd name="T20" fmla="*/ 16 w 64"/>
                  <a:gd name="T21" fmla="*/ 248 h 289"/>
                  <a:gd name="T22" fmla="*/ 15 w 64"/>
                  <a:gd name="T23" fmla="*/ 243 h 289"/>
                  <a:gd name="T24" fmla="*/ 39 w 64"/>
                  <a:gd name="T25" fmla="*/ 276 h 289"/>
                  <a:gd name="T26" fmla="*/ 2 w 64"/>
                  <a:gd name="T27" fmla="*/ 252 h 289"/>
                  <a:gd name="T28" fmla="*/ 0 w 64"/>
                  <a:gd name="T29" fmla="*/ 248 h 289"/>
                  <a:gd name="T30" fmla="*/ 1 w 64"/>
                  <a:gd name="T31" fmla="*/ 37 h 289"/>
                  <a:gd name="T32" fmla="*/ 3 w 64"/>
                  <a:gd name="T33" fmla="*/ 32 h 289"/>
                  <a:gd name="T34" fmla="*/ 26 w 64"/>
                  <a:gd name="T35" fmla="*/ 3 h 289"/>
                  <a:gd name="T36" fmla="*/ 32 w 64"/>
                  <a:gd name="T37" fmla="*/ 0 h 289"/>
                  <a:gd name="T38" fmla="*/ 38 w 64"/>
                  <a:gd name="T39" fmla="*/ 4 h 289"/>
                  <a:gd name="T40" fmla="*/ 63 w 64"/>
                  <a:gd name="T41" fmla="*/ 34 h 289"/>
                  <a:gd name="T42" fmla="*/ 64 w 64"/>
                  <a:gd name="T43" fmla="*/ 39 h 289"/>
                  <a:gd name="T44" fmla="*/ 64 w 64"/>
                  <a:gd name="T45" fmla="*/ 249 h 289"/>
                  <a:gd name="T46" fmla="*/ 63 w 64"/>
                  <a:gd name="T47" fmla="*/ 253 h 289"/>
                  <a:gd name="T48" fmla="*/ 38 w 64"/>
                  <a:gd name="T49" fmla="*/ 285 h 289"/>
                  <a:gd name="T50" fmla="*/ 32 w 64"/>
                  <a:gd name="T51" fmla="*/ 288 h 289"/>
                  <a:gd name="T52" fmla="*/ 26 w 64"/>
                  <a:gd name="T53" fmla="*/ 285 h 289"/>
                  <a:gd name="T54" fmla="*/ 2 w 64"/>
                  <a:gd name="T55" fmla="*/ 252 h 2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
                  <a:gd name="T85" fmla="*/ 0 h 289"/>
                  <a:gd name="T86" fmla="*/ 64 w 64"/>
                  <a:gd name="T87" fmla="*/ 289 h 2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 h="289">
                    <a:moveTo>
                      <a:pt x="39" y="276"/>
                    </a:moveTo>
                    <a:lnTo>
                      <a:pt x="26" y="276"/>
                    </a:lnTo>
                    <a:lnTo>
                      <a:pt x="50" y="244"/>
                    </a:lnTo>
                    <a:lnTo>
                      <a:pt x="48" y="249"/>
                    </a:lnTo>
                    <a:lnTo>
                      <a:pt x="48" y="39"/>
                    </a:lnTo>
                    <a:lnTo>
                      <a:pt x="50" y="44"/>
                    </a:lnTo>
                    <a:lnTo>
                      <a:pt x="26" y="13"/>
                    </a:lnTo>
                    <a:lnTo>
                      <a:pt x="38" y="14"/>
                    </a:lnTo>
                    <a:lnTo>
                      <a:pt x="15" y="42"/>
                    </a:lnTo>
                    <a:lnTo>
                      <a:pt x="17" y="37"/>
                    </a:lnTo>
                    <a:lnTo>
                      <a:pt x="16" y="248"/>
                    </a:lnTo>
                    <a:lnTo>
                      <a:pt x="15" y="243"/>
                    </a:lnTo>
                    <a:lnTo>
                      <a:pt x="39" y="276"/>
                    </a:lnTo>
                    <a:close/>
                    <a:moveTo>
                      <a:pt x="2" y="252"/>
                    </a:moveTo>
                    <a:cubicBezTo>
                      <a:pt x="1" y="251"/>
                      <a:pt x="0" y="249"/>
                      <a:pt x="0" y="248"/>
                    </a:cubicBezTo>
                    <a:lnTo>
                      <a:pt x="1" y="37"/>
                    </a:lnTo>
                    <a:cubicBezTo>
                      <a:pt x="1" y="35"/>
                      <a:pt x="1" y="34"/>
                      <a:pt x="3" y="32"/>
                    </a:cubicBezTo>
                    <a:lnTo>
                      <a:pt x="26" y="3"/>
                    </a:lnTo>
                    <a:cubicBezTo>
                      <a:pt x="27" y="2"/>
                      <a:pt x="30" y="0"/>
                      <a:pt x="32" y="0"/>
                    </a:cubicBezTo>
                    <a:cubicBezTo>
                      <a:pt x="35" y="0"/>
                      <a:pt x="37" y="2"/>
                      <a:pt x="38" y="4"/>
                    </a:cubicBezTo>
                    <a:lnTo>
                      <a:pt x="63" y="34"/>
                    </a:lnTo>
                    <a:cubicBezTo>
                      <a:pt x="64" y="36"/>
                      <a:pt x="64" y="38"/>
                      <a:pt x="64" y="39"/>
                    </a:cubicBezTo>
                    <a:lnTo>
                      <a:pt x="64" y="249"/>
                    </a:lnTo>
                    <a:cubicBezTo>
                      <a:pt x="64" y="250"/>
                      <a:pt x="64" y="252"/>
                      <a:pt x="63" y="253"/>
                    </a:cubicBezTo>
                    <a:lnTo>
                      <a:pt x="38" y="285"/>
                    </a:lnTo>
                    <a:cubicBezTo>
                      <a:pt x="37" y="287"/>
                      <a:pt x="35" y="289"/>
                      <a:pt x="32" y="288"/>
                    </a:cubicBezTo>
                    <a:cubicBezTo>
                      <a:pt x="29" y="288"/>
                      <a:pt x="27" y="287"/>
                      <a:pt x="26" y="285"/>
                    </a:cubicBezTo>
                    <a:lnTo>
                      <a:pt x="2" y="252"/>
                    </a:lnTo>
                    <a:close/>
                  </a:path>
                </a:pathLst>
              </a:custGeom>
              <a:solidFill>
                <a:schemeClr val="accent2"/>
              </a:solidFill>
              <a:ln w="0" cap="flat">
                <a:noFill/>
                <a:prstDash val="solid"/>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95" name="Freeform 389"/>
              <p:cNvSpPr>
                <a:spLocks/>
              </p:cNvSpPr>
              <p:nvPr/>
            </p:nvSpPr>
            <p:spPr bwMode="auto">
              <a:xfrm>
                <a:off x="52888" y="2918269"/>
                <a:ext cx="9423" cy="36824"/>
              </a:xfrm>
              <a:custGeom>
                <a:avLst/>
                <a:gdLst>
                  <a:gd name="T0" fmla="*/ 3 w 6"/>
                  <a:gd name="T1" fmla="*/ 25 h 25"/>
                  <a:gd name="T2" fmla="*/ 6 w 6"/>
                  <a:gd name="T3" fmla="*/ 22 h 25"/>
                  <a:gd name="T4" fmla="*/ 6 w 6"/>
                  <a:gd name="T5" fmla="*/ 2 h 25"/>
                  <a:gd name="T6" fmla="*/ 3 w 6"/>
                  <a:gd name="T7" fmla="*/ 0 h 25"/>
                  <a:gd name="T8" fmla="*/ 0 w 6"/>
                  <a:gd name="T9" fmla="*/ 2 h 25"/>
                  <a:gd name="T10" fmla="*/ 0 w 6"/>
                  <a:gd name="T11" fmla="*/ 22 h 25"/>
                  <a:gd name="T12" fmla="*/ 3 w 6"/>
                  <a:gd name="T13" fmla="*/ 25 h 25"/>
                  <a:gd name="T14" fmla="*/ 0 60000 65536"/>
                  <a:gd name="T15" fmla="*/ 0 60000 65536"/>
                  <a:gd name="T16" fmla="*/ 0 60000 65536"/>
                  <a:gd name="T17" fmla="*/ 0 60000 65536"/>
                  <a:gd name="T18" fmla="*/ 0 60000 65536"/>
                  <a:gd name="T19" fmla="*/ 0 60000 65536"/>
                  <a:gd name="T20" fmla="*/ 0 60000 65536"/>
                  <a:gd name="T21" fmla="*/ 0 w 6"/>
                  <a:gd name="T22" fmla="*/ 0 h 25"/>
                  <a:gd name="T23" fmla="*/ 6 w 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
                    <a:moveTo>
                      <a:pt x="3" y="25"/>
                    </a:moveTo>
                    <a:lnTo>
                      <a:pt x="6" y="22"/>
                    </a:lnTo>
                    <a:lnTo>
                      <a:pt x="6" y="2"/>
                    </a:lnTo>
                    <a:lnTo>
                      <a:pt x="3" y="0"/>
                    </a:lnTo>
                    <a:lnTo>
                      <a:pt x="0" y="2"/>
                    </a:lnTo>
                    <a:lnTo>
                      <a:pt x="0" y="22"/>
                    </a:lnTo>
                    <a:lnTo>
                      <a:pt x="3" y="25"/>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96" name="Freeform 391"/>
              <p:cNvSpPr>
                <a:spLocks/>
              </p:cNvSpPr>
              <p:nvPr/>
            </p:nvSpPr>
            <p:spPr bwMode="auto">
              <a:xfrm>
                <a:off x="18337" y="2952146"/>
                <a:ext cx="39600" cy="10800"/>
              </a:xfrm>
              <a:custGeom>
                <a:avLst/>
                <a:gdLst>
                  <a:gd name="T0" fmla="*/ 0 w 25"/>
                  <a:gd name="T1" fmla="*/ 3 h 6"/>
                  <a:gd name="T2" fmla="*/ 3 w 25"/>
                  <a:gd name="T3" fmla="*/ 6 h 6"/>
                  <a:gd name="T4" fmla="*/ 22 w 25"/>
                  <a:gd name="T5" fmla="*/ 6 h 6"/>
                  <a:gd name="T6" fmla="*/ 25 w 25"/>
                  <a:gd name="T7" fmla="*/ 3 h 6"/>
                  <a:gd name="T8" fmla="*/ 22 w 25"/>
                  <a:gd name="T9" fmla="*/ 0 h 6"/>
                  <a:gd name="T10" fmla="*/ 3 w 25"/>
                  <a:gd name="T11" fmla="*/ 0 h 6"/>
                  <a:gd name="T12" fmla="*/ 0 w 25"/>
                  <a:gd name="T13" fmla="*/ 3 h 6"/>
                  <a:gd name="T14" fmla="*/ 0 60000 65536"/>
                  <a:gd name="T15" fmla="*/ 0 60000 65536"/>
                  <a:gd name="T16" fmla="*/ 0 60000 65536"/>
                  <a:gd name="T17" fmla="*/ 0 60000 65536"/>
                  <a:gd name="T18" fmla="*/ 0 60000 65536"/>
                  <a:gd name="T19" fmla="*/ 0 60000 65536"/>
                  <a:gd name="T20" fmla="*/ 0 60000 65536"/>
                  <a:gd name="T21" fmla="*/ 0 w 25"/>
                  <a:gd name="T22" fmla="*/ 0 h 6"/>
                  <a:gd name="T23" fmla="*/ 25 w 2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
                    <a:moveTo>
                      <a:pt x="0" y="3"/>
                    </a:moveTo>
                    <a:lnTo>
                      <a:pt x="3" y="6"/>
                    </a:lnTo>
                    <a:lnTo>
                      <a:pt x="22" y="6"/>
                    </a:lnTo>
                    <a:lnTo>
                      <a:pt x="25" y="3"/>
                    </a:lnTo>
                    <a:lnTo>
                      <a:pt x="22" y="0"/>
                    </a:lnTo>
                    <a:lnTo>
                      <a:pt x="3" y="0"/>
                    </a:lnTo>
                    <a:lnTo>
                      <a:pt x="0" y="3"/>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197" name="Freeform 393"/>
              <p:cNvSpPr>
                <a:spLocks/>
              </p:cNvSpPr>
              <p:nvPr/>
            </p:nvSpPr>
            <p:spPr bwMode="auto">
              <a:xfrm>
                <a:off x="-58614" y="2950674"/>
                <a:ext cx="12564" cy="11783"/>
              </a:xfrm>
              <a:custGeom>
                <a:avLst/>
                <a:gdLst>
                  <a:gd name="T0" fmla="*/ 4 w 8"/>
                  <a:gd name="T1" fmla="*/ 0 h 8"/>
                  <a:gd name="T2" fmla="*/ 8 w 8"/>
                  <a:gd name="T3" fmla="*/ 4 h 8"/>
                  <a:gd name="T4" fmla="*/ 4 w 8"/>
                  <a:gd name="T5" fmla="*/ 8 h 8"/>
                  <a:gd name="T6" fmla="*/ 0 w 8"/>
                  <a:gd name="T7" fmla="*/ 4 h 8"/>
                  <a:gd name="T8" fmla="*/ 4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4" y="0"/>
                    </a:moveTo>
                    <a:lnTo>
                      <a:pt x="8" y="4"/>
                    </a:lnTo>
                    <a:lnTo>
                      <a:pt x="4" y="8"/>
                    </a:lnTo>
                    <a:lnTo>
                      <a:pt x="0" y="4"/>
                    </a:lnTo>
                    <a:lnTo>
                      <a:pt x="4" y="0"/>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grpSp>
      </p:grpSp>
      <p:grpSp>
        <p:nvGrpSpPr>
          <p:cNvPr id="15" name="Group 2360"/>
          <p:cNvGrpSpPr>
            <a:grpSpLocks noChangeAspect="1"/>
          </p:cNvGrpSpPr>
          <p:nvPr/>
        </p:nvGrpSpPr>
        <p:grpSpPr bwMode="auto">
          <a:xfrm>
            <a:off x="4936806" y="1131677"/>
            <a:ext cx="342838" cy="458893"/>
            <a:chOff x="4562" y="3560"/>
            <a:chExt cx="267" cy="268"/>
          </a:xfrm>
        </p:grpSpPr>
        <p:sp>
          <p:nvSpPr>
            <p:cNvPr id="201" name="Freeform 2329"/>
            <p:cNvSpPr>
              <a:spLocks/>
            </p:cNvSpPr>
            <p:nvPr/>
          </p:nvSpPr>
          <p:spPr bwMode="auto">
            <a:xfrm>
              <a:off x="4565" y="3563"/>
              <a:ext cx="261" cy="262"/>
            </a:xfrm>
            <a:custGeom>
              <a:avLst/>
              <a:gdLst>
                <a:gd name="T0" fmla="*/ 340 w 340"/>
                <a:gd name="T1" fmla="*/ 302 h 340"/>
                <a:gd name="T2" fmla="*/ 302 w 340"/>
                <a:gd name="T3" fmla="*/ 340 h 340"/>
                <a:gd name="T4" fmla="*/ 38 w 340"/>
                <a:gd name="T5" fmla="*/ 340 h 340"/>
                <a:gd name="T6" fmla="*/ 0 w 340"/>
                <a:gd name="T7" fmla="*/ 302 h 340"/>
                <a:gd name="T8" fmla="*/ 0 w 340"/>
                <a:gd name="T9" fmla="*/ 39 h 340"/>
                <a:gd name="T10" fmla="*/ 38 w 340"/>
                <a:gd name="T11" fmla="*/ 0 h 340"/>
                <a:gd name="T12" fmla="*/ 302 w 340"/>
                <a:gd name="T13" fmla="*/ 0 h 340"/>
                <a:gd name="T14" fmla="*/ 340 w 340"/>
                <a:gd name="T15" fmla="*/ 39 h 340"/>
                <a:gd name="T16" fmla="*/ 340 w 340"/>
                <a:gd name="T17" fmla="*/ 302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0"/>
                <a:gd name="T28" fmla="*/ 0 h 340"/>
                <a:gd name="T29" fmla="*/ 340 w 340"/>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0" h="340">
                  <a:moveTo>
                    <a:pt x="340" y="302"/>
                  </a:moveTo>
                  <a:cubicBezTo>
                    <a:pt x="340" y="323"/>
                    <a:pt x="323" y="340"/>
                    <a:pt x="302" y="340"/>
                  </a:cubicBezTo>
                  <a:cubicBezTo>
                    <a:pt x="38" y="340"/>
                    <a:pt x="38" y="340"/>
                    <a:pt x="38" y="340"/>
                  </a:cubicBezTo>
                  <a:cubicBezTo>
                    <a:pt x="17" y="340"/>
                    <a:pt x="0" y="323"/>
                    <a:pt x="0" y="302"/>
                  </a:cubicBezTo>
                  <a:cubicBezTo>
                    <a:pt x="0" y="39"/>
                    <a:pt x="0" y="39"/>
                    <a:pt x="0" y="39"/>
                  </a:cubicBezTo>
                  <a:cubicBezTo>
                    <a:pt x="0" y="17"/>
                    <a:pt x="17" y="0"/>
                    <a:pt x="38" y="0"/>
                  </a:cubicBezTo>
                  <a:cubicBezTo>
                    <a:pt x="302" y="0"/>
                    <a:pt x="302" y="0"/>
                    <a:pt x="302" y="0"/>
                  </a:cubicBezTo>
                  <a:cubicBezTo>
                    <a:pt x="323" y="0"/>
                    <a:pt x="340" y="17"/>
                    <a:pt x="340" y="39"/>
                  </a:cubicBezTo>
                  <a:lnTo>
                    <a:pt x="340" y="302"/>
                  </a:lnTo>
                  <a:close/>
                </a:path>
              </a:pathLst>
            </a:custGeom>
            <a:gradFill rotWithShape="0">
              <a:gsLst>
                <a:gs pos="0">
                  <a:srgbClr val="FFD67D"/>
                </a:gs>
                <a:gs pos="100000">
                  <a:srgbClr val="FFAF00"/>
                </a:gs>
              </a:gsLst>
              <a:lin ang="5400000" scaled="1"/>
            </a:gradFill>
            <a:ln w="9525" cap="flat" cmpd="sng">
              <a:noFill/>
              <a:prstDash val="solid"/>
              <a:round/>
              <a:headEnd type="none" w="med" len="med"/>
              <a:tailEnd type="none" w="med" len="med"/>
            </a:ln>
          </p:spPr>
          <p:txBody>
            <a:bodyPr/>
            <a:lstStyle/>
            <a:p>
              <a:pPr eaLnBrk="1" hangingPunct="1">
                <a:spcBef>
                  <a:spcPct val="0"/>
                </a:spcBef>
                <a:spcAft>
                  <a:spcPct val="0"/>
                </a:spcAft>
                <a:buClrTx/>
              </a:pPr>
              <a:endParaRPr lang="de-DE">
                <a:solidFill>
                  <a:srgbClr val="000000"/>
                </a:solidFill>
                <a:cs typeface="Arial" charset="0"/>
              </a:endParaRPr>
            </a:p>
          </p:txBody>
        </p:sp>
        <p:sp>
          <p:nvSpPr>
            <p:cNvPr id="202" name="Freeform 2330"/>
            <p:cNvSpPr>
              <a:spLocks noEditPoints="1"/>
            </p:cNvSpPr>
            <p:nvPr/>
          </p:nvSpPr>
          <p:spPr bwMode="auto">
            <a:xfrm>
              <a:off x="4562" y="3560"/>
              <a:ext cx="267" cy="268"/>
            </a:xfrm>
            <a:custGeom>
              <a:avLst/>
              <a:gdLst>
                <a:gd name="T0" fmla="*/ 42 w 348"/>
                <a:gd name="T1" fmla="*/ 348 h 348"/>
                <a:gd name="T2" fmla="*/ 0 w 348"/>
                <a:gd name="T3" fmla="*/ 306 h 348"/>
                <a:gd name="T4" fmla="*/ 0 w 348"/>
                <a:gd name="T5" fmla="*/ 306 h 348"/>
                <a:gd name="T6" fmla="*/ 0 w 348"/>
                <a:gd name="T7" fmla="*/ 43 h 348"/>
                <a:gd name="T8" fmla="*/ 42 w 348"/>
                <a:gd name="T9" fmla="*/ 0 h 348"/>
                <a:gd name="T10" fmla="*/ 42 w 348"/>
                <a:gd name="T11" fmla="*/ 0 h 348"/>
                <a:gd name="T12" fmla="*/ 306 w 348"/>
                <a:gd name="T13" fmla="*/ 0 h 348"/>
                <a:gd name="T14" fmla="*/ 348 w 348"/>
                <a:gd name="T15" fmla="*/ 42 h 348"/>
                <a:gd name="T16" fmla="*/ 348 w 348"/>
                <a:gd name="T17" fmla="*/ 42 h 348"/>
                <a:gd name="T18" fmla="*/ 348 w 348"/>
                <a:gd name="T19" fmla="*/ 42 h 348"/>
                <a:gd name="T20" fmla="*/ 348 w 348"/>
                <a:gd name="T21" fmla="*/ 306 h 348"/>
                <a:gd name="T22" fmla="*/ 306 w 348"/>
                <a:gd name="T23" fmla="*/ 348 h 348"/>
                <a:gd name="T24" fmla="*/ 306 w 348"/>
                <a:gd name="T25" fmla="*/ 348 h 348"/>
                <a:gd name="T26" fmla="*/ 42 w 348"/>
                <a:gd name="T27" fmla="*/ 348 h 348"/>
                <a:gd name="T28" fmla="*/ 8 w 348"/>
                <a:gd name="T29" fmla="*/ 43 h 348"/>
                <a:gd name="T30" fmla="*/ 8 w 348"/>
                <a:gd name="T31" fmla="*/ 306 h 348"/>
                <a:gd name="T32" fmla="*/ 42 w 348"/>
                <a:gd name="T33" fmla="*/ 340 h 348"/>
                <a:gd name="T34" fmla="*/ 42 w 348"/>
                <a:gd name="T35" fmla="*/ 340 h 348"/>
                <a:gd name="T36" fmla="*/ 306 w 348"/>
                <a:gd name="T37" fmla="*/ 340 h 348"/>
                <a:gd name="T38" fmla="*/ 340 w 348"/>
                <a:gd name="T39" fmla="*/ 306 h 348"/>
                <a:gd name="T40" fmla="*/ 340 w 348"/>
                <a:gd name="T41" fmla="*/ 306 h 348"/>
                <a:gd name="T42" fmla="*/ 340 w 348"/>
                <a:gd name="T43" fmla="*/ 43 h 348"/>
                <a:gd name="T44" fmla="*/ 340 w 348"/>
                <a:gd name="T45" fmla="*/ 42 h 348"/>
                <a:gd name="T46" fmla="*/ 340 w 348"/>
                <a:gd name="T47" fmla="*/ 42 h 348"/>
                <a:gd name="T48" fmla="*/ 306 w 348"/>
                <a:gd name="T49" fmla="*/ 8 h 348"/>
                <a:gd name="T50" fmla="*/ 306 w 348"/>
                <a:gd name="T51" fmla="*/ 8 h 348"/>
                <a:gd name="T52" fmla="*/ 42 w 348"/>
                <a:gd name="T53" fmla="*/ 8 h 348"/>
                <a:gd name="T54" fmla="*/ 8 w 348"/>
                <a:gd name="T55" fmla="*/ 43 h 3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8"/>
                <a:gd name="T85" fmla="*/ 0 h 348"/>
                <a:gd name="T86" fmla="*/ 348 w 348"/>
                <a:gd name="T87" fmla="*/ 348 h 3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8" h="348">
                  <a:moveTo>
                    <a:pt x="42" y="348"/>
                  </a:moveTo>
                  <a:cubicBezTo>
                    <a:pt x="19" y="348"/>
                    <a:pt x="0" y="329"/>
                    <a:pt x="0" y="306"/>
                  </a:cubicBezTo>
                  <a:cubicBezTo>
                    <a:pt x="0" y="306"/>
                    <a:pt x="0" y="306"/>
                    <a:pt x="0" y="306"/>
                  </a:cubicBezTo>
                  <a:cubicBezTo>
                    <a:pt x="0" y="43"/>
                    <a:pt x="0" y="43"/>
                    <a:pt x="0" y="43"/>
                  </a:cubicBezTo>
                  <a:cubicBezTo>
                    <a:pt x="0" y="19"/>
                    <a:pt x="19" y="0"/>
                    <a:pt x="42" y="0"/>
                  </a:cubicBezTo>
                  <a:cubicBezTo>
                    <a:pt x="42" y="0"/>
                    <a:pt x="42" y="0"/>
                    <a:pt x="42" y="0"/>
                  </a:cubicBezTo>
                  <a:cubicBezTo>
                    <a:pt x="306" y="0"/>
                    <a:pt x="306" y="0"/>
                    <a:pt x="306" y="0"/>
                  </a:cubicBezTo>
                  <a:cubicBezTo>
                    <a:pt x="329" y="0"/>
                    <a:pt x="348" y="19"/>
                    <a:pt x="348" y="42"/>
                  </a:cubicBezTo>
                  <a:cubicBezTo>
                    <a:pt x="348" y="42"/>
                    <a:pt x="348" y="42"/>
                    <a:pt x="348" y="42"/>
                  </a:cubicBezTo>
                  <a:cubicBezTo>
                    <a:pt x="348" y="42"/>
                    <a:pt x="348" y="42"/>
                    <a:pt x="348" y="42"/>
                  </a:cubicBezTo>
                  <a:cubicBezTo>
                    <a:pt x="348" y="306"/>
                    <a:pt x="348" y="306"/>
                    <a:pt x="348" y="306"/>
                  </a:cubicBezTo>
                  <a:cubicBezTo>
                    <a:pt x="348" y="329"/>
                    <a:pt x="329" y="348"/>
                    <a:pt x="306" y="348"/>
                  </a:cubicBezTo>
                  <a:cubicBezTo>
                    <a:pt x="306" y="348"/>
                    <a:pt x="306" y="348"/>
                    <a:pt x="306" y="348"/>
                  </a:cubicBezTo>
                  <a:cubicBezTo>
                    <a:pt x="42" y="348"/>
                    <a:pt x="42" y="348"/>
                    <a:pt x="42" y="348"/>
                  </a:cubicBezTo>
                  <a:close/>
                  <a:moveTo>
                    <a:pt x="8" y="43"/>
                  </a:moveTo>
                  <a:cubicBezTo>
                    <a:pt x="8" y="306"/>
                    <a:pt x="8" y="306"/>
                    <a:pt x="8" y="306"/>
                  </a:cubicBezTo>
                  <a:cubicBezTo>
                    <a:pt x="8" y="325"/>
                    <a:pt x="23" y="340"/>
                    <a:pt x="42" y="340"/>
                  </a:cubicBezTo>
                  <a:cubicBezTo>
                    <a:pt x="42" y="340"/>
                    <a:pt x="42" y="340"/>
                    <a:pt x="42" y="340"/>
                  </a:cubicBezTo>
                  <a:cubicBezTo>
                    <a:pt x="306" y="340"/>
                    <a:pt x="306" y="340"/>
                    <a:pt x="306" y="340"/>
                  </a:cubicBezTo>
                  <a:cubicBezTo>
                    <a:pt x="325" y="340"/>
                    <a:pt x="340" y="325"/>
                    <a:pt x="340" y="306"/>
                  </a:cubicBezTo>
                  <a:cubicBezTo>
                    <a:pt x="340" y="306"/>
                    <a:pt x="340" y="306"/>
                    <a:pt x="340" y="306"/>
                  </a:cubicBezTo>
                  <a:cubicBezTo>
                    <a:pt x="340" y="43"/>
                    <a:pt x="340" y="43"/>
                    <a:pt x="340" y="43"/>
                  </a:cubicBezTo>
                  <a:cubicBezTo>
                    <a:pt x="340" y="43"/>
                    <a:pt x="340" y="42"/>
                    <a:pt x="340" y="42"/>
                  </a:cubicBezTo>
                  <a:cubicBezTo>
                    <a:pt x="340" y="42"/>
                    <a:pt x="340" y="42"/>
                    <a:pt x="340" y="42"/>
                  </a:cubicBezTo>
                  <a:cubicBezTo>
                    <a:pt x="340" y="23"/>
                    <a:pt x="324" y="8"/>
                    <a:pt x="306" y="8"/>
                  </a:cubicBezTo>
                  <a:cubicBezTo>
                    <a:pt x="306" y="8"/>
                    <a:pt x="306" y="8"/>
                    <a:pt x="306" y="8"/>
                  </a:cubicBezTo>
                  <a:cubicBezTo>
                    <a:pt x="42" y="8"/>
                    <a:pt x="42" y="8"/>
                    <a:pt x="42" y="8"/>
                  </a:cubicBezTo>
                  <a:cubicBezTo>
                    <a:pt x="23" y="8"/>
                    <a:pt x="8" y="24"/>
                    <a:pt x="8" y="43"/>
                  </a:cubicBezTo>
                  <a:close/>
                </a:path>
              </a:pathLst>
            </a:custGeom>
            <a:solidFill>
              <a:srgbClr val="FFAF00"/>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03" name="Freeform 2332"/>
            <p:cNvSpPr>
              <a:spLocks/>
            </p:cNvSpPr>
            <p:nvPr/>
          </p:nvSpPr>
          <p:spPr bwMode="auto">
            <a:xfrm>
              <a:off x="4686" y="3595"/>
              <a:ext cx="18" cy="68"/>
            </a:xfrm>
            <a:custGeom>
              <a:avLst/>
              <a:gdLst>
                <a:gd name="T0" fmla="*/ 24 w 24"/>
                <a:gd name="T1" fmla="*/ 67 h 88"/>
                <a:gd name="T2" fmla="*/ 23 w 24"/>
                <a:gd name="T3" fmla="*/ 70 h 88"/>
                <a:gd name="T4" fmla="*/ 13 w 24"/>
                <a:gd name="T5" fmla="*/ 87 h 88"/>
                <a:gd name="T6" fmla="*/ 11 w 24"/>
                <a:gd name="T7" fmla="*/ 87 h 88"/>
                <a:gd name="T8" fmla="*/ 1 w 24"/>
                <a:gd name="T9" fmla="*/ 70 h 88"/>
                <a:gd name="T10" fmla="*/ 0 w 24"/>
                <a:gd name="T11" fmla="*/ 67 h 88"/>
                <a:gd name="T12" fmla="*/ 12 w 24"/>
                <a:gd name="T13" fmla="*/ 1 h 88"/>
                <a:gd name="T14" fmla="*/ 13 w 24"/>
                <a:gd name="T15" fmla="*/ 1 h 88"/>
                <a:gd name="T16" fmla="*/ 24 w 24"/>
                <a:gd name="T17" fmla="*/ 67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88"/>
                <a:gd name="T29" fmla="*/ 24 w 24"/>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88">
                  <a:moveTo>
                    <a:pt x="24" y="67"/>
                  </a:moveTo>
                  <a:cubicBezTo>
                    <a:pt x="24" y="68"/>
                    <a:pt x="24" y="69"/>
                    <a:pt x="23" y="70"/>
                  </a:cubicBezTo>
                  <a:cubicBezTo>
                    <a:pt x="13" y="87"/>
                    <a:pt x="13" y="87"/>
                    <a:pt x="13" y="87"/>
                  </a:cubicBezTo>
                  <a:cubicBezTo>
                    <a:pt x="13" y="88"/>
                    <a:pt x="12" y="88"/>
                    <a:pt x="11" y="87"/>
                  </a:cubicBezTo>
                  <a:cubicBezTo>
                    <a:pt x="1" y="70"/>
                    <a:pt x="1" y="70"/>
                    <a:pt x="1" y="70"/>
                  </a:cubicBezTo>
                  <a:cubicBezTo>
                    <a:pt x="1" y="69"/>
                    <a:pt x="0" y="68"/>
                    <a:pt x="0" y="67"/>
                  </a:cubicBezTo>
                  <a:cubicBezTo>
                    <a:pt x="12" y="1"/>
                    <a:pt x="12" y="1"/>
                    <a:pt x="12" y="1"/>
                  </a:cubicBezTo>
                  <a:cubicBezTo>
                    <a:pt x="12" y="0"/>
                    <a:pt x="12" y="0"/>
                    <a:pt x="13" y="1"/>
                  </a:cubicBezTo>
                  <a:lnTo>
                    <a:pt x="24" y="67"/>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04" name="Freeform 2333"/>
            <p:cNvSpPr>
              <a:spLocks noEditPoints="1"/>
            </p:cNvSpPr>
            <p:nvPr/>
          </p:nvSpPr>
          <p:spPr bwMode="auto">
            <a:xfrm>
              <a:off x="4682" y="3592"/>
              <a:ext cx="26" cy="74"/>
            </a:xfrm>
            <a:custGeom>
              <a:avLst/>
              <a:gdLst>
                <a:gd name="T0" fmla="*/ 16 w 33"/>
                <a:gd name="T1" fmla="*/ 97 h 97"/>
                <a:gd name="T2" fmla="*/ 11 w 33"/>
                <a:gd name="T3" fmla="*/ 94 h 97"/>
                <a:gd name="T4" fmla="*/ 1 w 33"/>
                <a:gd name="T5" fmla="*/ 76 h 97"/>
                <a:gd name="T6" fmla="*/ 0 w 33"/>
                <a:gd name="T7" fmla="*/ 70 h 97"/>
                <a:gd name="T8" fmla="*/ 11 w 33"/>
                <a:gd name="T9" fmla="*/ 4 h 97"/>
                <a:gd name="T10" fmla="*/ 16 w 33"/>
                <a:gd name="T11" fmla="*/ 0 h 97"/>
                <a:gd name="T12" fmla="*/ 21 w 33"/>
                <a:gd name="T13" fmla="*/ 4 h 97"/>
                <a:gd name="T14" fmla="*/ 33 w 33"/>
                <a:gd name="T15" fmla="*/ 70 h 97"/>
                <a:gd name="T16" fmla="*/ 31 w 33"/>
                <a:gd name="T17" fmla="*/ 76 h 97"/>
                <a:gd name="T18" fmla="*/ 21 w 33"/>
                <a:gd name="T19" fmla="*/ 94 h 97"/>
                <a:gd name="T20" fmla="*/ 16 w 33"/>
                <a:gd name="T21" fmla="*/ 97 h 97"/>
                <a:gd name="T22" fmla="*/ 9 w 33"/>
                <a:gd name="T23" fmla="*/ 71 h 97"/>
                <a:gd name="T24" fmla="*/ 9 w 33"/>
                <a:gd name="T25" fmla="*/ 72 h 97"/>
                <a:gd name="T26" fmla="*/ 16 w 33"/>
                <a:gd name="T27" fmla="*/ 84 h 97"/>
                <a:gd name="T28" fmla="*/ 23 w 33"/>
                <a:gd name="T29" fmla="*/ 72 h 97"/>
                <a:gd name="T30" fmla="*/ 16 w 33"/>
                <a:gd name="T31" fmla="*/ 30 h 97"/>
                <a:gd name="T32" fmla="*/ 9 w 33"/>
                <a:gd name="T33" fmla="*/ 71 h 97"/>
                <a:gd name="T34" fmla="*/ 9 w 33"/>
                <a:gd name="T35" fmla="*/ 71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97"/>
                <a:gd name="T56" fmla="*/ 33 w 33"/>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97">
                  <a:moveTo>
                    <a:pt x="16" y="97"/>
                  </a:moveTo>
                  <a:cubicBezTo>
                    <a:pt x="14" y="97"/>
                    <a:pt x="12" y="96"/>
                    <a:pt x="11" y="94"/>
                  </a:cubicBezTo>
                  <a:cubicBezTo>
                    <a:pt x="1" y="76"/>
                    <a:pt x="1" y="76"/>
                    <a:pt x="1" y="76"/>
                  </a:cubicBezTo>
                  <a:cubicBezTo>
                    <a:pt x="0" y="74"/>
                    <a:pt x="0" y="72"/>
                    <a:pt x="0" y="70"/>
                  </a:cubicBezTo>
                  <a:cubicBezTo>
                    <a:pt x="11" y="4"/>
                    <a:pt x="11" y="4"/>
                    <a:pt x="11" y="4"/>
                  </a:cubicBezTo>
                  <a:cubicBezTo>
                    <a:pt x="12" y="1"/>
                    <a:pt x="14" y="0"/>
                    <a:pt x="16" y="0"/>
                  </a:cubicBezTo>
                  <a:cubicBezTo>
                    <a:pt x="18" y="0"/>
                    <a:pt x="21" y="1"/>
                    <a:pt x="21" y="4"/>
                  </a:cubicBezTo>
                  <a:cubicBezTo>
                    <a:pt x="33" y="70"/>
                    <a:pt x="33" y="70"/>
                    <a:pt x="33" y="70"/>
                  </a:cubicBezTo>
                  <a:cubicBezTo>
                    <a:pt x="33" y="72"/>
                    <a:pt x="32" y="74"/>
                    <a:pt x="31" y="76"/>
                  </a:cubicBezTo>
                  <a:cubicBezTo>
                    <a:pt x="21" y="94"/>
                    <a:pt x="21" y="94"/>
                    <a:pt x="21" y="94"/>
                  </a:cubicBezTo>
                  <a:cubicBezTo>
                    <a:pt x="20" y="96"/>
                    <a:pt x="18" y="97"/>
                    <a:pt x="16" y="97"/>
                  </a:cubicBezTo>
                  <a:close/>
                  <a:moveTo>
                    <a:pt x="9" y="71"/>
                  </a:moveTo>
                  <a:cubicBezTo>
                    <a:pt x="9" y="71"/>
                    <a:pt x="9" y="72"/>
                    <a:pt x="9" y="72"/>
                  </a:cubicBezTo>
                  <a:cubicBezTo>
                    <a:pt x="16" y="84"/>
                    <a:pt x="16" y="84"/>
                    <a:pt x="16" y="84"/>
                  </a:cubicBezTo>
                  <a:cubicBezTo>
                    <a:pt x="23" y="72"/>
                    <a:pt x="23" y="72"/>
                    <a:pt x="23" y="72"/>
                  </a:cubicBezTo>
                  <a:cubicBezTo>
                    <a:pt x="16" y="30"/>
                    <a:pt x="16" y="30"/>
                    <a:pt x="16" y="30"/>
                  </a:cubicBezTo>
                  <a:cubicBezTo>
                    <a:pt x="9" y="71"/>
                    <a:pt x="9" y="71"/>
                    <a:pt x="9" y="71"/>
                  </a:cubicBezTo>
                  <a:cubicBezTo>
                    <a:pt x="9" y="71"/>
                    <a:pt x="9" y="71"/>
                    <a:pt x="9" y="71"/>
                  </a:cubicBez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05" name="Freeform 2334"/>
            <p:cNvSpPr>
              <a:spLocks/>
            </p:cNvSpPr>
            <p:nvPr/>
          </p:nvSpPr>
          <p:spPr bwMode="auto">
            <a:xfrm>
              <a:off x="4622" y="3674"/>
              <a:ext cx="59" cy="35"/>
            </a:xfrm>
            <a:custGeom>
              <a:avLst/>
              <a:gdLst>
                <a:gd name="T0" fmla="*/ 52 w 76"/>
                <a:gd name="T1" fmla="*/ 1 h 45"/>
                <a:gd name="T2" fmla="*/ 55 w 76"/>
                <a:gd name="T3" fmla="*/ 0 h 45"/>
                <a:gd name="T4" fmla="*/ 75 w 76"/>
                <a:gd name="T5" fmla="*/ 0 h 45"/>
                <a:gd name="T6" fmla="*/ 76 w 76"/>
                <a:gd name="T7" fmla="*/ 2 h 45"/>
                <a:gd name="T8" fmla="*/ 66 w 76"/>
                <a:gd name="T9" fmla="*/ 19 h 45"/>
                <a:gd name="T10" fmla="*/ 63 w 76"/>
                <a:gd name="T11" fmla="*/ 21 h 45"/>
                <a:gd name="T12" fmla="*/ 1 w 76"/>
                <a:gd name="T13" fmla="*/ 44 h 45"/>
                <a:gd name="T14" fmla="*/ 1 w 76"/>
                <a:gd name="T15" fmla="*/ 44 h 45"/>
                <a:gd name="T16" fmla="*/ 52 w 76"/>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45"/>
                <a:gd name="T29" fmla="*/ 76 w 7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45">
                  <a:moveTo>
                    <a:pt x="52" y="1"/>
                  </a:moveTo>
                  <a:cubicBezTo>
                    <a:pt x="52" y="0"/>
                    <a:pt x="54" y="0"/>
                    <a:pt x="55" y="0"/>
                  </a:cubicBezTo>
                  <a:cubicBezTo>
                    <a:pt x="75" y="0"/>
                    <a:pt x="75" y="0"/>
                    <a:pt x="75" y="0"/>
                  </a:cubicBezTo>
                  <a:cubicBezTo>
                    <a:pt x="76" y="0"/>
                    <a:pt x="76" y="1"/>
                    <a:pt x="76" y="2"/>
                  </a:cubicBezTo>
                  <a:cubicBezTo>
                    <a:pt x="66" y="19"/>
                    <a:pt x="66" y="19"/>
                    <a:pt x="66" y="19"/>
                  </a:cubicBezTo>
                  <a:cubicBezTo>
                    <a:pt x="65" y="20"/>
                    <a:pt x="64" y="21"/>
                    <a:pt x="63" y="21"/>
                  </a:cubicBezTo>
                  <a:cubicBezTo>
                    <a:pt x="1" y="44"/>
                    <a:pt x="1" y="44"/>
                    <a:pt x="1" y="44"/>
                  </a:cubicBezTo>
                  <a:cubicBezTo>
                    <a:pt x="0" y="45"/>
                    <a:pt x="0" y="44"/>
                    <a:pt x="1" y="44"/>
                  </a:cubicBezTo>
                  <a:lnTo>
                    <a:pt x="52" y="1"/>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06" name="Freeform 2335"/>
            <p:cNvSpPr>
              <a:spLocks noEditPoints="1"/>
            </p:cNvSpPr>
            <p:nvPr/>
          </p:nvSpPr>
          <p:spPr bwMode="auto">
            <a:xfrm>
              <a:off x="4619" y="3670"/>
              <a:ext cx="66" cy="42"/>
            </a:xfrm>
            <a:custGeom>
              <a:avLst/>
              <a:gdLst>
                <a:gd name="T0" fmla="*/ 5 w 86"/>
                <a:gd name="T1" fmla="*/ 54 h 54"/>
                <a:gd name="T2" fmla="*/ 2 w 86"/>
                <a:gd name="T3" fmla="*/ 54 h 54"/>
                <a:gd name="T4" fmla="*/ 1 w 86"/>
                <a:gd name="T5" fmla="*/ 51 h 54"/>
                <a:gd name="T6" fmla="*/ 3 w 86"/>
                <a:gd name="T7" fmla="*/ 45 h 54"/>
                <a:gd name="T8" fmla="*/ 54 w 86"/>
                <a:gd name="T9" fmla="*/ 3 h 54"/>
                <a:gd name="T10" fmla="*/ 60 w 86"/>
                <a:gd name="T11" fmla="*/ 0 h 54"/>
                <a:gd name="T12" fmla="*/ 80 w 86"/>
                <a:gd name="T13" fmla="*/ 1 h 54"/>
                <a:gd name="T14" fmla="*/ 85 w 86"/>
                <a:gd name="T15" fmla="*/ 3 h 54"/>
                <a:gd name="T16" fmla="*/ 85 w 86"/>
                <a:gd name="T17" fmla="*/ 9 h 54"/>
                <a:gd name="T18" fmla="*/ 75 w 86"/>
                <a:gd name="T19" fmla="*/ 27 h 54"/>
                <a:gd name="T20" fmla="*/ 70 w 86"/>
                <a:gd name="T21" fmla="*/ 31 h 54"/>
                <a:gd name="T22" fmla="*/ 7 w 86"/>
                <a:gd name="T23" fmla="*/ 54 h 54"/>
                <a:gd name="T24" fmla="*/ 5 w 86"/>
                <a:gd name="T25" fmla="*/ 54 h 54"/>
                <a:gd name="T26" fmla="*/ 60 w 86"/>
                <a:gd name="T27" fmla="*/ 10 h 54"/>
                <a:gd name="T28" fmla="*/ 59 w 86"/>
                <a:gd name="T29" fmla="*/ 10 h 54"/>
                <a:gd name="T30" fmla="*/ 27 w 86"/>
                <a:gd name="T31" fmla="*/ 37 h 54"/>
                <a:gd name="T32" fmla="*/ 67 w 86"/>
                <a:gd name="T33" fmla="*/ 22 h 54"/>
                <a:gd name="T34" fmla="*/ 74 w 86"/>
                <a:gd name="T35" fmla="*/ 10 h 54"/>
                <a:gd name="T36" fmla="*/ 60 w 86"/>
                <a:gd name="T37" fmla="*/ 1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54"/>
                <a:gd name="T59" fmla="*/ 86 w 8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54">
                  <a:moveTo>
                    <a:pt x="5" y="54"/>
                  </a:moveTo>
                  <a:cubicBezTo>
                    <a:pt x="2" y="54"/>
                    <a:pt x="2" y="54"/>
                    <a:pt x="2" y="54"/>
                  </a:cubicBezTo>
                  <a:cubicBezTo>
                    <a:pt x="1" y="51"/>
                    <a:pt x="1" y="51"/>
                    <a:pt x="1" y="51"/>
                  </a:cubicBezTo>
                  <a:cubicBezTo>
                    <a:pt x="0" y="50"/>
                    <a:pt x="0" y="48"/>
                    <a:pt x="3" y="45"/>
                  </a:cubicBezTo>
                  <a:cubicBezTo>
                    <a:pt x="54" y="3"/>
                    <a:pt x="54" y="3"/>
                    <a:pt x="54" y="3"/>
                  </a:cubicBezTo>
                  <a:cubicBezTo>
                    <a:pt x="55" y="1"/>
                    <a:pt x="58" y="0"/>
                    <a:pt x="60" y="0"/>
                  </a:cubicBezTo>
                  <a:cubicBezTo>
                    <a:pt x="80" y="1"/>
                    <a:pt x="80" y="1"/>
                    <a:pt x="80" y="1"/>
                  </a:cubicBezTo>
                  <a:cubicBezTo>
                    <a:pt x="82" y="1"/>
                    <a:pt x="84" y="2"/>
                    <a:pt x="85" y="3"/>
                  </a:cubicBezTo>
                  <a:cubicBezTo>
                    <a:pt x="86" y="5"/>
                    <a:pt x="86" y="7"/>
                    <a:pt x="85" y="9"/>
                  </a:cubicBezTo>
                  <a:cubicBezTo>
                    <a:pt x="75" y="27"/>
                    <a:pt x="75" y="27"/>
                    <a:pt x="75" y="27"/>
                  </a:cubicBezTo>
                  <a:cubicBezTo>
                    <a:pt x="74" y="28"/>
                    <a:pt x="72" y="30"/>
                    <a:pt x="70" y="31"/>
                  </a:cubicBezTo>
                  <a:cubicBezTo>
                    <a:pt x="7" y="54"/>
                    <a:pt x="7" y="54"/>
                    <a:pt x="7" y="54"/>
                  </a:cubicBezTo>
                  <a:cubicBezTo>
                    <a:pt x="7" y="54"/>
                    <a:pt x="6" y="54"/>
                    <a:pt x="5" y="54"/>
                  </a:cubicBezTo>
                  <a:close/>
                  <a:moveTo>
                    <a:pt x="60" y="10"/>
                  </a:moveTo>
                  <a:cubicBezTo>
                    <a:pt x="60" y="10"/>
                    <a:pt x="59" y="10"/>
                    <a:pt x="59" y="10"/>
                  </a:cubicBezTo>
                  <a:cubicBezTo>
                    <a:pt x="27" y="37"/>
                    <a:pt x="27" y="37"/>
                    <a:pt x="27" y="37"/>
                  </a:cubicBezTo>
                  <a:cubicBezTo>
                    <a:pt x="67" y="22"/>
                    <a:pt x="67" y="22"/>
                    <a:pt x="67" y="22"/>
                  </a:cubicBezTo>
                  <a:cubicBezTo>
                    <a:pt x="74" y="10"/>
                    <a:pt x="74" y="10"/>
                    <a:pt x="74" y="10"/>
                  </a:cubicBezTo>
                  <a:lnTo>
                    <a:pt x="60" y="10"/>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07" name="Freeform 2336"/>
            <p:cNvSpPr>
              <a:spLocks/>
            </p:cNvSpPr>
            <p:nvPr/>
          </p:nvSpPr>
          <p:spPr bwMode="auto">
            <a:xfrm>
              <a:off x="4707" y="3674"/>
              <a:ext cx="59" cy="35"/>
            </a:xfrm>
            <a:custGeom>
              <a:avLst/>
              <a:gdLst>
                <a:gd name="T0" fmla="*/ 13 w 77"/>
                <a:gd name="T1" fmla="*/ 21 h 45"/>
                <a:gd name="T2" fmla="*/ 11 w 77"/>
                <a:gd name="T3" fmla="*/ 19 h 45"/>
                <a:gd name="T4" fmla="*/ 1 w 77"/>
                <a:gd name="T5" fmla="*/ 2 h 45"/>
                <a:gd name="T6" fmla="*/ 2 w 77"/>
                <a:gd name="T7" fmla="*/ 0 h 45"/>
                <a:gd name="T8" fmla="*/ 22 w 77"/>
                <a:gd name="T9" fmla="*/ 0 h 45"/>
                <a:gd name="T10" fmla="*/ 25 w 77"/>
                <a:gd name="T11" fmla="*/ 1 h 45"/>
                <a:gd name="T12" fmla="*/ 76 w 77"/>
                <a:gd name="T13" fmla="*/ 44 h 45"/>
                <a:gd name="T14" fmla="*/ 76 w 77"/>
                <a:gd name="T15" fmla="*/ 44 h 45"/>
                <a:gd name="T16" fmla="*/ 13 w 77"/>
                <a:gd name="T17" fmla="*/ 2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45"/>
                <a:gd name="T29" fmla="*/ 77 w 7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45">
                  <a:moveTo>
                    <a:pt x="13" y="21"/>
                  </a:moveTo>
                  <a:cubicBezTo>
                    <a:pt x="12" y="21"/>
                    <a:pt x="11" y="20"/>
                    <a:pt x="11" y="19"/>
                  </a:cubicBezTo>
                  <a:cubicBezTo>
                    <a:pt x="1" y="2"/>
                    <a:pt x="1" y="2"/>
                    <a:pt x="1" y="2"/>
                  </a:cubicBezTo>
                  <a:cubicBezTo>
                    <a:pt x="0" y="1"/>
                    <a:pt x="1" y="0"/>
                    <a:pt x="2" y="0"/>
                  </a:cubicBezTo>
                  <a:cubicBezTo>
                    <a:pt x="22" y="0"/>
                    <a:pt x="22" y="0"/>
                    <a:pt x="22" y="0"/>
                  </a:cubicBezTo>
                  <a:cubicBezTo>
                    <a:pt x="23" y="0"/>
                    <a:pt x="24" y="0"/>
                    <a:pt x="25" y="1"/>
                  </a:cubicBezTo>
                  <a:cubicBezTo>
                    <a:pt x="76" y="44"/>
                    <a:pt x="76" y="44"/>
                    <a:pt x="76" y="44"/>
                  </a:cubicBezTo>
                  <a:cubicBezTo>
                    <a:pt x="77" y="44"/>
                    <a:pt x="77" y="45"/>
                    <a:pt x="76" y="44"/>
                  </a:cubicBezTo>
                  <a:lnTo>
                    <a:pt x="13" y="21"/>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08" name="Freeform 2337"/>
            <p:cNvSpPr>
              <a:spLocks noEditPoints="1"/>
            </p:cNvSpPr>
            <p:nvPr/>
          </p:nvSpPr>
          <p:spPr bwMode="auto">
            <a:xfrm>
              <a:off x="4704" y="3670"/>
              <a:ext cx="66" cy="42"/>
            </a:xfrm>
            <a:custGeom>
              <a:avLst/>
              <a:gdLst>
                <a:gd name="T0" fmla="*/ 80 w 86"/>
                <a:gd name="T1" fmla="*/ 54 h 54"/>
                <a:gd name="T2" fmla="*/ 78 w 86"/>
                <a:gd name="T3" fmla="*/ 54 h 54"/>
                <a:gd name="T4" fmla="*/ 16 w 86"/>
                <a:gd name="T5" fmla="*/ 31 h 54"/>
                <a:gd name="T6" fmla="*/ 11 w 86"/>
                <a:gd name="T7" fmla="*/ 27 h 54"/>
                <a:gd name="T8" fmla="*/ 1 w 86"/>
                <a:gd name="T9" fmla="*/ 9 h 54"/>
                <a:gd name="T10" fmla="*/ 1 w 86"/>
                <a:gd name="T11" fmla="*/ 3 h 54"/>
                <a:gd name="T12" fmla="*/ 6 w 86"/>
                <a:gd name="T13" fmla="*/ 0 h 54"/>
                <a:gd name="T14" fmla="*/ 26 w 86"/>
                <a:gd name="T15" fmla="*/ 0 h 54"/>
                <a:gd name="T16" fmla="*/ 26 w 86"/>
                <a:gd name="T17" fmla="*/ 0 h 54"/>
                <a:gd name="T18" fmla="*/ 32 w 86"/>
                <a:gd name="T19" fmla="*/ 2 h 54"/>
                <a:gd name="T20" fmla="*/ 83 w 86"/>
                <a:gd name="T21" fmla="*/ 45 h 54"/>
                <a:gd name="T22" fmla="*/ 85 w 86"/>
                <a:gd name="T23" fmla="*/ 51 h 54"/>
                <a:gd name="T24" fmla="*/ 84 w 86"/>
                <a:gd name="T25" fmla="*/ 54 h 54"/>
                <a:gd name="T26" fmla="*/ 80 w 86"/>
                <a:gd name="T27" fmla="*/ 54 h 54"/>
                <a:gd name="T28" fmla="*/ 12 w 86"/>
                <a:gd name="T29" fmla="*/ 10 h 54"/>
                <a:gd name="T30" fmla="*/ 19 w 86"/>
                <a:gd name="T31" fmla="*/ 22 h 54"/>
                <a:gd name="T32" fmla="*/ 58 w 86"/>
                <a:gd name="T33" fmla="*/ 36 h 54"/>
                <a:gd name="T34" fmla="*/ 26 w 86"/>
                <a:gd name="T35" fmla="*/ 10 h 54"/>
                <a:gd name="T36" fmla="*/ 12 w 86"/>
                <a:gd name="T37" fmla="*/ 1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54"/>
                <a:gd name="T59" fmla="*/ 86 w 8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54">
                  <a:moveTo>
                    <a:pt x="80" y="54"/>
                  </a:moveTo>
                  <a:cubicBezTo>
                    <a:pt x="80" y="54"/>
                    <a:pt x="79" y="54"/>
                    <a:pt x="78" y="54"/>
                  </a:cubicBezTo>
                  <a:cubicBezTo>
                    <a:pt x="16" y="31"/>
                    <a:pt x="16" y="31"/>
                    <a:pt x="16" y="31"/>
                  </a:cubicBezTo>
                  <a:cubicBezTo>
                    <a:pt x="14" y="30"/>
                    <a:pt x="12" y="28"/>
                    <a:pt x="11" y="27"/>
                  </a:cubicBezTo>
                  <a:cubicBezTo>
                    <a:pt x="1" y="9"/>
                    <a:pt x="1" y="9"/>
                    <a:pt x="1" y="9"/>
                  </a:cubicBezTo>
                  <a:cubicBezTo>
                    <a:pt x="0" y="7"/>
                    <a:pt x="0" y="5"/>
                    <a:pt x="1" y="3"/>
                  </a:cubicBezTo>
                  <a:cubicBezTo>
                    <a:pt x="2" y="2"/>
                    <a:pt x="3" y="1"/>
                    <a:pt x="6" y="0"/>
                  </a:cubicBezTo>
                  <a:cubicBezTo>
                    <a:pt x="26" y="0"/>
                    <a:pt x="26" y="0"/>
                    <a:pt x="26" y="0"/>
                  </a:cubicBezTo>
                  <a:cubicBezTo>
                    <a:pt x="26" y="0"/>
                    <a:pt x="26" y="0"/>
                    <a:pt x="26" y="0"/>
                  </a:cubicBezTo>
                  <a:cubicBezTo>
                    <a:pt x="28" y="0"/>
                    <a:pt x="30" y="1"/>
                    <a:pt x="32" y="2"/>
                  </a:cubicBezTo>
                  <a:cubicBezTo>
                    <a:pt x="83" y="45"/>
                    <a:pt x="83" y="45"/>
                    <a:pt x="83" y="45"/>
                  </a:cubicBezTo>
                  <a:cubicBezTo>
                    <a:pt x="86" y="48"/>
                    <a:pt x="85" y="50"/>
                    <a:pt x="85" y="51"/>
                  </a:cubicBezTo>
                  <a:cubicBezTo>
                    <a:pt x="84" y="54"/>
                    <a:pt x="84" y="54"/>
                    <a:pt x="84" y="54"/>
                  </a:cubicBezTo>
                  <a:lnTo>
                    <a:pt x="80" y="54"/>
                  </a:lnTo>
                  <a:close/>
                  <a:moveTo>
                    <a:pt x="12" y="10"/>
                  </a:moveTo>
                  <a:cubicBezTo>
                    <a:pt x="19" y="22"/>
                    <a:pt x="19" y="22"/>
                    <a:pt x="19" y="22"/>
                  </a:cubicBezTo>
                  <a:cubicBezTo>
                    <a:pt x="58" y="36"/>
                    <a:pt x="58" y="36"/>
                    <a:pt x="58" y="36"/>
                  </a:cubicBezTo>
                  <a:cubicBezTo>
                    <a:pt x="26" y="10"/>
                    <a:pt x="26" y="10"/>
                    <a:pt x="26" y="10"/>
                  </a:cubicBezTo>
                  <a:lnTo>
                    <a:pt x="12" y="10"/>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09" name="Freeform 2338"/>
            <p:cNvSpPr>
              <a:spLocks/>
            </p:cNvSpPr>
            <p:nvPr/>
          </p:nvSpPr>
          <p:spPr bwMode="auto">
            <a:xfrm>
              <a:off x="4687" y="3711"/>
              <a:ext cx="15" cy="83"/>
            </a:xfrm>
            <a:custGeom>
              <a:avLst/>
              <a:gdLst>
                <a:gd name="T0" fmla="*/ 15 w 15"/>
                <a:gd name="T1" fmla="*/ 83 h 83"/>
                <a:gd name="T2" fmla="*/ 0 w 15"/>
                <a:gd name="T3" fmla="*/ 83 h 83"/>
                <a:gd name="T4" fmla="*/ 6 w 15"/>
                <a:gd name="T5" fmla="*/ 0 h 83"/>
                <a:gd name="T6" fmla="*/ 9 w 15"/>
                <a:gd name="T7" fmla="*/ 0 h 83"/>
                <a:gd name="T8" fmla="*/ 15 w 15"/>
                <a:gd name="T9" fmla="*/ 83 h 83"/>
                <a:gd name="T10" fmla="*/ 0 60000 65536"/>
                <a:gd name="T11" fmla="*/ 0 60000 65536"/>
                <a:gd name="T12" fmla="*/ 0 60000 65536"/>
                <a:gd name="T13" fmla="*/ 0 60000 65536"/>
                <a:gd name="T14" fmla="*/ 0 60000 65536"/>
                <a:gd name="T15" fmla="*/ 0 w 15"/>
                <a:gd name="T16" fmla="*/ 0 h 83"/>
                <a:gd name="T17" fmla="*/ 15 w 15"/>
                <a:gd name="T18" fmla="*/ 83 h 83"/>
              </a:gdLst>
              <a:ahLst/>
              <a:cxnLst>
                <a:cxn ang="T10">
                  <a:pos x="T0" y="T1"/>
                </a:cxn>
                <a:cxn ang="T11">
                  <a:pos x="T2" y="T3"/>
                </a:cxn>
                <a:cxn ang="T12">
                  <a:pos x="T4" y="T5"/>
                </a:cxn>
                <a:cxn ang="T13">
                  <a:pos x="T6" y="T7"/>
                </a:cxn>
                <a:cxn ang="T14">
                  <a:pos x="T8" y="T9"/>
                </a:cxn>
              </a:cxnLst>
              <a:rect l="T15" t="T16" r="T17" b="T18"/>
              <a:pathLst>
                <a:path w="15" h="83">
                  <a:moveTo>
                    <a:pt x="15" y="83"/>
                  </a:moveTo>
                  <a:lnTo>
                    <a:pt x="0" y="83"/>
                  </a:lnTo>
                  <a:lnTo>
                    <a:pt x="6" y="0"/>
                  </a:lnTo>
                  <a:lnTo>
                    <a:pt x="9" y="0"/>
                  </a:lnTo>
                  <a:lnTo>
                    <a:pt x="15" y="83"/>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10" name="Freeform 2339"/>
            <p:cNvSpPr>
              <a:spLocks noEditPoints="1"/>
            </p:cNvSpPr>
            <p:nvPr/>
          </p:nvSpPr>
          <p:spPr bwMode="auto">
            <a:xfrm>
              <a:off x="4683" y="3707"/>
              <a:ext cx="23" cy="90"/>
            </a:xfrm>
            <a:custGeom>
              <a:avLst/>
              <a:gdLst>
                <a:gd name="T0" fmla="*/ 23 w 23"/>
                <a:gd name="T1" fmla="*/ 90 h 90"/>
                <a:gd name="T2" fmla="*/ 0 w 23"/>
                <a:gd name="T3" fmla="*/ 90 h 90"/>
                <a:gd name="T4" fmla="*/ 7 w 23"/>
                <a:gd name="T5" fmla="*/ 0 h 90"/>
                <a:gd name="T6" fmla="*/ 16 w 23"/>
                <a:gd name="T7" fmla="*/ 0 h 90"/>
                <a:gd name="T8" fmla="*/ 23 w 23"/>
                <a:gd name="T9" fmla="*/ 90 h 90"/>
                <a:gd name="T10" fmla="*/ 8 w 23"/>
                <a:gd name="T11" fmla="*/ 83 h 90"/>
                <a:gd name="T12" fmla="*/ 16 w 23"/>
                <a:gd name="T13" fmla="*/ 83 h 90"/>
                <a:gd name="T14" fmla="*/ 12 w 23"/>
                <a:gd name="T15" fmla="*/ 32 h 90"/>
                <a:gd name="T16" fmla="*/ 8 w 23"/>
                <a:gd name="T17" fmla="*/ 83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90"/>
                <a:gd name="T29" fmla="*/ 23 w 23"/>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90">
                  <a:moveTo>
                    <a:pt x="23" y="90"/>
                  </a:moveTo>
                  <a:lnTo>
                    <a:pt x="0" y="90"/>
                  </a:lnTo>
                  <a:lnTo>
                    <a:pt x="7" y="0"/>
                  </a:lnTo>
                  <a:lnTo>
                    <a:pt x="16" y="0"/>
                  </a:lnTo>
                  <a:lnTo>
                    <a:pt x="23" y="90"/>
                  </a:lnTo>
                  <a:close/>
                  <a:moveTo>
                    <a:pt x="8" y="83"/>
                  </a:moveTo>
                  <a:lnTo>
                    <a:pt x="16" y="83"/>
                  </a:lnTo>
                  <a:lnTo>
                    <a:pt x="12" y="32"/>
                  </a:lnTo>
                  <a:lnTo>
                    <a:pt x="8" y="83"/>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grpSp>
      <p:grpSp>
        <p:nvGrpSpPr>
          <p:cNvPr id="16" name="Group 2357"/>
          <p:cNvGrpSpPr>
            <a:grpSpLocks noChangeAspect="1"/>
          </p:cNvGrpSpPr>
          <p:nvPr/>
        </p:nvGrpSpPr>
        <p:grpSpPr bwMode="auto">
          <a:xfrm>
            <a:off x="1436686" y="1131677"/>
            <a:ext cx="342838" cy="458893"/>
            <a:chOff x="3562" y="3560"/>
            <a:chExt cx="267" cy="268"/>
          </a:xfrm>
        </p:grpSpPr>
        <p:sp>
          <p:nvSpPr>
            <p:cNvPr id="212" name="Freeform 2274"/>
            <p:cNvSpPr>
              <a:spLocks/>
            </p:cNvSpPr>
            <p:nvPr/>
          </p:nvSpPr>
          <p:spPr bwMode="auto">
            <a:xfrm>
              <a:off x="3565" y="3563"/>
              <a:ext cx="261" cy="262"/>
            </a:xfrm>
            <a:custGeom>
              <a:avLst/>
              <a:gdLst>
                <a:gd name="T0" fmla="*/ 340 w 340"/>
                <a:gd name="T1" fmla="*/ 302 h 340"/>
                <a:gd name="T2" fmla="*/ 302 w 340"/>
                <a:gd name="T3" fmla="*/ 340 h 340"/>
                <a:gd name="T4" fmla="*/ 39 w 340"/>
                <a:gd name="T5" fmla="*/ 340 h 340"/>
                <a:gd name="T6" fmla="*/ 0 w 340"/>
                <a:gd name="T7" fmla="*/ 302 h 340"/>
                <a:gd name="T8" fmla="*/ 0 w 340"/>
                <a:gd name="T9" fmla="*/ 39 h 340"/>
                <a:gd name="T10" fmla="*/ 39 w 340"/>
                <a:gd name="T11" fmla="*/ 0 h 340"/>
                <a:gd name="T12" fmla="*/ 302 w 340"/>
                <a:gd name="T13" fmla="*/ 0 h 340"/>
                <a:gd name="T14" fmla="*/ 340 w 340"/>
                <a:gd name="T15" fmla="*/ 39 h 340"/>
                <a:gd name="T16" fmla="*/ 340 w 340"/>
                <a:gd name="T17" fmla="*/ 302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0"/>
                <a:gd name="T28" fmla="*/ 0 h 340"/>
                <a:gd name="T29" fmla="*/ 340 w 340"/>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0" h="340">
                  <a:moveTo>
                    <a:pt x="340" y="302"/>
                  </a:moveTo>
                  <a:cubicBezTo>
                    <a:pt x="340" y="323"/>
                    <a:pt x="323" y="340"/>
                    <a:pt x="302" y="340"/>
                  </a:cubicBezTo>
                  <a:cubicBezTo>
                    <a:pt x="39" y="340"/>
                    <a:pt x="39" y="340"/>
                    <a:pt x="39" y="340"/>
                  </a:cubicBezTo>
                  <a:cubicBezTo>
                    <a:pt x="17" y="340"/>
                    <a:pt x="0" y="323"/>
                    <a:pt x="0" y="302"/>
                  </a:cubicBezTo>
                  <a:cubicBezTo>
                    <a:pt x="0" y="39"/>
                    <a:pt x="0" y="39"/>
                    <a:pt x="0" y="39"/>
                  </a:cubicBezTo>
                  <a:cubicBezTo>
                    <a:pt x="0" y="17"/>
                    <a:pt x="17" y="0"/>
                    <a:pt x="39" y="0"/>
                  </a:cubicBezTo>
                  <a:cubicBezTo>
                    <a:pt x="302" y="0"/>
                    <a:pt x="302" y="0"/>
                    <a:pt x="302" y="0"/>
                  </a:cubicBezTo>
                  <a:cubicBezTo>
                    <a:pt x="323" y="0"/>
                    <a:pt x="340" y="17"/>
                    <a:pt x="340" y="39"/>
                  </a:cubicBezTo>
                  <a:lnTo>
                    <a:pt x="340" y="302"/>
                  </a:lnTo>
                  <a:close/>
                </a:path>
              </a:pathLst>
            </a:custGeom>
            <a:gradFill rotWithShape="0">
              <a:gsLst>
                <a:gs pos="0">
                  <a:srgbClr val="FFD67D"/>
                </a:gs>
                <a:gs pos="100000">
                  <a:srgbClr val="FFAF00"/>
                </a:gs>
              </a:gsLst>
              <a:lin ang="5400000" scaled="1"/>
            </a:gradFill>
            <a:ln w="9525" cap="flat" cmpd="sng">
              <a:noFill/>
              <a:prstDash val="solid"/>
              <a:round/>
              <a:headEnd type="none" w="med" len="med"/>
              <a:tailEnd type="none" w="med" len="med"/>
            </a:ln>
          </p:spPr>
          <p:txBody>
            <a:bodyPr/>
            <a:lstStyle/>
            <a:p>
              <a:pPr eaLnBrk="1" hangingPunct="1">
                <a:spcBef>
                  <a:spcPct val="0"/>
                </a:spcBef>
                <a:spcAft>
                  <a:spcPct val="0"/>
                </a:spcAft>
                <a:buClrTx/>
              </a:pPr>
              <a:endParaRPr lang="de-DE">
                <a:solidFill>
                  <a:srgbClr val="000000"/>
                </a:solidFill>
                <a:cs typeface="Arial" charset="0"/>
              </a:endParaRPr>
            </a:p>
          </p:txBody>
        </p:sp>
        <p:sp>
          <p:nvSpPr>
            <p:cNvPr id="213" name="Freeform 2275"/>
            <p:cNvSpPr>
              <a:spLocks noEditPoints="1"/>
            </p:cNvSpPr>
            <p:nvPr/>
          </p:nvSpPr>
          <p:spPr bwMode="auto">
            <a:xfrm>
              <a:off x="3562" y="3560"/>
              <a:ext cx="267" cy="268"/>
            </a:xfrm>
            <a:custGeom>
              <a:avLst/>
              <a:gdLst>
                <a:gd name="T0" fmla="*/ 43 w 348"/>
                <a:gd name="T1" fmla="*/ 348 h 348"/>
                <a:gd name="T2" fmla="*/ 0 w 348"/>
                <a:gd name="T3" fmla="*/ 306 h 348"/>
                <a:gd name="T4" fmla="*/ 0 w 348"/>
                <a:gd name="T5" fmla="*/ 306 h 348"/>
                <a:gd name="T6" fmla="*/ 0 w 348"/>
                <a:gd name="T7" fmla="*/ 43 h 348"/>
                <a:gd name="T8" fmla="*/ 43 w 348"/>
                <a:gd name="T9" fmla="*/ 0 h 348"/>
                <a:gd name="T10" fmla="*/ 43 w 348"/>
                <a:gd name="T11" fmla="*/ 0 h 348"/>
                <a:gd name="T12" fmla="*/ 306 w 348"/>
                <a:gd name="T13" fmla="*/ 0 h 348"/>
                <a:gd name="T14" fmla="*/ 348 w 348"/>
                <a:gd name="T15" fmla="*/ 42 h 348"/>
                <a:gd name="T16" fmla="*/ 348 w 348"/>
                <a:gd name="T17" fmla="*/ 42 h 348"/>
                <a:gd name="T18" fmla="*/ 348 w 348"/>
                <a:gd name="T19" fmla="*/ 42 h 348"/>
                <a:gd name="T20" fmla="*/ 348 w 348"/>
                <a:gd name="T21" fmla="*/ 306 h 348"/>
                <a:gd name="T22" fmla="*/ 306 w 348"/>
                <a:gd name="T23" fmla="*/ 348 h 348"/>
                <a:gd name="T24" fmla="*/ 306 w 348"/>
                <a:gd name="T25" fmla="*/ 348 h 348"/>
                <a:gd name="T26" fmla="*/ 43 w 348"/>
                <a:gd name="T27" fmla="*/ 348 h 348"/>
                <a:gd name="T28" fmla="*/ 8 w 348"/>
                <a:gd name="T29" fmla="*/ 43 h 348"/>
                <a:gd name="T30" fmla="*/ 8 w 348"/>
                <a:gd name="T31" fmla="*/ 306 h 348"/>
                <a:gd name="T32" fmla="*/ 43 w 348"/>
                <a:gd name="T33" fmla="*/ 340 h 348"/>
                <a:gd name="T34" fmla="*/ 43 w 348"/>
                <a:gd name="T35" fmla="*/ 340 h 348"/>
                <a:gd name="T36" fmla="*/ 306 w 348"/>
                <a:gd name="T37" fmla="*/ 340 h 348"/>
                <a:gd name="T38" fmla="*/ 340 w 348"/>
                <a:gd name="T39" fmla="*/ 306 h 348"/>
                <a:gd name="T40" fmla="*/ 340 w 348"/>
                <a:gd name="T41" fmla="*/ 306 h 348"/>
                <a:gd name="T42" fmla="*/ 340 w 348"/>
                <a:gd name="T43" fmla="*/ 43 h 348"/>
                <a:gd name="T44" fmla="*/ 340 w 348"/>
                <a:gd name="T45" fmla="*/ 42 h 348"/>
                <a:gd name="T46" fmla="*/ 340 w 348"/>
                <a:gd name="T47" fmla="*/ 42 h 348"/>
                <a:gd name="T48" fmla="*/ 306 w 348"/>
                <a:gd name="T49" fmla="*/ 8 h 348"/>
                <a:gd name="T50" fmla="*/ 306 w 348"/>
                <a:gd name="T51" fmla="*/ 8 h 348"/>
                <a:gd name="T52" fmla="*/ 43 w 348"/>
                <a:gd name="T53" fmla="*/ 8 h 348"/>
                <a:gd name="T54" fmla="*/ 8 w 348"/>
                <a:gd name="T55" fmla="*/ 43 h 3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8"/>
                <a:gd name="T85" fmla="*/ 0 h 348"/>
                <a:gd name="T86" fmla="*/ 348 w 348"/>
                <a:gd name="T87" fmla="*/ 348 h 3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8" h="348">
                  <a:moveTo>
                    <a:pt x="43" y="348"/>
                  </a:moveTo>
                  <a:cubicBezTo>
                    <a:pt x="19" y="348"/>
                    <a:pt x="0" y="329"/>
                    <a:pt x="0" y="306"/>
                  </a:cubicBezTo>
                  <a:cubicBezTo>
                    <a:pt x="0" y="306"/>
                    <a:pt x="0" y="306"/>
                    <a:pt x="0" y="306"/>
                  </a:cubicBezTo>
                  <a:cubicBezTo>
                    <a:pt x="0" y="43"/>
                    <a:pt x="0" y="43"/>
                    <a:pt x="0" y="43"/>
                  </a:cubicBezTo>
                  <a:cubicBezTo>
                    <a:pt x="0" y="19"/>
                    <a:pt x="19" y="0"/>
                    <a:pt x="43" y="0"/>
                  </a:cubicBezTo>
                  <a:cubicBezTo>
                    <a:pt x="43" y="0"/>
                    <a:pt x="43" y="0"/>
                    <a:pt x="43" y="0"/>
                  </a:cubicBezTo>
                  <a:cubicBezTo>
                    <a:pt x="306" y="0"/>
                    <a:pt x="306" y="0"/>
                    <a:pt x="306" y="0"/>
                  </a:cubicBezTo>
                  <a:cubicBezTo>
                    <a:pt x="329" y="0"/>
                    <a:pt x="348" y="19"/>
                    <a:pt x="348" y="42"/>
                  </a:cubicBezTo>
                  <a:cubicBezTo>
                    <a:pt x="348" y="42"/>
                    <a:pt x="348" y="42"/>
                    <a:pt x="348" y="42"/>
                  </a:cubicBezTo>
                  <a:cubicBezTo>
                    <a:pt x="348" y="42"/>
                    <a:pt x="348" y="42"/>
                    <a:pt x="348" y="42"/>
                  </a:cubicBezTo>
                  <a:cubicBezTo>
                    <a:pt x="348" y="306"/>
                    <a:pt x="348" y="306"/>
                    <a:pt x="348" y="306"/>
                  </a:cubicBezTo>
                  <a:cubicBezTo>
                    <a:pt x="348" y="329"/>
                    <a:pt x="329" y="348"/>
                    <a:pt x="306" y="348"/>
                  </a:cubicBezTo>
                  <a:cubicBezTo>
                    <a:pt x="306" y="348"/>
                    <a:pt x="306" y="348"/>
                    <a:pt x="306" y="348"/>
                  </a:cubicBezTo>
                  <a:cubicBezTo>
                    <a:pt x="43" y="348"/>
                    <a:pt x="43" y="348"/>
                    <a:pt x="43" y="348"/>
                  </a:cubicBezTo>
                  <a:close/>
                  <a:moveTo>
                    <a:pt x="8" y="43"/>
                  </a:moveTo>
                  <a:cubicBezTo>
                    <a:pt x="8" y="306"/>
                    <a:pt x="8" y="306"/>
                    <a:pt x="8" y="306"/>
                  </a:cubicBezTo>
                  <a:cubicBezTo>
                    <a:pt x="8" y="325"/>
                    <a:pt x="24" y="340"/>
                    <a:pt x="43" y="340"/>
                  </a:cubicBezTo>
                  <a:cubicBezTo>
                    <a:pt x="43" y="340"/>
                    <a:pt x="43" y="340"/>
                    <a:pt x="43" y="340"/>
                  </a:cubicBezTo>
                  <a:cubicBezTo>
                    <a:pt x="306" y="340"/>
                    <a:pt x="306" y="340"/>
                    <a:pt x="306" y="340"/>
                  </a:cubicBezTo>
                  <a:cubicBezTo>
                    <a:pt x="325" y="340"/>
                    <a:pt x="340" y="325"/>
                    <a:pt x="340" y="306"/>
                  </a:cubicBezTo>
                  <a:cubicBezTo>
                    <a:pt x="340" y="306"/>
                    <a:pt x="340" y="306"/>
                    <a:pt x="340" y="306"/>
                  </a:cubicBezTo>
                  <a:cubicBezTo>
                    <a:pt x="340" y="43"/>
                    <a:pt x="340" y="43"/>
                    <a:pt x="340" y="43"/>
                  </a:cubicBezTo>
                  <a:cubicBezTo>
                    <a:pt x="340" y="43"/>
                    <a:pt x="340" y="42"/>
                    <a:pt x="340" y="42"/>
                  </a:cubicBezTo>
                  <a:cubicBezTo>
                    <a:pt x="340" y="42"/>
                    <a:pt x="340" y="42"/>
                    <a:pt x="340" y="42"/>
                  </a:cubicBezTo>
                  <a:cubicBezTo>
                    <a:pt x="340" y="23"/>
                    <a:pt x="325" y="8"/>
                    <a:pt x="306" y="8"/>
                  </a:cubicBezTo>
                  <a:cubicBezTo>
                    <a:pt x="306" y="8"/>
                    <a:pt x="306" y="8"/>
                    <a:pt x="306" y="8"/>
                  </a:cubicBezTo>
                  <a:cubicBezTo>
                    <a:pt x="43" y="8"/>
                    <a:pt x="43" y="8"/>
                    <a:pt x="43" y="8"/>
                  </a:cubicBezTo>
                  <a:cubicBezTo>
                    <a:pt x="24" y="8"/>
                    <a:pt x="8" y="24"/>
                    <a:pt x="8" y="43"/>
                  </a:cubicBezTo>
                  <a:close/>
                </a:path>
              </a:pathLst>
            </a:custGeom>
            <a:solidFill>
              <a:srgbClr val="FFAF00"/>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14" name="Freeform 2277"/>
            <p:cNvSpPr>
              <a:spLocks noEditPoints="1"/>
            </p:cNvSpPr>
            <p:nvPr/>
          </p:nvSpPr>
          <p:spPr bwMode="auto">
            <a:xfrm>
              <a:off x="3627" y="3589"/>
              <a:ext cx="136" cy="210"/>
            </a:xfrm>
            <a:custGeom>
              <a:avLst/>
              <a:gdLst>
                <a:gd name="T0" fmla="*/ 177 w 177"/>
                <a:gd name="T1" fmla="*/ 27 h 272"/>
                <a:gd name="T2" fmla="*/ 151 w 177"/>
                <a:gd name="T3" fmla="*/ 27 h 272"/>
                <a:gd name="T4" fmla="*/ 98 w 177"/>
                <a:gd name="T5" fmla="*/ 10 h 272"/>
                <a:gd name="T6" fmla="*/ 98 w 177"/>
                <a:gd name="T7" fmla="*/ 0 h 272"/>
                <a:gd name="T8" fmla="*/ 79 w 177"/>
                <a:gd name="T9" fmla="*/ 0 h 272"/>
                <a:gd name="T10" fmla="*/ 79 w 177"/>
                <a:gd name="T11" fmla="*/ 50 h 272"/>
                <a:gd name="T12" fmla="*/ 24 w 177"/>
                <a:gd name="T13" fmla="*/ 67 h 272"/>
                <a:gd name="T14" fmla="*/ 0 w 177"/>
                <a:gd name="T15" fmla="*/ 67 h 272"/>
                <a:gd name="T16" fmla="*/ 0 w 177"/>
                <a:gd name="T17" fmla="*/ 77 h 272"/>
                <a:gd name="T18" fmla="*/ 23 w 177"/>
                <a:gd name="T19" fmla="*/ 77 h 272"/>
                <a:gd name="T20" fmla="*/ 79 w 177"/>
                <a:gd name="T21" fmla="*/ 77 h 272"/>
                <a:gd name="T22" fmla="*/ 79 w 177"/>
                <a:gd name="T23" fmla="*/ 272 h 272"/>
                <a:gd name="T24" fmla="*/ 98 w 177"/>
                <a:gd name="T25" fmla="*/ 272 h 272"/>
                <a:gd name="T26" fmla="*/ 98 w 177"/>
                <a:gd name="T27" fmla="*/ 105 h 272"/>
                <a:gd name="T28" fmla="*/ 154 w 177"/>
                <a:gd name="T29" fmla="*/ 105 h 272"/>
                <a:gd name="T30" fmla="*/ 177 w 177"/>
                <a:gd name="T31" fmla="*/ 105 h 272"/>
                <a:gd name="T32" fmla="*/ 177 w 177"/>
                <a:gd name="T33" fmla="*/ 95 h 272"/>
                <a:gd name="T34" fmla="*/ 98 w 177"/>
                <a:gd name="T35" fmla="*/ 95 h 272"/>
                <a:gd name="T36" fmla="*/ 98 w 177"/>
                <a:gd name="T37" fmla="*/ 36 h 272"/>
                <a:gd name="T38" fmla="*/ 154 w 177"/>
                <a:gd name="T39" fmla="*/ 36 h 272"/>
                <a:gd name="T40" fmla="*/ 177 w 177"/>
                <a:gd name="T41" fmla="*/ 36 h 272"/>
                <a:gd name="T42" fmla="*/ 177 w 177"/>
                <a:gd name="T43" fmla="*/ 27 h 272"/>
                <a:gd name="T44" fmla="*/ 79 w 177"/>
                <a:gd name="T45" fmla="*/ 67 h 272"/>
                <a:gd name="T46" fmla="*/ 40 w 177"/>
                <a:gd name="T47" fmla="*/ 67 h 272"/>
                <a:gd name="T48" fmla="*/ 79 w 177"/>
                <a:gd name="T49" fmla="*/ 55 h 272"/>
                <a:gd name="T50" fmla="*/ 79 w 177"/>
                <a:gd name="T51" fmla="*/ 67 h 272"/>
                <a:gd name="T52" fmla="*/ 98 w 177"/>
                <a:gd name="T53" fmla="*/ 27 h 272"/>
                <a:gd name="T54" fmla="*/ 98 w 177"/>
                <a:gd name="T55" fmla="*/ 15 h 272"/>
                <a:gd name="T56" fmla="*/ 135 w 177"/>
                <a:gd name="T57" fmla="*/ 27 h 272"/>
                <a:gd name="T58" fmla="*/ 98 w 177"/>
                <a:gd name="T59" fmla="*/ 27 h 272"/>
                <a:gd name="T60" fmla="*/ 136 w 177"/>
                <a:gd name="T61" fmla="*/ 123 h 272"/>
                <a:gd name="T62" fmla="*/ 172 w 177"/>
                <a:gd name="T63" fmla="*/ 123 h 272"/>
                <a:gd name="T64" fmla="*/ 154 w 177"/>
                <a:gd name="T65" fmla="*/ 112 h 272"/>
                <a:gd name="T66" fmla="*/ 136 w 177"/>
                <a:gd name="T67" fmla="*/ 123 h 272"/>
                <a:gd name="T68" fmla="*/ 142 w 177"/>
                <a:gd name="T69" fmla="*/ 112 h 272"/>
                <a:gd name="T70" fmla="*/ 154 w 177"/>
                <a:gd name="T71" fmla="*/ 112 h 272"/>
                <a:gd name="T72" fmla="*/ 166 w 177"/>
                <a:gd name="T73" fmla="*/ 112 h 272"/>
                <a:gd name="T74" fmla="*/ 154 w 177"/>
                <a:gd name="T75" fmla="*/ 105 h 272"/>
                <a:gd name="T76" fmla="*/ 142 w 177"/>
                <a:gd name="T77" fmla="*/ 112 h 272"/>
                <a:gd name="T78" fmla="*/ 136 w 177"/>
                <a:gd name="T79" fmla="*/ 54 h 272"/>
                <a:gd name="T80" fmla="*/ 172 w 177"/>
                <a:gd name="T81" fmla="*/ 54 h 272"/>
                <a:gd name="T82" fmla="*/ 154 w 177"/>
                <a:gd name="T83" fmla="*/ 44 h 272"/>
                <a:gd name="T84" fmla="*/ 136 w 177"/>
                <a:gd name="T85" fmla="*/ 54 h 272"/>
                <a:gd name="T86" fmla="*/ 142 w 177"/>
                <a:gd name="T87" fmla="*/ 44 h 272"/>
                <a:gd name="T88" fmla="*/ 154 w 177"/>
                <a:gd name="T89" fmla="*/ 44 h 272"/>
                <a:gd name="T90" fmla="*/ 166 w 177"/>
                <a:gd name="T91" fmla="*/ 44 h 272"/>
                <a:gd name="T92" fmla="*/ 154 w 177"/>
                <a:gd name="T93" fmla="*/ 36 h 272"/>
                <a:gd name="T94" fmla="*/ 142 w 177"/>
                <a:gd name="T95" fmla="*/ 44 h 272"/>
                <a:gd name="T96" fmla="*/ 5 w 177"/>
                <a:gd name="T97" fmla="*/ 95 h 272"/>
                <a:gd name="T98" fmla="*/ 40 w 177"/>
                <a:gd name="T99" fmla="*/ 95 h 272"/>
                <a:gd name="T100" fmla="*/ 23 w 177"/>
                <a:gd name="T101" fmla="*/ 84 h 272"/>
                <a:gd name="T102" fmla="*/ 5 w 177"/>
                <a:gd name="T103" fmla="*/ 95 h 272"/>
                <a:gd name="T104" fmla="*/ 10 w 177"/>
                <a:gd name="T105" fmla="*/ 84 h 272"/>
                <a:gd name="T106" fmla="*/ 23 w 177"/>
                <a:gd name="T107" fmla="*/ 84 h 272"/>
                <a:gd name="T108" fmla="*/ 35 w 177"/>
                <a:gd name="T109" fmla="*/ 84 h 272"/>
                <a:gd name="T110" fmla="*/ 23 w 177"/>
                <a:gd name="T111" fmla="*/ 77 h 272"/>
                <a:gd name="T112" fmla="*/ 10 w 177"/>
                <a:gd name="T113" fmla="*/ 84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7"/>
                <a:gd name="T172" fmla="*/ 0 h 272"/>
                <a:gd name="T173" fmla="*/ 177 w 177"/>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7" h="272">
                  <a:moveTo>
                    <a:pt x="177" y="27"/>
                  </a:moveTo>
                  <a:cubicBezTo>
                    <a:pt x="151" y="27"/>
                    <a:pt x="151" y="27"/>
                    <a:pt x="151" y="27"/>
                  </a:cubicBezTo>
                  <a:cubicBezTo>
                    <a:pt x="98" y="10"/>
                    <a:pt x="98" y="10"/>
                    <a:pt x="98" y="10"/>
                  </a:cubicBezTo>
                  <a:cubicBezTo>
                    <a:pt x="98" y="0"/>
                    <a:pt x="98" y="0"/>
                    <a:pt x="98" y="0"/>
                  </a:cubicBezTo>
                  <a:cubicBezTo>
                    <a:pt x="79" y="0"/>
                    <a:pt x="79" y="0"/>
                    <a:pt x="79" y="0"/>
                  </a:cubicBezTo>
                  <a:cubicBezTo>
                    <a:pt x="79" y="50"/>
                    <a:pt x="79" y="50"/>
                    <a:pt x="79" y="50"/>
                  </a:cubicBezTo>
                  <a:cubicBezTo>
                    <a:pt x="24" y="67"/>
                    <a:pt x="24" y="67"/>
                    <a:pt x="24" y="67"/>
                  </a:cubicBezTo>
                  <a:cubicBezTo>
                    <a:pt x="0" y="67"/>
                    <a:pt x="0" y="67"/>
                    <a:pt x="0" y="67"/>
                  </a:cubicBezTo>
                  <a:cubicBezTo>
                    <a:pt x="0" y="77"/>
                    <a:pt x="0" y="77"/>
                    <a:pt x="0" y="77"/>
                  </a:cubicBezTo>
                  <a:cubicBezTo>
                    <a:pt x="23" y="77"/>
                    <a:pt x="23" y="77"/>
                    <a:pt x="23" y="77"/>
                  </a:cubicBezTo>
                  <a:cubicBezTo>
                    <a:pt x="79" y="77"/>
                    <a:pt x="79" y="77"/>
                    <a:pt x="79" y="77"/>
                  </a:cubicBezTo>
                  <a:cubicBezTo>
                    <a:pt x="79" y="272"/>
                    <a:pt x="79" y="272"/>
                    <a:pt x="79" y="272"/>
                  </a:cubicBezTo>
                  <a:cubicBezTo>
                    <a:pt x="98" y="272"/>
                    <a:pt x="98" y="272"/>
                    <a:pt x="98" y="272"/>
                  </a:cubicBezTo>
                  <a:cubicBezTo>
                    <a:pt x="98" y="105"/>
                    <a:pt x="98" y="105"/>
                    <a:pt x="98" y="105"/>
                  </a:cubicBezTo>
                  <a:cubicBezTo>
                    <a:pt x="154" y="105"/>
                    <a:pt x="154" y="105"/>
                    <a:pt x="154" y="105"/>
                  </a:cubicBezTo>
                  <a:cubicBezTo>
                    <a:pt x="177" y="105"/>
                    <a:pt x="177" y="105"/>
                    <a:pt x="177" y="105"/>
                  </a:cubicBezTo>
                  <a:cubicBezTo>
                    <a:pt x="177" y="95"/>
                    <a:pt x="177" y="95"/>
                    <a:pt x="177" y="95"/>
                  </a:cubicBezTo>
                  <a:cubicBezTo>
                    <a:pt x="98" y="95"/>
                    <a:pt x="98" y="95"/>
                    <a:pt x="98" y="95"/>
                  </a:cubicBezTo>
                  <a:cubicBezTo>
                    <a:pt x="98" y="36"/>
                    <a:pt x="98" y="36"/>
                    <a:pt x="98" y="36"/>
                  </a:cubicBezTo>
                  <a:cubicBezTo>
                    <a:pt x="154" y="36"/>
                    <a:pt x="154" y="36"/>
                    <a:pt x="154" y="36"/>
                  </a:cubicBezTo>
                  <a:cubicBezTo>
                    <a:pt x="177" y="36"/>
                    <a:pt x="177" y="36"/>
                    <a:pt x="177" y="36"/>
                  </a:cubicBezTo>
                  <a:lnTo>
                    <a:pt x="177" y="27"/>
                  </a:lnTo>
                  <a:close/>
                  <a:moveTo>
                    <a:pt x="79" y="67"/>
                  </a:moveTo>
                  <a:cubicBezTo>
                    <a:pt x="40" y="67"/>
                    <a:pt x="40" y="67"/>
                    <a:pt x="40" y="67"/>
                  </a:cubicBezTo>
                  <a:cubicBezTo>
                    <a:pt x="79" y="55"/>
                    <a:pt x="79" y="55"/>
                    <a:pt x="79" y="55"/>
                  </a:cubicBezTo>
                  <a:lnTo>
                    <a:pt x="79" y="67"/>
                  </a:lnTo>
                  <a:close/>
                  <a:moveTo>
                    <a:pt x="98" y="27"/>
                  </a:moveTo>
                  <a:cubicBezTo>
                    <a:pt x="98" y="15"/>
                    <a:pt x="98" y="15"/>
                    <a:pt x="98" y="15"/>
                  </a:cubicBezTo>
                  <a:cubicBezTo>
                    <a:pt x="135" y="27"/>
                    <a:pt x="135" y="27"/>
                    <a:pt x="135" y="27"/>
                  </a:cubicBezTo>
                  <a:lnTo>
                    <a:pt x="98" y="27"/>
                  </a:lnTo>
                  <a:close/>
                  <a:moveTo>
                    <a:pt x="136" y="123"/>
                  </a:moveTo>
                  <a:cubicBezTo>
                    <a:pt x="172" y="123"/>
                    <a:pt x="172" y="123"/>
                    <a:pt x="172" y="123"/>
                  </a:cubicBezTo>
                  <a:cubicBezTo>
                    <a:pt x="168" y="117"/>
                    <a:pt x="161" y="112"/>
                    <a:pt x="154" y="112"/>
                  </a:cubicBezTo>
                  <a:cubicBezTo>
                    <a:pt x="147" y="112"/>
                    <a:pt x="140" y="117"/>
                    <a:pt x="136" y="123"/>
                  </a:cubicBezTo>
                  <a:close/>
                  <a:moveTo>
                    <a:pt x="142" y="112"/>
                  </a:moveTo>
                  <a:cubicBezTo>
                    <a:pt x="154" y="112"/>
                    <a:pt x="154" y="112"/>
                    <a:pt x="154" y="112"/>
                  </a:cubicBezTo>
                  <a:cubicBezTo>
                    <a:pt x="166" y="112"/>
                    <a:pt x="166" y="112"/>
                    <a:pt x="166" y="112"/>
                  </a:cubicBezTo>
                  <a:cubicBezTo>
                    <a:pt x="164" y="108"/>
                    <a:pt x="159" y="105"/>
                    <a:pt x="154" y="105"/>
                  </a:cubicBezTo>
                  <a:cubicBezTo>
                    <a:pt x="149" y="105"/>
                    <a:pt x="145" y="108"/>
                    <a:pt x="142" y="112"/>
                  </a:cubicBezTo>
                  <a:close/>
                  <a:moveTo>
                    <a:pt x="136" y="54"/>
                  </a:moveTo>
                  <a:cubicBezTo>
                    <a:pt x="172" y="54"/>
                    <a:pt x="172" y="54"/>
                    <a:pt x="172" y="54"/>
                  </a:cubicBezTo>
                  <a:cubicBezTo>
                    <a:pt x="168" y="48"/>
                    <a:pt x="161" y="44"/>
                    <a:pt x="154" y="44"/>
                  </a:cubicBezTo>
                  <a:cubicBezTo>
                    <a:pt x="147" y="44"/>
                    <a:pt x="140" y="48"/>
                    <a:pt x="136" y="54"/>
                  </a:cubicBezTo>
                  <a:close/>
                  <a:moveTo>
                    <a:pt x="142" y="44"/>
                  </a:moveTo>
                  <a:cubicBezTo>
                    <a:pt x="154" y="44"/>
                    <a:pt x="154" y="44"/>
                    <a:pt x="154" y="44"/>
                  </a:cubicBezTo>
                  <a:cubicBezTo>
                    <a:pt x="166" y="44"/>
                    <a:pt x="166" y="44"/>
                    <a:pt x="166" y="44"/>
                  </a:cubicBezTo>
                  <a:cubicBezTo>
                    <a:pt x="164" y="39"/>
                    <a:pt x="159" y="36"/>
                    <a:pt x="154" y="36"/>
                  </a:cubicBezTo>
                  <a:cubicBezTo>
                    <a:pt x="149" y="36"/>
                    <a:pt x="145" y="39"/>
                    <a:pt x="142" y="44"/>
                  </a:cubicBezTo>
                  <a:close/>
                  <a:moveTo>
                    <a:pt x="5" y="95"/>
                  </a:moveTo>
                  <a:cubicBezTo>
                    <a:pt x="40" y="95"/>
                    <a:pt x="40" y="95"/>
                    <a:pt x="40" y="95"/>
                  </a:cubicBezTo>
                  <a:cubicBezTo>
                    <a:pt x="36" y="88"/>
                    <a:pt x="30" y="84"/>
                    <a:pt x="23" y="84"/>
                  </a:cubicBezTo>
                  <a:cubicBezTo>
                    <a:pt x="16" y="84"/>
                    <a:pt x="9" y="88"/>
                    <a:pt x="5" y="95"/>
                  </a:cubicBezTo>
                  <a:close/>
                  <a:moveTo>
                    <a:pt x="10" y="84"/>
                  </a:moveTo>
                  <a:cubicBezTo>
                    <a:pt x="23" y="84"/>
                    <a:pt x="23" y="84"/>
                    <a:pt x="23" y="84"/>
                  </a:cubicBezTo>
                  <a:cubicBezTo>
                    <a:pt x="35" y="84"/>
                    <a:pt x="35" y="84"/>
                    <a:pt x="35" y="84"/>
                  </a:cubicBezTo>
                  <a:cubicBezTo>
                    <a:pt x="32" y="80"/>
                    <a:pt x="28" y="77"/>
                    <a:pt x="23" y="77"/>
                  </a:cubicBezTo>
                  <a:cubicBezTo>
                    <a:pt x="18" y="77"/>
                    <a:pt x="13" y="80"/>
                    <a:pt x="10" y="84"/>
                  </a:cubicBez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grpSp>
      <p:grpSp>
        <p:nvGrpSpPr>
          <p:cNvPr id="17" name="Group 1425"/>
          <p:cNvGrpSpPr>
            <a:grpSpLocks/>
          </p:cNvGrpSpPr>
          <p:nvPr/>
        </p:nvGrpSpPr>
        <p:grpSpPr bwMode="auto">
          <a:xfrm>
            <a:off x="8436926" y="1131676"/>
            <a:ext cx="342838" cy="457188"/>
            <a:chOff x="4104" y="912"/>
            <a:chExt cx="268" cy="268"/>
          </a:xfrm>
        </p:grpSpPr>
        <p:sp>
          <p:nvSpPr>
            <p:cNvPr id="216" name="Freeform 1426"/>
            <p:cNvSpPr>
              <a:spLocks/>
            </p:cNvSpPr>
            <p:nvPr/>
          </p:nvSpPr>
          <p:spPr bwMode="auto">
            <a:xfrm>
              <a:off x="4107" y="915"/>
              <a:ext cx="262" cy="262"/>
            </a:xfrm>
            <a:custGeom>
              <a:avLst/>
              <a:gdLst>
                <a:gd name="T0" fmla="*/ 554 w 554"/>
                <a:gd name="T1" fmla="*/ 491 h 554"/>
                <a:gd name="T2" fmla="*/ 491 w 554"/>
                <a:gd name="T3" fmla="*/ 554 h 554"/>
                <a:gd name="T4" fmla="*/ 62 w 554"/>
                <a:gd name="T5" fmla="*/ 554 h 554"/>
                <a:gd name="T6" fmla="*/ 0 w 554"/>
                <a:gd name="T7" fmla="*/ 491 h 554"/>
                <a:gd name="T8" fmla="*/ 0 w 554"/>
                <a:gd name="T9" fmla="*/ 62 h 554"/>
                <a:gd name="T10" fmla="*/ 62 w 554"/>
                <a:gd name="T11" fmla="*/ 0 h 554"/>
                <a:gd name="T12" fmla="*/ 491 w 554"/>
                <a:gd name="T13" fmla="*/ 0 h 554"/>
                <a:gd name="T14" fmla="*/ 554 w 554"/>
                <a:gd name="T15" fmla="*/ 62 h 554"/>
                <a:gd name="T16" fmla="*/ 554 w 554"/>
                <a:gd name="T17" fmla="*/ 491 h 5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4"/>
                <a:gd name="T28" fmla="*/ 0 h 554"/>
                <a:gd name="T29" fmla="*/ 554 w 554"/>
                <a:gd name="T30" fmla="*/ 554 h 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4" h="554">
                  <a:moveTo>
                    <a:pt x="554" y="491"/>
                  </a:moveTo>
                  <a:cubicBezTo>
                    <a:pt x="554" y="526"/>
                    <a:pt x="526" y="554"/>
                    <a:pt x="491" y="554"/>
                  </a:cubicBezTo>
                  <a:cubicBezTo>
                    <a:pt x="62" y="554"/>
                    <a:pt x="62" y="554"/>
                    <a:pt x="62" y="554"/>
                  </a:cubicBezTo>
                  <a:cubicBezTo>
                    <a:pt x="28" y="554"/>
                    <a:pt x="0" y="526"/>
                    <a:pt x="0" y="491"/>
                  </a:cubicBezTo>
                  <a:cubicBezTo>
                    <a:pt x="0" y="62"/>
                    <a:pt x="0" y="62"/>
                    <a:pt x="0" y="62"/>
                  </a:cubicBezTo>
                  <a:cubicBezTo>
                    <a:pt x="0" y="28"/>
                    <a:pt x="28" y="0"/>
                    <a:pt x="62" y="0"/>
                  </a:cubicBezTo>
                  <a:cubicBezTo>
                    <a:pt x="491" y="0"/>
                    <a:pt x="491" y="0"/>
                    <a:pt x="491" y="0"/>
                  </a:cubicBezTo>
                  <a:cubicBezTo>
                    <a:pt x="526" y="0"/>
                    <a:pt x="554" y="28"/>
                    <a:pt x="554" y="62"/>
                  </a:cubicBezTo>
                  <a:lnTo>
                    <a:pt x="554" y="491"/>
                  </a:lnTo>
                  <a:close/>
                </a:path>
              </a:pathLst>
            </a:custGeom>
            <a:gradFill rotWithShape="0">
              <a:gsLst>
                <a:gs pos="0">
                  <a:srgbClr val="FFD67D"/>
                </a:gs>
                <a:gs pos="100000">
                  <a:srgbClr val="FFAF00"/>
                </a:gs>
              </a:gsLst>
              <a:lin ang="5400000" scaled="1"/>
            </a:gra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17" name="Freeform 1427"/>
            <p:cNvSpPr>
              <a:spLocks noEditPoints="1"/>
            </p:cNvSpPr>
            <p:nvPr/>
          </p:nvSpPr>
          <p:spPr bwMode="auto">
            <a:xfrm>
              <a:off x="4104" y="912"/>
              <a:ext cx="268" cy="268"/>
            </a:xfrm>
            <a:custGeom>
              <a:avLst/>
              <a:gdLst>
                <a:gd name="T0" fmla="*/ 69 w 567"/>
                <a:gd name="T1" fmla="*/ 567 h 567"/>
                <a:gd name="T2" fmla="*/ 0 w 567"/>
                <a:gd name="T3" fmla="*/ 498 h 567"/>
                <a:gd name="T4" fmla="*/ 0 w 567"/>
                <a:gd name="T5" fmla="*/ 69 h 567"/>
                <a:gd name="T6" fmla="*/ 69 w 567"/>
                <a:gd name="T7" fmla="*/ 0 h 567"/>
                <a:gd name="T8" fmla="*/ 498 w 567"/>
                <a:gd name="T9" fmla="*/ 0 h 567"/>
                <a:gd name="T10" fmla="*/ 567 w 567"/>
                <a:gd name="T11" fmla="*/ 68 h 567"/>
                <a:gd name="T12" fmla="*/ 567 w 567"/>
                <a:gd name="T13" fmla="*/ 68 h 567"/>
                <a:gd name="T14" fmla="*/ 567 w 567"/>
                <a:gd name="T15" fmla="*/ 498 h 567"/>
                <a:gd name="T16" fmla="*/ 561 w 567"/>
                <a:gd name="T17" fmla="*/ 498 h 567"/>
                <a:gd name="T18" fmla="*/ 567 w 567"/>
                <a:gd name="T19" fmla="*/ 498 h 567"/>
                <a:gd name="T20" fmla="*/ 498 w 567"/>
                <a:gd name="T21" fmla="*/ 567 h 567"/>
                <a:gd name="T22" fmla="*/ 69 w 567"/>
                <a:gd name="T23" fmla="*/ 567 h 567"/>
                <a:gd name="T24" fmla="*/ 13 w 567"/>
                <a:gd name="T25" fmla="*/ 69 h 567"/>
                <a:gd name="T26" fmla="*/ 13 w 567"/>
                <a:gd name="T27" fmla="*/ 498 h 567"/>
                <a:gd name="T28" fmla="*/ 69 w 567"/>
                <a:gd name="T29" fmla="*/ 554 h 567"/>
                <a:gd name="T30" fmla="*/ 498 w 567"/>
                <a:gd name="T31" fmla="*/ 554 h 567"/>
                <a:gd name="T32" fmla="*/ 554 w 567"/>
                <a:gd name="T33" fmla="*/ 498 h 567"/>
                <a:gd name="T34" fmla="*/ 554 w 567"/>
                <a:gd name="T35" fmla="*/ 70 h 567"/>
                <a:gd name="T36" fmla="*/ 554 w 567"/>
                <a:gd name="T37" fmla="*/ 69 h 567"/>
                <a:gd name="T38" fmla="*/ 498 w 567"/>
                <a:gd name="T39" fmla="*/ 13 h 567"/>
                <a:gd name="T40" fmla="*/ 69 w 567"/>
                <a:gd name="T41" fmla="*/ 13 h 567"/>
                <a:gd name="T42" fmla="*/ 13 w 567"/>
                <a:gd name="T43" fmla="*/ 69 h 5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7"/>
                <a:gd name="T67" fmla="*/ 0 h 567"/>
                <a:gd name="T68" fmla="*/ 567 w 567"/>
                <a:gd name="T69" fmla="*/ 567 h 5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7" h="567">
                  <a:moveTo>
                    <a:pt x="69" y="567"/>
                  </a:moveTo>
                  <a:cubicBezTo>
                    <a:pt x="31" y="567"/>
                    <a:pt x="0" y="536"/>
                    <a:pt x="0" y="498"/>
                  </a:cubicBezTo>
                  <a:cubicBezTo>
                    <a:pt x="0" y="69"/>
                    <a:pt x="0" y="69"/>
                    <a:pt x="0" y="69"/>
                  </a:cubicBezTo>
                  <a:cubicBezTo>
                    <a:pt x="0" y="31"/>
                    <a:pt x="31" y="0"/>
                    <a:pt x="69" y="0"/>
                  </a:cubicBezTo>
                  <a:cubicBezTo>
                    <a:pt x="498" y="0"/>
                    <a:pt x="498" y="0"/>
                    <a:pt x="498" y="0"/>
                  </a:cubicBezTo>
                  <a:cubicBezTo>
                    <a:pt x="536" y="0"/>
                    <a:pt x="566" y="31"/>
                    <a:pt x="567" y="68"/>
                  </a:cubicBezTo>
                  <a:cubicBezTo>
                    <a:pt x="567" y="68"/>
                    <a:pt x="567" y="68"/>
                    <a:pt x="567" y="68"/>
                  </a:cubicBezTo>
                  <a:cubicBezTo>
                    <a:pt x="567" y="498"/>
                    <a:pt x="567" y="498"/>
                    <a:pt x="567" y="498"/>
                  </a:cubicBezTo>
                  <a:cubicBezTo>
                    <a:pt x="561" y="498"/>
                    <a:pt x="561" y="498"/>
                    <a:pt x="561" y="498"/>
                  </a:cubicBezTo>
                  <a:cubicBezTo>
                    <a:pt x="567" y="498"/>
                    <a:pt x="567" y="498"/>
                    <a:pt x="567" y="498"/>
                  </a:cubicBezTo>
                  <a:cubicBezTo>
                    <a:pt x="567" y="536"/>
                    <a:pt x="536" y="567"/>
                    <a:pt x="498" y="567"/>
                  </a:cubicBezTo>
                  <a:lnTo>
                    <a:pt x="69" y="567"/>
                  </a:lnTo>
                  <a:close/>
                  <a:moveTo>
                    <a:pt x="13" y="69"/>
                  </a:moveTo>
                  <a:cubicBezTo>
                    <a:pt x="13" y="498"/>
                    <a:pt x="13" y="498"/>
                    <a:pt x="13" y="498"/>
                  </a:cubicBezTo>
                  <a:cubicBezTo>
                    <a:pt x="13" y="529"/>
                    <a:pt x="38" y="554"/>
                    <a:pt x="69" y="554"/>
                  </a:cubicBezTo>
                  <a:cubicBezTo>
                    <a:pt x="498" y="554"/>
                    <a:pt x="498" y="554"/>
                    <a:pt x="498" y="554"/>
                  </a:cubicBezTo>
                  <a:cubicBezTo>
                    <a:pt x="529" y="554"/>
                    <a:pt x="554" y="529"/>
                    <a:pt x="554" y="498"/>
                  </a:cubicBezTo>
                  <a:cubicBezTo>
                    <a:pt x="554" y="70"/>
                    <a:pt x="554" y="70"/>
                    <a:pt x="554" y="70"/>
                  </a:cubicBezTo>
                  <a:cubicBezTo>
                    <a:pt x="554" y="69"/>
                    <a:pt x="554" y="69"/>
                    <a:pt x="554" y="69"/>
                  </a:cubicBezTo>
                  <a:cubicBezTo>
                    <a:pt x="554" y="38"/>
                    <a:pt x="529" y="13"/>
                    <a:pt x="498" y="13"/>
                  </a:cubicBezTo>
                  <a:cubicBezTo>
                    <a:pt x="69" y="13"/>
                    <a:pt x="69" y="13"/>
                    <a:pt x="69" y="13"/>
                  </a:cubicBezTo>
                  <a:cubicBezTo>
                    <a:pt x="38" y="13"/>
                    <a:pt x="13" y="38"/>
                    <a:pt x="13" y="69"/>
                  </a:cubicBezTo>
                  <a:close/>
                </a:path>
              </a:pathLst>
            </a:custGeom>
            <a:solidFill>
              <a:srgbClr val="FFAF00"/>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18" name="Freeform 1428"/>
            <p:cNvSpPr>
              <a:spLocks noEditPoints="1"/>
            </p:cNvSpPr>
            <p:nvPr/>
          </p:nvSpPr>
          <p:spPr bwMode="auto">
            <a:xfrm>
              <a:off x="4142" y="981"/>
              <a:ext cx="195" cy="161"/>
            </a:xfrm>
            <a:custGeom>
              <a:avLst/>
              <a:gdLst>
                <a:gd name="T0" fmla="*/ 0 w 976"/>
                <a:gd name="T1" fmla="*/ 808 h 808"/>
                <a:gd name="T2" fmla="*/ 0 w 976"/>
                <a:gd name="T3" fmla="*/ 808 h 808"/>
                <a:gd name="T4" fmla="*/ 0 w 976"/>
                <a:gd name="T5" fmla="*/ 808 h 808"/>
                <a:gd name="T6" fmla="*/ 0 w 976"/>
                <a:gd name="T7" fmla="*/ 808 h 808"/>
                <a:gd name="T8" fmla="*/ 0 w 976"/>
                <a:gd name="T9" fmla="*/ 778 h 808"/>
                <a:gd name="T10" fmla="*/ 945 w 976"/>
                <a:gd name="T11" fmla="*/ 778 h 808"/>
                <a:gd name="T12" fmla="*/ 945 w 976"/>
                <a:gd name="T13" fmla="*/ 0 h 808"/>
                <a:gd name="T14" fmla="*/ 976 w 976"/>
                <a:gd name="T15" fmla="*/ 0 h 808"/>
                <a:gd name="T16" fmla="*/ 976 w 976"/>
                <a:gd name="T17" fmla="*/ 808 h 808"/>
                <a:gd name="T18" fmla="*/ 0 w 976"/>
                <a:gd name="T19" fmla="*/ 808 h 8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6"/>
                <a:gd name="T31" fmla="*/ 0 h 808"/>
                <a:gd name="T32" fmla="*/ 976 w 976"/>
                <a:gd name="T33" fmla="*/ 808 h 8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6" h="808">
                  <a:moveTo>
                    <a:pt x="0" y="808"/>
                  </a:moveTo>
                  <a:lnTo>
                    <a:pt x="0" y="808"/>
                  </a:lnTo>
                  <a:close/>
                  <a:moveTo>
                    <a:pt x="0" y="808"/>
                  </a:moveTo>
                  <a:lnTo>
                    <a:pt x="0" y="778"/>
                  </a:lnTo>
                  <a:lnTo>
                    <a:pt x="945" y="778"/>
                  </a:lnTo>
                  <a:lnTo>
                    <a:pt x="945" y="0"/>
                  </a:lnTo>
                  <a:lnTo>
                    <a:pt x="976" y="0"/>
                  </a:lnTo>
                  <a:lnTo>
                    <a:pt x="976" y="808"/>
                  </a:lnTo>
                  <a:lnTo>
                    <a:pt x="0" y="808"/>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19" name="Freeform 1429"/>
            <p:cNvSpPr>
              <a:spLocks/>
            </p:cNvSpPr>
            <p:nvPr/>
          </p:nvSpPr>
          <p:spPr bwMode="auto">
            <a:xfrm>
              <a:off x="4139" y="948"/>
              <a:ext cx="192" cy="91"/>
            </a:xfrm>
            <a:custGeom>
              <a:avLst/>
              <a:gdLst>
                <a:gd name="T0" fmla="*/ 0 w 960"/>
                <a:gd name="T1" fmla="*/ 425 h 458"/>
                <a:gd name="T2" fmla="*/ 197 w 960"/>
                <a:gd name="T3" fmla="*/ 236 h 458"/>
                <a:gd name="T4" fmla="*/ 395 w 960"/>
                <a:gd name="T5" fmla="*/ 376 h 458"/>
                <a:gd name="T6" fmla="*/ 934 w 960"/>
                <a:gd name="T7" fmla="*/ 0 h 458"/>
                <a:gd name="T8" fmla="*/ 960 w 960"/>
                <a:gd name="T9" fmla="*/ 38 h 458"/>
                <a:gd name="T10" fmla="*/ 395 w 960"/>
                <a:gd name="T11" fmla="*/ 432 h 458"/>
                <a:gd name="T12" fmla="*/ 201 w 960"/>
                <a:gd name="T13" fmla="*/ 295 h 458"/>
                <a:gd name="T14" fmla="*/ 34 w 960"/>
                <a:gd name="T15" fmla="*/ 458 h 458"/>
                <a:gd name="T16" fmla="*/ 34 w 960"/>
                <a:gd name="T17" fmla="*/ 458 h 458"/>
                <a:gd name="T18" fmla="*/ 0 w 960"/>
                <a:gd name="T19" fmla="*/ 425 h 4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458"/>
                <a:gd name="T32" fmla="*/ 960 w 960"/>
                <a:gd name="T33" fmla="*/ 458 h 4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458">
                  <a:moveTo>
                    <a:pt x="0" y="425"/>
                  </a:moveTo>
                  <a:lnTo>
                    <a:pt x="197" y="236"/>
                  </a:lnTo>
                  <a:lnTo>
                    <a:pt x="395" y="376"/>
                  </a:lnTo>
                  <a:lnTo>
                    <a:pt x="934" y="0"/>
                  </a:lnTo>
                  <a:lnTo>
                    <a:pt x="960" y="38"/>
                  </a:lnTo>
                  <a:lnTo>
                    <a:pt x="395" y="432"/>
                  </a:lnTo>
                  <a:lnTo>
                    <a:pt x="201" y="295"/>
                  </a:lnTo>
                  <a:lnTo>
                    <a:pt x="34" y="458"/>
                  </a:lnTo>
                  <a:lnTo>
                    <a:pt x="0" y="425"/>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20" name="Freeform 1430"/>
            <p:cNvSpPr>
              <a:spLocks/>
            </p:cNvSpPr>
            <p:nvPr/>
          </p:nvSpPr>
          <p:spPr bwMode="auto">
            <a:xfrm>
              <a:off x="4178" y="1040"/>
              <a:ext cx="35" cy="99"/>
            </a:xfrm>
            <a:custGeom>
              <a:avLst/>
              <a:gdLst>
                <a:gd name="T0" fmla="*/ 0 w 175"/>
                <a:gd name="T1" fmla="*/ 496 h 496"/>
                <a:gd name="T2" fmla="*/ 0 w 175"/>
                <a:gd name="T3" fmla="*/ 0 h 496"/>
                <a:gd name="T4" fmla="*/ 175 w 175"/>
                <a:gd name="T5" fmla="*/ 0 h 496"/>
                <a:gd name="T6" fmla="*/ 175 w 175"/>
                <a:gd name="T7" fmla="*/ 491 h 496"/>
                <a:gd name="T8" fmla="*/ 0 w 175"/>
                <a:gd name="T9" fmla="*/ 496 h 496"/>
                <a:gd name="T10" fmla="*/ 0 60000 65536"/>
                <a:gd name="T11" fmla="*/ 0 60000 65536"/>
                <a:gd name="T12" fmla="*/ 0 60000 65536"/>
                <a:gd name="T13" fmla="*/ 0 60000 65536"/>
                <a:gd name="T14" fmla="*/ 0 60000 65536"/>
                <a:gd name="T15" fmla="*/ 0 w 175"/>
                <a:gd name="T16" fmla="*/ 0 h 496"/>
                <a:gd name="T17" fmla="*/ 175 w 175"/>
                <a:gd name="T18" fmla="*/ 496 h 496"/>
              </a:gdLst>
              <a:ahLst/>
              <a:cxnLst>
                <a:cxn ang="T10">
                  <a:pos x="T0" y="T1"/>
                </a:cxn>
                <a:cxn ang="T11">
                  <a:pos x="T2" y="T3"/>
                </a:cxn>
                <a:cxn ang="T12">
                  <a:pos x="T4" y="T5"/>
                </a:cxn>
                <a:cxn ang="T13">
                  <a:pos x="T6" y="T7"/>
                </a:cxn>
                <a:cxn ang="T14">
                  <a:pos x="T8" y="T9"/>
                </a:cxn>
              </a:cxnLst>
              <a:rect l="T15" t="T16" r="T17" b="T18"/>
              <a:pathLst>
                <a:path w="175" h="496">
                  <a:moveTo>
                    <a:pt x="0" y="496"/>
                  </a:moveTo>
                  <a:lnTo>
                    <a:pt x="0" y="0"/>
                  </a:lnTo>
                  <a:lnTo>
                    <a:pt x="175" y="0"/>
                  </a:lnTo>
                  <a:lnTo>
                    <a:pt x="175" y="491"/>
                  </a:lnTo>
                  <a:lnTo>
                    <a:pt x="0" y="496"/>
                  </a:lnTo>
                  <a:close/>
                </a:path>
              </a:pathLst>
            </a:custGeom>
            <a:solidFill>
              <a:srgbClr val="FFFFFF"/>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21" name="Freeform 1431"/>
            <p:cNvSpPr>
              <a:spLocks/>
            </p:cNvSpPr>
            <p:nvPr/>
          </p:nvSpPr>
          <p:spPr bwMode="auto">
            <a:xfrm>
              <a:off x="4178" y="1040"/>
              <a:ext cx="35" cy="99"/>
            </a:xfrm>
            <a:custGeom>
              <a:avLst/>
              <a:gdLst>
                <a:gd name="T0" fmla="*/ 0 w 175"/>
                <a:gd name="T1" fmla="*/ 496 h 496"/>
                <a:gd name="T2" fmla="*/ 0 w 175"/>
                <a:gd name="T3" fmla="*/ 0 h 496"/>
                <a:gd name="T4" fmla="*/ 175 w 175"/>
                <a:gd name="T5" fmla="*/ 0 h 496"/>
                <a:gd name="T6" fmla="*/ 175 w 175"/>
                <a:gd name="T7" fmla="*/ 491 h 496"/>
                <a:gd name="T8" fmla="*/ 0 60000 65536"/>
                <a:gd name="T9" fmla="*/ 0 60000 65536"/>
                <a:gd name="T10" fmla="*/ 0 60000 65536"/>
                <a:gd name="T11" fmla="*/ 0 60000 65536"/>
                <a:gd name="T12" fmla="*/ 0 w 175"/>
                <a:gd name="T13" fmla="*/ 0 h 496"/>
                <a:gd name="T14" fmla="*/ 175 w 175"/>
                <a:gd name="T15" fmla="*/ 496 h 496"/>
              </a:gdLst>
              <a:ahLst/>
              <a:cxnLst>
                <a:cxn ang="T8">
                  <a:pos x="T0" y="T1"/>
                </a:cxn>
                <a:cxn ang="T9">
                  <a:pos x="T2" y="T3"/>
                </a:cxn>
                <a:cxn ang="T10">
                  <a:pos x="T4" y="T5"/>
                </a:cxn>
                <a:cxn ang="T11">
                  <a:pos x="T6" y="T7"/>
                </a:cxn>
              </a:cxnLst>
              <a:rect l="T12" t="T13" r="T14" b="T15"/>
              <a:pathLst>
                <a:path w="175" h="496">
                  <a:moveTo>
                    <a:pt x="0" y="496"/>
                  </a:moveTo>
                  <a:lnTo>
                    <a:pt x="0" y="0"/>
                  </a:lnTo>
                  <a:lnTo>
                    <a:pt x="175" y="0"/>
                  </a:lnTo>
                  <a:lnTo>
                    <a:pt x="175" y="491"/>
                  </a:lnTo>
                </a:path>
              </a:pathLst>
            </a:custGeom>
            <a:no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22" name="Rectangle 1432"/>
            <p:cNvSpPr>
              <a:spLocks noChangeArrowheads="1"/>
            </p:cNvSpPr>
            <p:nvPr/>
          </p:nvSpPr>
          <p:spPr bwMode="auto">
            <a:xfrm>
              <a:off x="4224" y="1048"/>
              <a:ext cx="35" cy="91"/>
            </a:xfrm>
            <a:prstGeom prst="rect">
              <a:avLst/>
            </a:prstGeom>
            <a:solidFill>
              <a:srgbClr val="FFFFFF"/>
            </a:solidFill>
            <a:ln w="9525">
              <a:noFill/>
              <a:miter lim="800000"/>
              <a:headEnd/>
              <a:tailEnd/>
            </a:ln>
          </p:spPr>
          <p:txBody>
            <a:bodyPr/>
            <a:lstStyle/>
            <a:p>
              <a:pPr>
                <a:lnSpc>
                  <a:spcPct val="90000"/>
                </a:lnSpc>
                <a:spcBef>
                  <a:spcPct val="30000"/>
                </a:spcBef>
                <a:spcAft>
                  <a:spcPct val="0"/>
                </a:spcAft>
                <a:buClr>
                  <a:srgbClr val="FFD308"/>
                </a:buClr>
              </a:pPr>
              <a:endParaRPr lang="de-DE">
                <a:solidFill>
                  <a:srgbClr val="000000"/>
                </a:solidFill>
                <a:cs typeface="Arial" charset="0"/>
              </a:endParaRPr>
            </a:p>
          </p:txBody>
        </p:sp>
        <p:sp>
          <p:nvSpPr>
            <p:cNvPr id="223" name="Freeform 1433"/>
            <p:cNvSpPr>
              <a:spLocks/>
            </p:cNvSpPr>
            <p:nvPr/>
          </p:nvSpPr>
          <p:spPr bwMode="auto">
            <a:xfrm>
              <a:off x="4224" y="1048"/>
              <a:ext cx="35" cy="91"/>
            </a:xfrm>
            <a:custGeom>
              <a:avLst/>
              <a:gdLst>
                <a:gd name="T0" fmla="*/ 175 w 175"/>
                <a:gd name="T1" fmla="*/ 454 h 454"/>
                <a:gd name="T2" fmla="*/ 175 w 175"/>
                <a:gd name="T3" fmla="*/ 0 h 454"/>
                <a:gd name="T4" fmla="*/ 0 w 175"/>
                <a:gd name="T5" fmla="*/ 0 h 454"/>
                <a:gd name="T6" fmla="*/ 0 w 175"/>
                <a:gd name="T7" fmla="*/ 454 h 454"/>
                <a:gd name="T8" fmla="*/ 0 60000 65536"/>
                <a:gd name="T9" fmla="*/ 0 60000 65536"/>
                <a:gd name="T10" fmla="*/ 0 60000 65536"/>
                <a:gd name="T11" fmla="*/ 0 60000 65536"/>
                <a:gd name="T12" fmla="*/ 0 w 175"/>
                <a:gd name="T13" fmla="*/ 0 h 454"/>
                <a:gd name="T14" fmla="*/ 175 w 175"/>
                <a:gd name="T15" fmla="*/ 454 h 454"/>
              </a:gdLst>
              <a:ahLst/>
              <a:cxnLst>
                <a:cxn ang="T8">
                  <a:pos x="T0" y="T1"/>
                </a:cxn>
                <a:cxn ang="T9">
                  <a:pos x="T2" y="T3"/>
                </a:cxn>
                <a:cxn ang="T10">
                  <a:pos x="T4" y="T5"/>
                </a:cxn>
                <a:cxn ang="T11">
                  <a:pos x="T6" y="T7"/>
                </a:cxn>
              </a:cxnLst>
              <a:rect l="T12" t="T13" r="T14" b="T15"/>
              <a:pathLst>
                <a:path w="175" h="454">
                  <a:moveTo>
                    <a:pt x="175" y="454"/>
                  </a:moveTo>
                  <a:lnTo>
                    <a:pt x="175" y="0"/>
                  </a:lnTo>
                  <a:lnTo>
                    <a:pt x="0" y="0"/>
                  </a:lnTo>
                  <a:lnTo>
                    <a:pt x="0" y="454"/>
                  </a:lnTo>
                </a:path>
              </a:pathLst>
            </a:custGeom>
            <a:no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24" name="Rectangle 1434"/>
            <p:cNvSpPr>
              <a:spLocks noChangeArrowheads="1"/>
            </p:cNvSpPr>
            <p:nvPr/>
          </p:nvSpPr>
          <p:spPr bwMode="auto">
            <a:xfrm>
              <a:off x="4271" y="1003"/>
              <a:ext cx="34" cy="139"/>
            </a:xfrm>
            <a:prstGeom prst="rect">
              <a:avLst/>
            </a:prstGeom>
            <a:solidFill>
              <a:srgbClr val="FFFFFF"/>
            </a:solidFill>
            <a:ln w="9525">
              <a:noFill/>
              <a:miter lim="800000"/>
              <a:headEnd/>
              <a:tailEnd/>
            </a:ln>
          </p:spPr>
          <p:txBody>
            <a:bodyPr/>
            <a:lstStyle/>
            <a:p>
              <a:pPr>
                <a:lnSpc>
                  <a:spcPct val="90000"/>
                </a:lnSpc>
                <a:spcBef>
                  <a:spcPct val="30000"/>
                </a:spcBef>
                <a:spcAft>
                  <a:spcPct val="0"/>
                </a:spcAft>
                <a:buClr>
                  <a:srgbClr val="FFD308"/>
                </a:buClr>
              </a:pPr>
              <a:endParaRPr lang="de-DE">
                <a:solidFill>
                  <a:srgbClr val="000000"/>
                </a:solidFill>
                <a:cs typeface="Arial" charset="0"/>
              </a:endParaRPr>
            </a:p>
          </p:txBody>
        </p:sp>
        <p:sp>
          <p:nvSpPr>
            <p:cNvPr id="225" name="Freeform 1435"/>
            <p:cNvSpPr>
              <a:spLocks/>
            </p:cNvSpPr>
            <p:nvPr/>
          </p:nvSpPr>
          <p:spPr bwMode="auto">
            <a:xfrm>
              <a:off x="4271" y="1003"/>
              <a:ext cx="34" cy="139"/>
            </a:xfrm>
            <a:custGeom>
              <a:avLst/>
              <a:gdLst>
                <a:gd name="T0" fmla="*/ 175 w 175"/>
                <a:gd name="T1" fmla="*/ 692 h 692"/>
                <a:gd name="T2" fmla="*/ 175 w 175"/>
                <a:gd name="T3" fmla="*/ 0 h 692"/>
                <a:gd name="T4" fmla="*/ 0 w 175"/>
                <a:gd name="T5" fmla="*/ 0 h 692"/>
                <a:gd name="T6" fmla="*/ 0 w 175"/>
                <a:gd name="T7" fmla="*/ 692 h 692"/>
                <a:gd name="T8" fmla="*/ 0 60000 65536"/>
                <a:gd name="T9" fmla="*/ 0 60000 65536"/>
                <a:gd name="T10" fmla="*/ 0 60000 65536"/>
                <a:gd name="T11" fmla="*/ 0 60000 65536"/>
                <a:gd name="T12" fmla="*/ 0 w 175"/>
                <a:gd name="T13" fmla="*/ 0 h 692"/>
                <a:gd name="T14" fmla="*/ 175 w 175"/>
                <a:gd name="T15" fmla="*/ 692 h 692"/>
              </a:gdLst>
              <a:ahLst/>
              <a:cxnLst>
                <a:cxn ang="T8">
                  <a:pos x="T0" y="T1"/>
                </a:cxn>
                <a:cxn ang="T9">
                  <a:pos x="T2" y="T3"/>
                </a:cxn>
                <a:cxn ang="T10">
                  <a:pos x="T4" y="T5"/>
                </a:cxn>
                <a:cxn ang="T11">
                  <a:pos x="T6" y="T7"/>
                </a:cxn>
              </a:cxnLst>
              <a:rect l="T12" t="T13" r="T14" b="T15"/>
              <a:pathLst>
                <a:path w="175" h="692">
                  <a:moveTo>
                    <a:pt x="175" y="692"/>
                  </a:moveTo>
                  <a:lnTo>
                    <a:pt x="175" y="0"/>
                  </a:lnTo>
                  <a:lnTo>
                    <a:pt x="0" y="0"/>
                  </a:lnTo>
                  <a:lnTo>
                    <a:pt x="0" y="692"/>
                  </a:lnTo>
                </a:path>
              </a:pathLst>
            </a:custGeom>
            <a:no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grpSp>
      <p:grpSp>
        <p:nvGrpSpPr>
          <p:cNvPr id="18" name="Gruppieren 245"/>
          <p:cNvGrpSpPr/>
          <p:nvPr/>
        </p:nvGrpSpPr>
        <p:grpSpPr>
          <a:xfrm>
            <a:off x="6686867" y="1124744"/>
            <a:ext cx="342838" cy="457188"/>
            <a:chOff x="8716468" y="359424"/>
            <a:chExt cx="631231" cy="633586"/>
          </a:xfrm>
        </p:grpSpPr>
        <p:grpSp>
          <p:nvGrpSpPr>
            <p:cNvPr id="19" name="Group 2360"/>
            <p:cNvGrpSpPr>
              <a:grpSpLocks noChangeAspect="1"/>
            </p:cNvGrpSpPr>
            <p:nvPr/>
          </p:nvGrpSpPr>
          <p:grpSpPr bwMode="auto">
            <a:xfrm>
              <a:off x="8716468" y="359424"/>
              <a:ext cx="631231" cy="633586"/>
              <a:chOff x="4562" y="3560"/>
              <a:chExt cx="267" cy="268"/>
            </a:xfrm>
          </p:grpSpPr>
          <p:sp>
            <p:nvSpPr>
              <p:cNvPr id="260" name="Freeform 2329"/>
              <p:cNvSpPr>
                <a:spLocks/>
              </p:cNvSpPr>
              <p:nvPr/>
            </p:nvSpPr>
            <p:spPr bwMode="auto">
              <a:xfrm>
                <a:off x="4565" y="3563"/>
                <a:ext cx="261" cy="262"/>
              </a:xfrm>
              <a:custGeom>
                <a:avLst/>
                <a:gdLst>
                  <a:gd name="T0" fmla="*/ 340 w 340"/>
                  <a:gd name="T1" fmla="*/ 302 h 340"/>
                  <a:gd name="T2" fmla="*/ 302 w 340"/>
                  <a:gd name="T3" fmla="*/ 340 h 340"/>
                  <a:gd name="T4" fmla="*/ 38 w 340"/>
                  <a:gd name="T5" fmla="*/ 340 h 340"/>
                  <a:gd name="T6" fmla="*/ 0 w 340"/>
                  <a:gd name="T7" fmla="*/ 302 h 340"/>
                  <a:gd name="T8" fmla="*/ 0 w 340"/>
                  <a:gd name="T9" fmla="*/ 39 h 340"/>
                  <a:gd name="T10" fmla="*/ 38 w 340"/>
                  <a:gd name="T11" fmla="*/ 0 h 340"/>
                  <a:gd name="T12" fmla="*/ 302 w 340"/>
                  <a:gd name="T13" fmla="*/ 0 h 340"/>
                  <a:gd name="T14" fmla="*/ 340 w 340"/>
                  <a:gd name="T15" fmla="*/ 39 h 340"/>
                  <a:gd name="T16" fmla="*/ 340 w 340"/>
                  <a:gd name="T17" fmla="*/ 302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0"/>
                  <a:gd name="T28" fmla="*/ 0 h 340"/>
                  <a:gd name="T29" fmla="*/ 340 w 340"/>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0" h="340">
                    <a:moveTo>
                      <a:pt x="340" y="302"/>
                    </a:moveTo>
                    <a:cubicBezTo>
                      <a:pt x="340" y="323"/>
                      <a:pt x="323" y="340"/>
                      <a:pt x="302" y="340"/>
                    </a:cubicBezTo>
                    <a:cubicBezTo>
                      <a:pt x="38" y="340"/>
                      <a:pt x="38" y="340"/>
                      <a:pt x="38" y="340"/>
                    </a:cubicBezTo>
                    <a:cubicBezTo>
                      <a:pt x="17" y="340"/>
                      <a:pt x="0" y="323"/>
                      <a:pt x="0" y="302"/>
                    </a:cubicBezTo>
                    <a:cubicBezTo>
                      <a:pt x="0" y="39"/>
                      <a:pt x="0" y="39"/>
                      <a:pt x="0" y="39"/>
                    </a:cubicBezTo>
                    <a:cubicBezTo>
                      <a:pt x="0" y="17"/>
                      <a:pt x="17" y="0"/>
                      <a:pt x="38" y="0"/>
                    </a:cubicBezTo>
                    <a:cubicBezTo>
                      <a:pt x="302" y="0"/>
                      <a:pt x="302" y="0"/>
                      <a:pt x="302" y="0"/>
                    </a:cubicBezTo>
                    <a:cubicBezTo>
                      <a:pt x="323" y="0"/>
                      <a:pt x="340" y="17"/>
                      <a:pt x="340" y="39"/>
                    </a:cubicBezTo>
                    <a:lnTo>
                      <a:pt x="340" y="302"/>
                    </a:lnTo>
                    <a:close/>
                  </a:path>
                </a:pathLst>
              </a:custGeom>
              <a:gradFill rotWithShape="0">
                <a:gsLst>
                  <a:gs pos="0">
                    <a:srgbClr val="FFD67D"/>
                  </a:gs>
                  <a:gs pos="100000">
                    <a:srgbClr val="FFAF00"/>
                  </a:gs>
                </a:gsLst>
                <a:lin ang="5400000" scaled="1"/>
              </a:gradFill>
              <a:ln w="9525" cap="flat" cmpd="sng">
                <a:noFill/>
                <a:prstDash val="solid"/>
                <a:round/>
                <a:headEnd type="none" w="med" len="med"/>
                <a:tailEnd type="none" w="med" len="med"/>
              </a:ln>
            </p:spPr>
            <p:txBody>
              <a:bodyPr/>
              <a:lstStyle/>
              <a:p>
                <a:pPr eaLnBrk="1" hangingPunct="1">
                  <a:spcBef>
                    <a:spcPct val="0"/>
                  </a:spcBef>
                  <a:spcAft>
                    <a:spcPct val="0"/>
                  </a:spcAft>
                  <a:buClrTx/>
                </a:pPr>
                <a:endParaRPr lang="de-DE">
                  <a:solidFill>
                    <a:srgbClr val="000000"/>
                  </a:solidFill>
                  <a:cs typeface="Arial" charset="0"/>
                </a:endParaRPr>
              </a:p>
            </p:txBody>
          </p:sp>
          <p:sp>
            <p:nvSpPr>
              <p:cNvPr id="261" name="Freeform 2330"/>
              <p:cNvSpPr>
                <a:spLocks noEditPoints="1"/>
              </p:cNvSpPr>
              <p:nvPr/>
            </p:nvSpPr>
            <p:spPr bwMode="auto">
              <a:xfrm>
                <a:off x="4562" y="3560"/>
                <a:ext cx="267" cy="268"/>
              </a:xfrm>
              <a:custGeom>
                <a:avLst/>
                <a:gdLst>
                  <a:gd name="T0" fmla="*/ 42 w 348"/>
                  <a:gd name="T1" fmla="*/ 348 h 348"/>
                  <a:gd name="T2" fmla="*/ 0 w 348"/>
                  <a:gd name="T3" fmla="*/ 306 h 348"/>
                  <a:gd name="T4" fmla="*/ 0 w 348"/>
                  <a:gd name="T5" fmla="*/ 306 h 348"/>
                  <a:gd name="T6" fmla="*/ 0 w 348"/>
                  <a:gd name="T7" fmla="*/ 43 h 348"/>
                  <a:gd name="T8" fmla="*/ 42 w 348"/>
                  <a:gd name="T9" fmla="*/ 0 h 348"/>
                  <a:gd name="T10" fmla="*/ 42 w 348"/>
                  <a:gd name="T11" fmla="*/ 0 h 348"/>
                  <a:gd name="T12" fmla="*/ 306 w 348"/>
                  <a:gd name="T13" fmla="*/ 0 h 348"/>
                  <a:gd name="T14" fmla="*/ 348 w 348"/>
                  <a:gd name="T15" fmla="*/ 42 h 348"/>
                  <a:gd name="T16" fmla="*/ 348 w 348"/>
                  <a:gd name="T17" fmla="*/ 42 h 348"/>
                  <a:gd name="T18" fmla="*/ 348 w 348"/>
                  <a:gd name="T19" fmla="*/ 42 h 348"/>
                  <a:gd name="T20" fmla="*/ 348 w 348"/>
                  <a:gd name="T21" fmla="*/ 306 h 348"/>
                  <a:gd name="T22" fmla="*/ 306 w 348"/>
                  <a:gd name="T23" fmla="*/ 348 h 348"/>
                  <a:gd name="T24" fmla="*/ 306 w 348"/>
                  <a:gd name="T25" fmla="*/ 348 h 348"/>
                  <a:gd name="T26" fmla="*/ 42 w 348"/>
                  <a:gd name="T27" fmla="*/ 348 h 348"/>
                  <a:gd name="T28" fmla="*/ 8 w 348"/>
                  <a:gd name="T29" fmla="*/ 43 h 348"/>
                  <a:gd name="T30" fmla="*/ 8 w 348"/>
                  <a:gd name="T31" fmla="*/ 306 h 348"/>
                  <a:gd name="T32" fmla="*/ 42 w 348"/>
                  <a:gd name="T33" fmla="*/ 340 h 348"/>
                  <a:gd name="T34" fmla="*/ 42 w 348"/>
                  <a:gd name="T35" fmla="*/ 340 h 348"/>
                  <a:gd name="T36" fmla="*/ 306 w 348"/>
                  <a:gd name="T37" fmla="*/ 340 h 348"/>
                  <a:gd name="T38" fmla="*/ 340 w 348"/>
                  <a:gd name="T39" fmla="*/ 306 h 348"/>
                  <a:gd name="T40" fmla="*/ 340 w 348"/>
                  <a:gd name="T41" fmla="*/ 306 h 348"/>
                  <a:gd name="T42" fmla="*/ 340 w 348"/>
                  <a:gd name="T43" fmla="*/ 43 h 348"/>
                  <a:gd name="T44" fmla="*/ 340 w 348"/>
                  <a:gd name="T45" fmla="*/ 42 h 348"/>
                  <a:gd name="T46" fmla="*/ 340 w 348"/>
                  <a:gd name="T47" fmla="*/ 42 h 348"/>
                  <a:gd name="T48" fmla="*/ 306 w 348"/>
                  <a:gd name="T49" fmla="*/ 8 h 348"/>
                  <a:gd name="T50" fmla="*/ 306 w 348"/>
                  <a:gd name="T51" fmla="*/ 8 h 348"/>
                  <a:gd name="T52" fmla="*/ 42 w 348"/>
                  <a:gd name="T53" fmla="*/ 8 h 348"/>
                  <a:gd name="T54" fmla="*/ 8 w 348"/>
                  <a:gd name="T55" fmla="*/ 43 h 3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8"/>
                  <a:gd name="T85" fmla="*/ 0 h 348"/>
                  <a:gd name="T86" fmla="*/ 348 w 348"/>
                  <a:gd name="T87" fmla="*/ 348 h 3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8" h="348">
                    <a:moveTo>
                      <a:pt x="42" y="348"/>
                    </a:moveTo>
                    <a:cubicBezTo>
                      <a:pt x="19" y="348"/>
                      <a:pt x="0" y="329"/>
                      <a:pt x="0" y="306"/>
                    </a:cubicBezTo>
                    <a:cubicBezTo>
                      <a:pt x="0" y="306"/>
                      <a:pt x="0" y="306"/>
                      <a:pt x="0" y="306"/>
                    </a:cubicBezTo>
                    <a:cubicBezTo>
                      <a:pt x="0" y="43"/>
                      <a:pt x="0" y="43"/>
                      <a:pt x="0" y="43"/>
                    </a:cubicBezTo>
                    <a:cubicBezTo>
                      <a:pt x="0" y="19"/>
                      <a:pt x="19" y="0"/>
                      <a:pt x="42" y="0"/>
                    </a:cubicBezTo>
                    <a:cubicBezTo>
                      <a:pt x="42" y="0"/>
                      <a:pt x="42" y="0"/>
                      <a:pt x="42" y="0"/>
                    </a:cubicBezTo>
                    <a:cubicBezTo>
                      <a:pt x="306" y="0"/>
                      <a:pt x="306" y="0"/>
                      <a:pt x="306" y="0"/>
                    </a:cubicBezTo>
                    <a:cubicBezTo>
                      <a:pt x="329" y="0"/>
                      <a:pt x="348" y="19"/>
                      <a:pt x="348" y="42"/>
                    </a:cubicBezTo>
                    <a:cubicBezTo>
                      <a:pt x="348" y="42"/>
                      <a:pt x="348" y="42"/>
                      <a:pt x="348" y="42"/>
                    </a:cubicBezTo>
                    <a:cubicBezTo>
                      <a:pt x="348" y="42"/>
                      <a:pt x="348" y="42"/>
                      <a:pt x="348" y="42"/>
                    </a:cubicBezTo>
                    <a:cubicBezTo>
                      <a:pt x="348" y="306"/>
                      <a:pt x="348" y="306"/>
                      <a:pt x="348" y="306"/>
                    </a:cubicBezTo>
                    <a:cubicBezTo>
                      <a:pt x="348" y="329"/>
                      <a:pt x="329" y="348"/>
                      <a:pt x="306" y="348"/>
                    </a:cubicBezTo>
                    <a:cubicBezTo>
                      <a:pt x="306" y="348"/>
                      <a:pt x="306" y="348"/>
                      <a:pt x="306" y="348"/>
                    </a:cubicBezTo>
                    <a:cubicBezTo>
                      <a:pt x="42" y="348"/>
                      <a:pt x="42" y="348"/>
                      <a:pt x="42" y="348"/>
                    </a:cubicBezTo>
                    <a:close/>
                    <a:moveTo>
                      <a:pt x="8" y="43"/>
                    </a:moveTo>
                    <a:cubicBezTo>
                      <a:pt x="8" y="306"/>
                      <a:pt x="8" y="306"/>
                      <a:pt x="8" y="306"/>
                    </a:cubicBezTo>
                    <a:cubicBezTo>
                      <a:pt x="8" y="325"/>
                      <a:pt x="23" y="340"/>
                      <a:pt x="42" y="340"/>
                    </a:cubicBezTo>
                    <a:cubicBezTo>
                      <a:pt x="42" y="340"/>
                      <a:pt x="42" y="340"/>
                      <a:pt x="42" y="340"/>
                    </a:cubicBezTo>
                    <a:cubicBezTo>
                      <a:pt x="306" y="340"/>
                      <a:pt x="306" y="340"/>
                      <a:pt x="306" y="340"/>
                    </a:cubicBezTo>
                    <a:cubicBezTo>
                      <a:pt x="325" y="340"/>
                      <a:pt x="340" y="325"/>
                      <a:pt x="340" y="306"/>
                    </a:cubicBezTo>
                    <a:cubicBezTo>
                      <a:pt x="340" y="306"/>
                      <a:pt x="340" y="306"/>
                      <a:pt x="340" y="306"/>
                    </a:cubicBezTo>
                    <a:cubicBezTo>
                      <a:pt x="340" y="43"/>
                      <a:pt x="340" y="43"/>
                      <a:pt x="340" y="43"/>
                    </a:cubicBezTo>
                    <a:cubicBezTo>
                      <a:pt x="340" y="43"/>
                      <a:pt x="340" y="42"/>
                      <a:pt x="340" y="42"/>
                    </a:cubicBezTo>
                    <a:cubicBezTo>
                      <a:pt x="340" y="42"/>
                      <a:pt x="340" y="42"/>
                      <a:pt x="340" y="42"/>
                    </a:cubicBezTo>
                    <a:cubicBezTo>
                      <a:pt x="340" y="23"/>
                      <a:pt x="324" y="8"/>
                      <a:pt x="306" y="8"/>
                    </a:cubicBezTo>
                    <a:cubicBezTo>
                      <a:pt x="306" y="8"/>
                      <a:pt x="306" y="8"/>
                      <a:pt x="306" y="8"/>
                    </a:cubicBezTo>
                    <a:cubicBezTo>
                      <a:pt x="42" y="8"/>
                      <a:pt x="42" y="8"/>
                      <a:pt x="42" y="8"/>
                    </a:cubicBezTo>
                    <a:cubicBezTo>
                      <a:pt x="23" y="8"/>
                      <a:pt x="8" y="24"/>
                      <a:pt x="8" y="43"/>
                    </a:cubicBezTo>
                    <a:close/>
                  </a:path>
                </a:pathLst>
              </a:custGeom>
              <a:solidFill>
                <a:srgbClr val="FFAF00"/>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grpSp>
        <p:grpSp>
          <p:nvGrpSpPr>
            <p:cNvPr id="20" name="Gruppieren 1390"/>
            <p:cNvGrpSpPr>
              <a:grpSpLocks/>
            </p:cNvGrpSpPr>
            <p:nvPr/>
          </p:nvGrpSpPr>
          <p:grpSpPr bwMode="auto">
            <a:xfrm>
              <a:off x="8862266" y="449203"/>
              <a:ext cx="427163" cy="454029"/>
              <a:chOff x="3717925" y="5905500"/>
              <a:chExt cx="252412" cy="268287"/>
            </a:xfrm>
          </p:grpSpPr>
          <p:sp>
            <p:nvSpPr>
              <p:cNvPr id="250" name="Freeform 307"/>
              <p:cNvSpPr>
                <a:spLocks/>
              </p:cNvSpPr>
              <p:nvPr/>
            </p:nvSpPr>
            <p:spPr bwMode="auto">
              <a:xfrm>
                <a:off x="3924300" y="6018213"/>
                <a:ext cx="42862" cy="39687"/>
              </a:xfrm>
              <a:custGeom>
                <a:avLst/>
                <a:gdLst>
                  <a:gd name="T0" fmla="*/ 8 w 267"/>
                  <a:gd name="T1" fmla="*/ 153 h 241"/>
                  <a:gd name="T2" fmla="*/ 13 w 267"/>
                  <a:gd name="T3" fmla="*/ 121 h 241"/>
                  <a:gd name="T4" fmla="*/ 13 w 267"/>
                  <a:gd name="T5" fmla="*/ 121 h 241"/>
                  <a:gd name="T6" fmla="*/ 13 w 267"/>
                  <a:gd name="T7" fmla="*/ 121 h 241"/>
                  <a:gd name="T8" fmla="*/ 174 w 267"/>
                  <a:gd name="T9" fmla="*/ 8 h 241"/>
                  <a:gd name="T10" fmla="*/ 174 w 267"/>
                  <a:gd name="T11" fmla="*/ 8 h 241"/>
                  <a:gd name="T12" fmla="*/ 206 w 267"/>
                  <a:gd name="T13" fmla="*/ 13 h 241"/>
                  <a:gd name="T14" fmla="*/ 206 w 267"/>
                  <a:gd name="T15" fmla="*/ 13 h 241"/>
                  <a:gd name="T16" fmla="*/ 206 w 267"/>
                  <a:gd name="T17" fmla="*/ 13 h 241"/>
                  <a:gd name="T18" fmla="*/ 259 w 267"/>
                  <a:gd name="T19" fmla="*/ 89 h 241"/>
                  <a:gd name="T20" fmla="*/ 259 w 267"/>
                  <a:gd name="T21" fmla="*/ 89 h 241"/>
                  <a:gd name="T22" fmla="*/ 254 w 267"/>
                  <a:gd name="T23" fmla="*/ 121 h 241"/>
                  <a:gd name="T24" fmla="*/ 254 w 267"/>
                  <a:gd name="T25" fmla="*/ 121 h 241"/>
                  <a:gd name="T26" fmla="*/ 254 w 267"/>
                  <a:gd name="T27" fmla="*/ 121 h 241"/>
                  <a:gd name="T28" fmla="*/ 93 w 267"/>
                  <a:gd name="T29" fmla="*/ 234 h 241"/>
                  <a:gd name="T30" fmla="*/ 93 w 267"/>
                  <a:gd name="T31" fmla="*/ 234 h 241"/>
                  <a:gd name="T32" fmla="*/ 61 w 267"/>
                  <a:gd name="T33" fmla="*/ 228 h 241"/>
                  <a:gd name="T34" fmla="*/ 61 w 267"/>
                  <a:gd name="T35" fmla="*/ 228 h 241"/>
                  <a:gd name="T36" fmla="*/ 8 w 267"/>
                  <a:gd name="T37" fmla="*/ 153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1"/>
                  <a:gd name="T59" fmla="*/ 267 w 267"/>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1">
                    <a:moveTo>
                      <a:pt x="8" y="153"/>
                    </a:moveTo>
                    <a:cubicBezTo>
                      <a:pt x="0" y="142"/>
                      <a:pt x="3" y="128"/>
                      <a:pt x="13" y="121"/>
                    </a:cubicBezTo>
                    <a:cubicBezTo>
                      <a:pt x="13" y="121"/>
                      <a:pt x="13" y="121"/>
                      <a:pt x="13" y="121"/>
                    </a:cubicBezTo>
                    <a:lnTo>
                      <a:pt x="174" y="8"/>
                    </a:lnTo>
                    <a:cubicBezTo>
                      <a:pt x="184" y="0"/>
                      <a:pt x="199" y="3"/>
                      <a:pt x="206" y="13"/>
                    </a:cubicBezTo>
                    <a:cubicBezTo>
                      <a:pt x="206" y="13"/>
                      <a:pt x="206" y="13"/>
                      <a:pt x="206" y="13"/>
                    </a:cubicBezTo>
                    <a:lnTo>
                      <a:pt x="259" y="89"/>
                    </a:lnTo>
                    <a:cubicBezTo>
                      <a:pt x="267" y="99"/>
                      <a:pt x="264" y="114"/>
                      <a:pt x="254" y="121"/>
                    </a:cubicBezTo>
                    <a:cubicBezTo>
                      <a:pt x="254" y="121"/>
                      <a:pt x="254" y="121"/>
                      <a:pt x="254" y="121"/>
                    </a:cubicBezTo>
                    <a:lnTo>
                      <a:pt x="93" y="234"/>
                    </a:lnTo>
                    <a:cubicBezTo>
                      <a:pt x="83" y="241"/>
                      <a:pt x="68" y="239"/>
                      <a:pt x="61" y="228"/>
                    </a:cubicBezTo>
                    <a:cubicBezTo>
                      <a:pt x="61" y="228"/>
                      <a:pt x="61" y="228"/>
                      <a:pt x="61" y="228"/>
                    </a:cubicBezTo>
                    <a:lnTo>
                      <a:pt x="8" y="153"/>
                    </a:lnTo>
                    <a:close/>
                  </a:path>
                </a:pathLst>
              </a:custGeom>
              <a:solidFill>
                <a:srgbClr val="FFFFFF"/>
              </a:solidFill>
              <a:ln w="0">
                <a:noFill/>
                <a:prstDash val="solid"/>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grpSp>
            <p:nvGrpSpPr>
              <p:cNvPr id="21" name="Gruppieren 1389"/>
              <p:cNvGrpSpPr>
                <a:grpSpLocks/>
              </p:cNvGrpSpPr>
              <p:nvPr/>
            </p:nvGrpSpPr>
            <p:grpSpPr bwMode="auto">
              <a:xfrm>
                <a:off x="3717925" y="5905500"/>
                <a:ext cx="252412" cy="268287"/>
                <a:chOff x="3717925" y="5905500"/>
                <a:chExt cx="252412" cy="268287"/>
              </a:xfrm>
            </p:grpSpPr>
            <p:sp>
              <p:nvSpPr>
                <p:cNvPr id="254" name="Freeform 306"/>
                <p:cNvSpPr>
                  <a:spLocks/>
                </p:cNvSpPr>
                <p:nvPr/>
              </p:nvSpPr>
              <p:spPr bwMode="auto">
                <a:xfrm>
                  <a:off x="3860800" y="5972175"/>
                  <a:ext cx="79375" cy="95250"/>
                </a:xfrm>
                <a:custGeom>
                  <a:avLst/>
                  <a:gdLst>
                    <a:gd name="T0" fmla="*/ 9 w 509"/>
                    <a:gd name="T1" fmla="*/ 112 h 601"/>
                    <a:gd name="T2" fmla="*/ 47 w 509"/>
                    <a:gd name="T3" fmla="*/ 46 h 601"/>
                    <a:gd name="T4" fmla="*/ 69 w 509"/>
                    <a:gd name="T5" fmla="*/ 17 h 601"/>
                    <a:gd name="T6" fmla="*/ 99 w 509"/>
                    <a:gd name="T7" fmla="*/ 0 h 601"/>
                    <a:gd name="T8" fmla="*/ 132 w 509"/>
                    <a:gd name="T9" fmla="*/ 7 h 601"/>
                    <a:gd name="T10" fmla="*/ 153 w 509"/>
                    <a:gd name="T11" fmla="*/ 31 h 601"/>
                    <a:gd name="T12" fmla="*/ 168 w 509"/>
                    <a:gd name="T13" fmla="*/ 72 h 601"/>
                    <a:gd name="T14" fmla="*/ 195 w 509"/>
                    <a:gd name="T15" fmla="*/ 210 h 601"/>
                    <a:gd name="T16" fmla="*/ 223 w 509"/>
                    <a:gd name="T17" fmla="*/ 373 h 601"/>
                    <a:gd name="T18" fmla="*/ 256 w 509"/>
                    <a:gd name="T19" fmla="*/ 507 h 601"/>
                    <a:gd name="T20" fmla="*/ 264 w 509"/>
                    <a:gd name="T21" fmla="*/ 524 h 601"/>
                    <a:gd name="T22" fmla="*/ 268 w 509"/>
                    <a:gd name="T23" fmla="*/ 535 h 601"/>
                    <a:gd name="T24" fmla="*/ 284 w 509"/>
                    <a:gd name="T25" fmla="*/ 549 h 601"/>
                    <a:gd name="T26" fmla="*/ 305 w 509"/>
                    <a:gd name="T27" fmla="*/ 553 h 601"/>
                    <a:gd name="T28" fmla="*/ 336 w 509"/>
                    <a:gd name="T29" fmla="*/ 546 h 601"/>
                    <a:gd name="T30" fmla="*/ 436 w 509"/>
                    <a:gd name="T31" fmla="*/ 490 h 601"/>
                    <a:gd name="T32" fmla="*/ 490 w 509"/>
                    <a:gd name="T33" fmla="*/ 462 h 601"/>
                    <a:gd name="T34" fmla="*/ 490 w 509"/>
                    <a:gd name="T35" fmla="*/ 514 h 601"/>
                    <a:gd name="T36" fmla="*/ 391 w 509"/>
                    <a:gd name="T37" fmla="*/ 573 h 601"/>
                    <a:gd name="T38" fmla="*/ 352 w 509"/>
                    <a:gd name="T39" fmla="*/ 591 h 601"/>
                    <a:gd name="T40" fmla="*/ 308 w 509"/>
                    <a:gd name="T41" fmla="*/ 600 h 601"/>
                    <a:gd name="T42" fmla="*/ 267 w 509"/>
                    <a:gd name="T43" fmla="*/ 592 h 601"/>
                    <a:gd name="T44" fmla="*/ 234 w 509"/>
                    <a:gd name="T45" fmla="*/ 568 h 601"/>
                    <a:gd name="T46" fmla="*/ 221 w 509"/>
                    <a:gd name="T47" fmla="*/ 547 h 601"/>
                    <a:gd name="T48" fmla="*/ 192 w 509"/>
                    <a:gd name="T49" fmla="*/ 457 h 601"/>
                    <a:gd name="T50" fmla="*/ 162 w 509"/>
                    <a:gd name="T51" fmla="*/ 300 h 601"/>
                    <a:gd name="T52" fmla="*/ 136 w 509"/>
                    <a:gd name="T53" fmla="*/ 145 h 601"/>
                    <a:gd name="T54" fmla="*/ 116 w 509"/>
                    <a:gd name="T55" fmla="*/ 66 h 601"/>
                    <a:gd name="T56" fmla="*/ 114 w 509"/>
                    <a:gd name="T57" fmla="*/ 57 h 601"/>
                    <a:gd name="T58" fmla="*/ 115 w 509"/>
                    <a:gd name="T59" fmla="*/ 48 h 601"/>
                    <a:gd name="T60" fmla="*/ 114 w 509"/>
                    <a:gd name="T61" fmla="*/ 44 h 601"/>
                    <a:gd name="T62" fmla="*/ 103 w 509"/>
                    <a:gd name="T63" fmla="*/ 51 h 601"/>
                    <a:gd name="T64" fmla="*/ 60 w 509"/>
                    <a:gd name="T65" fmla="*/ 118 h 601"/>
                    <a:gd name="T66" fmla="*/ 39 w 509"/>
                    <a:gd name="T67" fmla="*/ 153 h 6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9"/>
                    <a:gd name="T103" fmla="*/ 0 h 601"/>
                    <a:gd name="T104" fmla="*/ 509 w 509"/>
                    <a:gd name="T105" fmla="*/ 601 h 6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9" h="601">
                      <a:moveTo>
                        <a:pt x="0" y="124"/>
                      </a:moveTo>
                      <a:lnTo>
                        <a:pt x="9" y="112"/>
                      </a:lnTo>
                      <a:lnTo>
                        <a:pt x="18" y="95"/>
                      </a:lnTo>
                      <a:lnTo>
                        <a:pt x="47" y="46"/>
                      </a:lnTo>
                      <a:lnTo>
                        <a:pt x="64" y="22"/>
                      </a:lnTo>
                      <a:cubicBezTo>
                        <a:pt x="66" y="20"/>
                        <a:pt x="67" y="19"/>
                        <a:pt x="69" y="17"/>
                      </a:cubicBezTo>
                      <a:lnTo>
                        <a:pt x="85" y="5"/>
                      </a:lnTo>
                      <a:cubicBezTo>
                        <a:pt x="89" y="2"/>
                        <a:pt x="94" y="0"/>
                        <a:pt x="99" y="0"/>
                      </a:cubicBezTo>
                      <a:lnTo>
                        <a:pt x="115" y="0"/>
                      </a:lnTo>
                      <a:cubicBezTo>
                        <a:pt x="122" y="0"/>
                        <a:pt x="128" y="3"/>
                        <a:pt x="132" y="7"/>
                      </a:cubicBezTo>
                      <a:lnTo>
                        <a:pt x="148" y="23"/>
                      </a:lnTo>
                      <a:cubicBezTo>
                        <a:pt x="151" y="26"/>
                        <a:pt x="152" y="28"/>
                        <a:pt x="153" y="31"/>
                      </a:cubicBezTo>
                      <a:lnTo>
                        <a:pt x="160" y="47"/>
                      </a:lnTo>
                      <a:lnTo>
                        <a:pt x="168" y="72"/>
                      </a:lnTo>
                      <a:lnTo>
                        <a:pt x="183" y="134"/>
                      </a:lnTo>
                      <a:lnTo>
                        <a:pt x="195" y="210"/>
                      </a:lnTo>
                      <a:lnTo>
                        <a:pt x="209" y="291"/>
                      </a:lnTo>
                      <a:lnTo>
                        <a:pt x="223" y="373"/>
                      </a:lnTo>
                      <a:lnTo>
                        <a:pt x="239" y="447"/>
                      </a:lnTo>
                      <a:lnTo>
                        <a:pt x="256" y="507"/>
                      </a:lnTo>
                      <a:lnTo>
                        <a:pt x="266" y="528"/>
                      </a:lnTo>
                      <a:lnTo>
                        <a:pt x="264" y="524"/>
                      </a:lnTo>
                      <a:lnTo>
                        <a:pt x="275" y="541"/>
                      </a:lnTo>
                      <a:lnTo>
                        <a:pt x="268" y="535"/>
                      </a:lnTo>
                      <a:lnTo>
                        <a:pt x="294" y="553"/>
                      </a:lnTo>
                      <a:lnTo>
                        <a:pt x="284" y="549"/>
                      </a:lnTo>
                      <a:lnTo>
                        <a:pt x="315" y="553"/>
                      </a:lnTo>
                      <a:lnTo>
                        <a:pt x="305" y="553"/>
                      </a:lnTo>
                      <a:lnTo>
                        <a:pt x="339" y="544"/>
                      </a:lnTo>
                      <a:lnTo>
                        <a:pt x="336" y="546"/>
                      </a:lnTo>
                      <a:lnTo>
                        <a:pt x="372" y="530"/>
                      </a:lnTo>
                      <a:lnTo>
                        <a:pt x="436" y="490"/>
                      </a:lnTo>
                      <a:lnTo>
                        <a:pt x="465" y="473"/>
                      </a:lnTo>
                      <a:lnTo>
                        <a:pt x="490" y="462"/>
                      </a:lnTo>
                      <a:lnTo>
                        <a:pt x="509" y="505"/>
                      </a:lnTo>
                      <a:lnTo>
                        <a:pt x="490" y="514"/>
                      </a:lnTo>
                      <a:lnTo>
                        <a:pt x="461" y="531"/>
                      </a:lnTo>
                      <a:lnTo>
                        <a:pt x="391" y="573"/>
                      </a:lnTo>
                      <a:lnTo>
                        <a:pt x="355" y="589"/>
                      </a:lnTo>
                      <a:cubicBezTo>
                        <a:pt x="354" y="590"/>
                        <a:pt x="353" y="590"/>
                        <a:pt x="352" y="591"/>
                      </a:cubicBezTo>
                      <a:lnTo>
                        <a:pt x="318" y="600"/>
                      </a:lnTo>
                      <a:cubicBezTo>
                        <a:pt x="315" y="600"/>
                        <a:pt x="311" y="601"/>
                        <a:pt x="308" y="600"/>
                      </a:cubicBezTo>
                      <a:lnTo>
                        <a:pt x="277" y="596"/>
                      </a:lnTo>
                      <a:cubicBezTo>
                        <a:pt x="274" y="596"/>
                        <a:pt x="270" y="594"/>
                        <a:pt x="267" y="592"/>
                      </a:cubicBezTo>
                      <a:lnTo>
                        <a:pt x="241" y="574"/>
                      </a:lnTo>
                      <a:cubicBezTo>
                        <a:pt x="238" y="572"/>
                        <a:pt x="236" y="570"/>
                        <a:pt x="234" y="568"/>
                      </a:cubicBezTo>
                      <a:lnTo>
                        <a:pt x="223" y="551"/>
                      </a:lnTo>
                      <a:cubicBezTo>
                        <a:pt x="223" y="549"/>
                        <a:pt x="222" y="548"/>
                        <a:pt x="221" y="547"/>
                      </a:cubicBezTo>
                      <a:lnTo>
                        <a:pt x="210" y="520"/>
                      </a:lnTo>
                      <a:lnTo>
                        <a:pt x="192" y="457"/>
                      </a:lnTo>
                      <a:lnTo>
                        <a:pt x="176" y="382"/>
                      </a:lnTo>
                      <a:lnTo>
                        <a:pt x="162" y="300"/>
                      </a:lnTo>
                      <a:lnTo>
                        <a:pt x="148" y="217"/>
                      </a:lnTo>
                      <a:lnTo>
                        <a:pt x="136" y="145"/>
                      </a:lnTo>
                      <a:lnTo>
                        <a:pt x="123" y="86"/>
                      </a:lnTo>
                      <a:lnTo>
                        <a:pt x="116" y="66"/>
                      </a:lnTo>
                      <a:lnTo>
                        <a:pt x="109" y="50"/>
                      </a:lnTo>
                      <a:lnTo>
                        <a:pt x="114" y="57"/>
                      </a:lnTo>
                      <a:lnTo>
                        <a:pt x="98" y="41"/>
                      </a:lnTo>
                      <a:lnTo>
                        <a:pt x="115" y="48"/>
                      </a:lnTo>
                      <a:lnTo>
                        <a:pt x="99" y="48"/>
                      </a:lnTo>
                      <a:lnTo>
                        <a:pt x="114" y="44"/>
                      </a:lnTo>
                      <a:lnTo>
                        <a:pt x="98" y="56"/>
                      </a:lnTo>
                      <a:lnTo>
                        <a:pt x="103" y="51"/>
                      </a:lnTo>
                      <a:lnTo>
                        <a:pt x="88" y="69"/>
                      </a:lnTo>
                      <a:lnTo>
                        <a:pt x="60" y="118"/>
                      </a:lnTo>
                      <a:lnTo>
                        <a:pt x="48" y="141"/>
                      </a:lnTo>
                      <a:lnTo>
                        <a:pt x="39" y="153"/>
                      </a:lnTo>
                      <a:lnTo>
                        <a:pt x="0" y="124"/>
                      </a:lnTo>
                      <a:close/>
                    </a:path>
                  </a:pathLst>
                </a:custGeom>
                <a:solidFill>
                  <a:srgbClr val="FFFFFF"/>
                </a:solidFill>
                <a:ln w="0" cap="flat">
                  <a:noFill/>
                  <a:prstDash val="solid"/>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55" name="Freeform 308"/>
                <p:cNvSpPr>
                  <a:spLocks noEditPoints="1"/>
                </p:cNvSpPr>
                <p:nvPr/>
              </p:nvSpPr>
              <p:spPr bwMode="auto">
                <a:xfrm>
                  <a:off x="3921125" y="6015038"/>
                  <a:ext cx="49212" cy="46037"/>
                </a:xfrm>
                <a:custGeom>
                  <a:avLst/>
                  <a:gdLst>
                    <a:gd name="T0" fmla="*/ 9 w 308"/>
                    <a:gd name="T1" fmla="*/ 187 h 283"/>
                    <a:gd name="T2" fmla="*/ 5 w 308"/>
                    <a:gd name="T3" fmla="*/ 179 h 283"/>
                    <a:gd name="T4" fmla="*/ 1 w 308"/>
                    <a:gd name="T5" fmla="*/ 162 h 283"/>
                    <a:gd name="T6" fmla="*/ 4 w 308"/>
                    <a:gd name="T7" fmla="*/ 144 h 283"/>
                    <a:gd name="T8" fmla="*/ 13 w 308"/>
                    <a:gd name="T9" fmla="*/ 129 h 283"/>
                    <a:gd name="T10" fmla="*/ 20 w 308"/>
                    <a:gd name="T11" fmla="*/ 122 h 283"/>
                    <a:gd name="T12" fmla="*/ 181 w 308"/>
                    <a:gd name="T13" fmla="*/ 9 h 283"/>
                    <a:gd name="T14" fmla="*/ 189 w 308"/>
                    <a:gd name="T15" fmla="*/ 5 h 283"/>
                    <a:gd name="T16" fmla="*/ 206 w 308"/>
                    <a:gd name="T17" fmla="*/ 1 h 283"/>
                    <a:gd name="T18" fmla="*/ 224 w 308"/>
                    <a:gd name="T19" fmla="*/ 4 h 283"/>
                    <a:gd name="T20" fmla="*/ 239 w 308"/>
                    <a:gd name="T21" fmla="*/ 13 h 283"/>
                    <a:gd name="T22" fmla="*/ 246 w 308"/>
                    <a:gd name="T23" fmla="*/ 20 h 283"/>
                    <a:gd name="T24" fmla="*/ 299 w 308"/>
                    <a:gd name="T25" fmla="*/ 96 h 283"/>
                    <a:gd name="T26" fmla="*/ 303 w 308"/>
                    <a:gd name="T27" fmla="*/ 104 h 283"/>
                    <a:gd name="T28" fmla="*/ 307 w 308"/>
                    <a:gd name="T29" fmla="*/ 121 h 283"/>
                    <a:gd name="T30" fmla="*/ 304 w 308"/>
                    <a:gd name="T31" fmla="*/ 139 h 283"/>
                    <a:gd name="T32" fmla="*/ 295 w 308"/>
                    <a:gd name="T33" fmla="*/ 154 h 283"/>
                    <a:gd name="T34" fmla="*/ 288 w 308"/>
                    <a:gd name="T35" fmla="*/ 161 h 283"/>
                    <a:gd name="T36" fmla="*/ 127 w 308"/>
                    <a:gd name="T37" fmla="*/ 274 h 283"/>
                    <a:gd name="T38" fmla="*/ 119 w 308"/>
                    <a:gd name="T39" fmla="*/ 278 h 283"/>
                    <a:gd name="T40" fmla="*/ 102 w 308"/>
                    <a:gd name="T41" fmla="*/ 282 h 283"/>
                    <a:gd name="T42" fmla="*/ 83 w 308"/>
                    <a:gd name="T43" fmla="*/ 278 h 283"/>
                    <a:gd name="T44" fmla="*/ 68 w 308"/>
                    <a:gd name="T45" fmla="*/ 268 h 283"/>
                    <a:gd name="T46" fmla="*/ 62 w 308"/>
                    <a:gd name="T47" fmla="*/ 262 h 283"/>
                    <a:gd name="T48" fmla="*/ 9 w 308"/>
                    <a:gd name="T49" fmla="*/ 187 h 283"/>
                    <a:gd name="T50" fmla="*/ 101 w 308"/>
                    <a:gd name="T51" fmla="*/ 235 h 283"/>
                    <a:gd name="T52" fmla="*/ 95 w 308"/>
                    <a:gd name="T53" fmla="*/ 228 h 283"/>
                    <a:gd name="T54" fmla="*/ 110 w 308"/>
                    <a:gd name="T55" fmla="*/ 238 h 283"/>
                    <a:gd name="T56" fmla="*/ 91 w 308"/>
                    <a:gd name="T57" fmla="*/ 235 h 283"/>
                    <a:gd name="T58" fmla="*/ 108 w 308"/>
                    <a:gd name="T59" fmla="*/ 231 h 283"/>
                    <a:gd name="T60" fmla="*/ 100 w 308"/>
                    <a:gd name="T61" fmla="*/ 235 h 283"/>
                    <a:gd name="T62" fmla="*/ 261 w 308"/>
                    <a:gd name="T63" fmla="*/ 122 h 283"/>
                    <a:gd name="T64" fmla="*/ 254 w 308"/>
                    <a:gd name="T65" fmla="*/ 129 h 283"/>
                    <a:gd name="T66" fmla="*/ 263 w 308"/>
                    <a:gd name="T67" fmla="*/ 114 h 283"/>
                    <a:gd name="T68" fmla="*/ 260 w 308"/>
                    <a:gd name="T69" fmla="*/ 132 h 283"/>
                    <a:gd name="T70" fmla="*/ 256 w 308"/>
                    <a:gd name="T71" fmla="*/ 115 h 283"/>
                    <a:gd name="T72" fmla="*/ 260 w 308"/>
                    <a:gd name="T73" fmla="*/ 123 h 283"/>
                    <a:gd name="T74" fmla="*/ 207 w 308"/>
                    <a:gd name="T75" fmla="*/ 47 h 283"/>
                    <a:gd name="T76" fmla="*/ 214 w 308"/>
                    <a:gd name="T77" fmla="*/ 54 h 283"/>
                    <a:gd name="T78" fmla="*/ 199 w 308"/>
                    <a:gd name="T79" fmla="*/ 45 h 283"/>
                    <a:gd name="T80" fmla="*/ 217 w 308"/>
                    <a:gd name="T81" fmla="*/ 48 h 283"/>
                    <a:gd name="T82" fmla="*/ 200 w 308"/>
                    <a:gd name="T83" fmla="*/ 52 h 283"/>
                    <a:gd name="T84" fmla="*/ 208 w 308"/>
                    <a:gd name="T85" fmla="*/ 48 h 283"/>
                    <a:gd name="T86" fmla="*/ 47 w 308"/>
                    <a:gd name="T87" fmla="*/ 161 h 283"/>
                    <a:gd name="T88" fmla="*/ 54 w 308"/>
                    <a:gd name="T89" fmla="*/ 154 h 283"/>
                    <a:gd name="T90" fmla="*/ 45 w 308"/>
                    <a:gd name="T91" fmla="*/ 169 h 283"/>
                    <a:gd name="T92" fmla="*/ 48 w 308"/>
                    <a:gd name="T93" fmla="*/ 151 h 283"/>
                    <a:gd name="T94" fmla="*/ 52 w 308"/>
                    <a:gd name="T95" fmla="*/ 168 h 283"/>
                    <a:gd name="T96" fmla="*/ 48 w 308"/>
                    <a:gd name="T97" fmla="*/ 160 h 283"/>
                    <a:gd name="T98" fmla="*/ 101 w 308"/>
                    <a:gd name="T99" fmla="*/ 235 h 2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8"/>
                    <a:gd name="T151" fmla="*/ 0 h 283"/>
                    <a:gd name="T152" fmla="*/ 308 w 308"/>
                    <a:gd name="T153" fmla="*/ 283 h 2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8" h="283">
                      <a:moveTo>
                        <a:pt x="9" y="187"/>
                      </a:moveTo>
                      <a:cubicBezTo>
                        <a:pt x="7" y="185"/>
                        <a:pt x="6" y="182"/>
                        <a:pt x="5" y="179"/>
                      </a:cubicBezTo>
                      <a:lnTo>
                        <a:pt x="1" y="162"/>
                      </a:lnTo>
                      <a:cubicBezTo>
                        <a:pt x="0" y="156"/>
                        <a:pt x="1" y="149"/>
                        <a:pt x="4" y="144"/>
                      </a:cubicBezTo>
                      <a:lnTo>
                        <a:pt x="13" y="129"/>
                      </a:lnTo>
                      <a:cubicBezTo>
                        <a:pt x="15" y="126"/>
                        <a:pt x="17" y="124"/>
                        <a:pt x="20" y="122"/>
                      </a:cubicBezTo>
                      <a:lnTo>
                        <a:pt x="181" y="9"/>
                      </a:lnTo>
                      <a:cubicBezTo>
                        <a:pt x="183" y="7"/>
                        <a:pt x="186" y="6"/>
                        <a:pt x="189" y="5"/>
                      </a:cubicBezTo>
                      <a:lnTo>
                        <a:pt x="206" y="1"/>
                      </a:lnTo>
                      <a:cubicBezTo>
                        <a:pt x="212" y="0"/>
                        <a:pt x="218" y="1"/>
                        <a:pt x="224" y="4"/>
                      </a:cubicBezTo>
                      <a:lnTo>
                        <a:pt x="239" y="13"/>
                      </a:lnTo>
                      <a:cubicBezTo>
                        <a:pt x="242" y="15"/>
                        <a:pt x="244" y="17"/>
                        <a:pt x="246" y="20"/>
                      </a:cubicBezTo>
                      <a:lnTo>
                        <a:pt x="299" y="96"/>
                      </a:lnTo>
                      <a:cubicBezTo>
                        <a:pt x="301" y="98"/>
                        <a:pt x="302" y="101"/>
                        <a:pt x="303" y="104"/>
                      </a:cubicBezTo>
                      <a:lnTo>
                        <a:pt x="307" y="121"/>
                      </a:lnTo>
                      <a:cubicBezTo>
                        <a:pt x="308" y="127"/>
                        <a:pt x="307" y="133"/>
                        <a:pt x="304" y="139"/>
                      </a:cubicBezTo>
                      <a:lnTo>
                        <a:pt x="295" y="154"/>
                      </a:lnTo>
                      <a:cubicBezTo>
                        <a:pt x="293" y="157"/>
                        <a:pt x="291" y="159"/>
                        <a:pt x="288" y="161"/>
                      </a:cubicBezTo>
                      <a:lnTo>
                        <a:pt x="127" y="274"/>
                      </a:lnTo>
                      <a:cubicBezTo>
                        <a:pt x="125" y="276"/>
                        <a:pt x="122" y="277"/>
                        <a:pt x="119" y="278"/>
                      </a:cubicBezTo>
                      <a:lnTo>
                        <a:pt x="102" y="282"/>
                      </a:lnTo>
                      <a:cubicBezTo>
                        <a:pt x="95" y="283"/>
                        <a:pt x="89" y="282"/>
                        <a:pt x="83" y="278"/>
                      </a:cubicBezTo>
                      <a:lnTo>
                        <a:pt x="68" y="268"/>
                      </a:lnTo>
                      <a:cubicBezTo>
                        <a:pt x="66" y="267"/>
                        <a:pt x="64" y="265"/>
                        <a:pt x="62" y="262"/>
                      </a:cubicBezTo>
                      <a:lnTo>
                        <a:pt x="9" y="187"/>
                      </a:lnTo>
                      <a:close/>
                      <a:moveTo>
                        <a:pt x="101" y="235"/>
                      </a:moveTo>
                      <a:lnTo>
                        <a:pt x="95" y="228"/>
                      </a:lnTo>
                      <a:lnTo>
                        <a:pt x="110" y="238"/>
                      </a:lnTo>
                      <a:lnTo>
                        <a:pt x="91" y="235"/>
                      </a:lnTo>
                      <a:lnTo>
                        <a:pt x="108" y="231"/>
                      </a:lnTo>
                      <a:lnTo>
                        <a:pt x="100" y="235"/>
                      </a:lnTo>
                      <a:lnTo>
                        <a:pt x="261" y="122"/>
                      </a:lnTo>
                      <a:lnTo>
                        <a:pt x="254" y="129"/>
                      </a:lnTo>
                      <a:lnTo>
                        <a:pt x="263" y="114"/>
                      </a:lnTo>
                      <a:lnTo>
                        <a:pt x="260" y="132"/>
                      </a:lnTo>
                      <a:lnTo>
                        <a:pt x="256" y="115"/>
                      </a:lnTo>
                      <a:lnTo>
                        <a:pt x="260" y="123"/>
                      </a:lnTo>
                      <a:lnTo>
                        <a:pt x="207" y="47"/>
                      </a:lnTo>
                      <a:lnTo>
                        <a:pt x="214" y="54"/>
                      </a:lnTo>
                      <a:lnTo>
                        <a:pt x="199" y="45"/>
                      </a:lnTo>
                      <a:lnTo>
                        <a:pt x="217" y="48"/>
                      </a:lnTo>
                      <a:lnTo>
                        <a:pt x="200" y="52"/>
                      </a:lnTo>
                      <a:lnTo>
                        <a:pt x="208" y="48"/>
                      </a:lnTo>
                      <a:lnTo>
                        <a:pt x="47" y="161"/>
                      </a:lnTo>
                      <a:lnTo>
                        <a:pt x="54" y="154"/>
                      </a:lnTo>
                      <a:lnTo>
                        <a:pt x="45" y="169"/>
                      </a:lnTo>
                      <a:lnTo>
                        <a:pt x="48" y="151"/>
                      </a:lnTo>
                      <a:lnTo>
                        <a:pt x="52" y="168"/>
                      </a:lnTo>
                      <a:lnTo>
                        <a:pt x="48" y="160"/>
                      </a:lnTo>
                      <a:lnTo>
                        <a:pt x="101" y="235"/>
                      </a:lnTo>
                      <a:close/>
                    </a:path>
                  </a:pathLst>
                </a:custGeom>
                <a:solidFill>
                  <a:srgbClr val="FFFFFF"/>
                </a:solidFill>
                <a:ln w="0" cap="flat">
                  <a:noFill/>
                  <a:prstDash val="solid"/>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56" name="Freeform 309"/>
                <p:cNvSpPr>
                  <a:spLocks/>
                </p:cNvSpPr>
                <p:nvPr/>
              </p:nvSpPr>
              <p:spPr bwMode="auto">
                <a:xfrm>
                  <a:off x="3721100" y="5908675"/>
                  <a:ext cx="141287" cy="261937"/>
                </a:xfrm>
                <a:custGeom>
                  <a:avLst/>
                  <a:gdLst>
                    <a:gd name="T0" fmla="*/ 0 w 896"/>
                    <a:gd name="T1" fmla="*/ 150 h 1648"/>
                    <a:gd name="T2" fmla="*/ 150 w 896"/>
                    <a:gd name="T3" fmla="*/ 0 h 1648"/>
                    <a:gd name="T4" fmla="*/ 150 w 896"/>
                    <a:gd name="T5" fmla="*/ 0 h 1648"/>
                    <a:gd name="T6" fmla="*/ 150 w 896"/>
                    <a:gd name="T7" fmla="*/ 0 h 1648"/>
                    <a:gd name="T8" fmla="*/ 747 w 896"/>
                    <a:gd name="T9" fmla="*/ 0 h 1648"/>
                    <a:gd name="T10" fmla="*/ 747 w 896"/>
                    <a:gd name="T11" fmla="*/ 0 h 1648"/>
                    <a:gd name="T12" fmla="*/ 896 w 896"/>
                    <a:gd name="T13" fmla="*/ 150 h 1648"/>
                    <a:gd name="T14" fmla="*/ 896 w 896"/>
                    <a:gd name="T15" fmla="*/ 150 h 1648"/>
                    <a:gd name="T16" fmla="*/ 896 w 896"/>
                    <a:gd name="T17" fmla="*/ 150 h 1648"/>
                    <a:gd name="T18" fmla="*/ 896 w 896"/>
                    <a:gd name="T19" fmla="*/ 1499 h 1648"/>
                    <a:gd name="T20" fmla="*/ 896 w 896"/>
                    <a:gd name="T21" fmla="*/ 1499 h 1648"/>
                    <a:gd name="T22" fmla="*/ 747 w 896"/>
                    <a:gd name="T23" fmla="*/ 1648 h 1648"/>
                    <a:gd name="T24" fmla="*/ 747 w 896"/>
                    <a:gd name="T25" fmla="*/ 1648 h 1648"/>
                    <a:gd name="T26" fmla="*/ 747 w 896"/>
                    <a:gd name="T27" fmla="*/ 1648 h 1648"/>
                    <a:gd name="T28" fmla="*/ 150 w 896"/>
                    <a:gd name="T29" fmla="*/ 1648 h 1648"/>
                    <a:gd name="T30" fmla="*/ 150 w 896"/>
                    <a:gd name="T31" fmla="*/ 1648 h 1648"/>
                    <a:gd name="T32" fmla="*/ 0 w 896"/>
                    <a:gd name="T33" fmla="*/ 1499 h 1648"/>
                    <a:gd name="T34" fmla="*/ 0 w 896"/>
                    <a:gd name="T35" fmla="*/ 1499 h 1648"/>
                    <a:gd name="T36" fmla="*/ 0 w 896"/>
                    <a:gd name="T37" fmla="*/ 150 h 16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6"/>
                    <a:gd name="T58" fmla="*/ 0 h 1648"/>
                    <a:gd name="T59" fmla="*/ 896 w 896"/>
                    <a:gd name="T60" fmla="*/ 1648 h 16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6" h="1648">
                      <a:moveTo>
                        <a:pt x="0" y="150"/>
                      </a:moveTo>
                      <a:cubicBezTo>
                        <a:pt x="0" y="67"/>
                        <a:pt x="67" y="0"/>
                        <a:pt x="150" y="0"/>
                      </a:cubicBezTo>
                      <a:cubicBezTo>
                        <a:pt x="150" y="0"/>
                        <a:pt x="150" y="0"/>
                        <a:pt x="150" y="0"/>
                      </a:cubicBezTo>
                      <a:lnTo>
                        <a:pt x="747" y="0"/>
                      </a:lnTo>
                      <a:cubicBezTo>
                        <a:pt x="830" y="0"/>
                        <a:pt x="896" y="67"/>
                        <a:pt x="896" y="150"/>
                      </a:cubicBezTo>
                      <a:cubicBezTo>
                        <a:pt x="896" y="150"/>
                        <a:pt x="896" y="150"/>
                        <a:pt x="896" y="150"/>
                      </a:cubicBezTo>
                      <a:lnTo>
                        <a:pt x="896" y="1499"/>
                      </a:lnTo>
                      <a:cubicBezTo>
                        <a:pt x="896" y="1582"/>
                        <a:pt x="830" y="1648"/>
                        <a:pt x="747" y="1648"/>
                      </a:cubicBezTo>
                      <a:cubicBezTo>
                        <a:pt x="747" y="1648"/>
                        <a:pt x="747" y="1648"/>
                        <a:pt x="747" y="1648"/>
                      </a:cubicBezTo>
                      <a:lnTo>
                        <a:pt x="150" y="1648"/>
                      </a:lnTo>
                      <a:cubicBezTo>
                        <a:pt x="67" y="1648"/>
                        <a:pt x="0" y="1582"/>
                        <a:pt x="0" y="1499"/>
                      </a:cubicBezTo>
                      <a:cubicBezTo>
                        <a:pt x="0" y="1499"/>
                        <a:pt x="0" y="1499"/>
                        <a:pt x="0" y="1499"/>
                      </a:cubicBezTo>
                      <a:lnTo>
                        <a:pt x="0" y="150"/>
                      </a:lnTo>
                      <a:close/>
                    </a:path>
                  </a:pathLst>
                </a:custGeom>
                <a:solidFill>
                  <a:srgbClr val="FFFFFF"/>
                </a:solidFill>
                <a:ln w="0">
                  <a:noFill/>
                  <a:prstDash val="solid"/>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57" name="Freeform 310"/>
                <p:cNvSpPr>
                  <a:spLocks noEditPoints="1"/>
                </p:cNvSpPr>
                <p:nvPr/>
              </p:nvSpPr>
              <p:spPr bwMode="auto">
                <a:xfrm>
                  <a:off x="3717925" y="5905500"/>
                  <a:ext cx="149225" cy="268287"/>
                </a:xfrm>
                <a:custGeom>
                  <a:avLst/>
                  <a:gdLst>
                    <a:gd name="T0" fmla="*/ 4 w 944"/>
                    <a:gd name="T1" fmla="*/ 142 h 1696"/>
                    <a:gd name="T2" fmla="*/ 14 w 944"/>
                    <a:gd name="T3" fmla="*/ 109 h 1696"/>
                    <a:gd name="T4" fmla="*/ 48 w 944"/>
                    <a:gd name="T5" fmla="*/ 55 h 1696"/>
                    <a:gd name="T6" fmla="*/ 103 w 944"/>
                    <a:gd name="T7" fmla="*/ 16 h 1696"/>
                    <a:gd name="T8" fmla="*/ 137 w 944"/>
                    <a:gd name="T9" fmla="*/ 5 h 1696"/>
                    <a:gd name="T10" fmla="*/ 172 w 944"/>
                    <a:gd name="T11" fmla="*/ 1 h 1696"/>
                    <a:gd name="T12" fmla="*/ 804 w 944"/>
                    <a:gd name="T13" fmla="*/ 4 h 1696"/>
                    <a:gd name="T14" fmla="*/ 837 w 944"/>
                    <a:gd name="T15" fmla="*/ 14 h 1696"/>
                    <a:gd name="T16" fmla="*/ 891 w 944"/>
                    <a:gd name="T17" fmla="*/ 48 h 1696"/>
                    <a:gd name="T18" fmla="*/ 929 w 944"/>
                    <a:gd name="T19" fmla="*/ 103 h 1696"/>
                    <a:gd name="T20" fmla="*/ 940 w 944"/>
                    <a:gd name="T21" fmla="*/ 137 h 1696"/>
                    <a:gd name="T22" fmla="*/ 944 w 944"/>
                    <a:gd name="T23" fmla="*/ 172 h 1696"/>
                    <a:gd name="T24" fmla="*/ 941 w 944"/>
                    <a:gd name="T25" fmla="*/ 1556 h 1696"/>
                    <a:gd name="T26" fmla="*/ 931 w 944"/>
                    <a:gd name="T27" fmla="*/ 1589 h 1696"/>
                    <a:gd name="T28" fmla="*/ 898 w 944"/>
                    <a:gd name="T29" fmla="*/ 1642 h 1696"/>
                    <a:gd name="T30" fmla="*/ 842 w 944"/>
                    <a:gd name="T31" fmla="*/ 1681 h 1696"/>
                    <a:gd name="T32" fmla="*/ 809 w 944"/>
                    <a:gd name="T33" fmla="*/ 1692 h 1696"/>
                    <a:gd name="T34" fmla="*/ 774 w 944"/>
                    <a:gd name="T35" fmla="*/ 1696 h 1696"/>
                    <a:gd name="T36" fmla="*/ 142 w 944"/>
                    <a:gd name="T37" fmla="*/ 1693 h 1696"/>
                    <a:gd name="T38" fmla="*/ 109 w 944"/>
                    <a:gd name="T39" fmla="*/ 1683 h 1696"/>
                    <a:gd name="T40" fmla="*/ 55 w 944"/>
                    <a:gd name="T41" fmla="*/ 1650 h 1696"/>
                    <a:gd name="T42" fmla="*/ 16 w 944"/>
                    <a:gd name="T43" fmla="*/ 1595 h 1696"/>
                    <a:gd name="T44" fmla="*/ 5 w 944"/>
                    <a:gd name="T45" fmla="*/ 1561 h 1696"/>
                    <a:gd name="T46" fmla="*/ 1 w 944"/>
                    <a:gd name="T47" fmla="*/ 1526 h 1696"/>
                    <a:gd name="T48" fmla="*/ 48 w 944"/>
                    <a:gd name="T49" fmla="*/ 1521 h 1696"/>
                    <a:gd name="T50" fmla="*/ 50 w 944"/>
                    <a:gd name="T51" fmla="*/ 1546 h 1696"/>
                    <a:gd name="T52" fmla="*/ 56 w 944"/>
                    <a:gd name="T53" fmla="*/ 1568 h 1696"/>
                    <a:gd name="T54" fmla="*/ 81 w 944"/>
                    <a:gd name="T55" fmla="*/ 1609 h 1696"/>
                    <a:gd name="T56" fmla="*/ 124 w 944"/>
                    <a:gd name="T57" fmla="*/ 1638 h 1696"/>
                    <a:gd name="T58" fmla="*/ 147 w 944"/>
                    <a:gd name="T59" fmla="*/ 1646 h 1696"/>
                    <a:gd name="T60" fmla="*/ 769 w 944"/>
                    <a:gd name="T61" fmla="*/ 1649 h 1696"/>
                    <a:gd name="T62" fmla="*/ 794 w 944"/>
                    <a:gd name="T63" fmla="*/ 1647 h 1696"/>
                    <a:gd name="T64" fmla="*/ 816 w 944"/>
                    <a:gd name="T65" fmla="*/ 1640 h 1696"/>
                    <a:gd name="T66" fmla="*/ 857 w 944"/>
                    <a:gd name="T67" fmla="*/ 1616 h 1696"/>
                    <a:gd name="T68" fmla="*/ 886 w 944"/>
                    <a:gd name="T69" fmla="*/ 1574 h 1696"/>
                    <a:gd name="T70" fmla="*/ 894 w 944"/>
                    <a:gd name="T71" fmla="*/ 1551 h 1696"/>
                    <a:gd name="T72" fmla="*/ 897 w 944"/>
                    <a:gd name="T73" fmla="*/ 177 h 1696"/>
                    <a:gd name="T74" fmla="*/ 895 w 944"/>
                    <a:gd name="T75" fmla="*/ 152 h 1696"/>
                    <a:gd name="T76" fmla="*/ 888 w 944"/>
                    <a:gd name="T77" fmla="*/ 129 h 1696"/>
                    <a:gd name="T78" fmla="*/ 864 w 944"/>
                    <a:gd name="T79" fmla="*/ 88 h 1696"/>
                    <a:gd name="T80" fmla="*/ 822 w 944"/>
                    <a:gd name="T81" fmla="*/ 59 h 1696"/>
                    <a:gd name="T82" fmla="*/ 799 w 944"/>
                    <a:gd name="T83" fmla="*/ 51 h 1696"/>
                    <a:gd name="T84" fmla="*/ 177 w 944"/>
                    <a:gd name="T85" fmla="*/ 48 h 1696"/>
                    <a:gd name="T86" fmla="*/ 152 w 944"/>
                    <a:gd name="T87" fmla="*/ 50 h 1696"/>
                    <a:gd name="T88" fmla="*/ 130 w 944"/>
                    <a:gd name="T89" fmla="*/ 56 h 1696"/>
                    <a:gd name="T90" fmla="*/ 88 w 944"/>
                    <a:gd name="T91" fmla="*/ 82 h 1696"/>
                    <a:gd name="T92" fmla="*/ 59 w 944"/>
                    <a:gd name="T93" fmla="*/ 124 h 1696"/>
                    <a:gd name="T94" fmla="*/ 51 w 944"/>
                    <a:gd name="T95" fmla="*/ 147 h 1696"/>
                    <a:gd name="T96" fmla="*/ 48 w 944"/>
                    <a:gd name="T97" fmla="*/ 1521 h 16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4"/>
                    <a:gd name="T148" fmla="*/ 0 h 1696"/>
                    <a:gd name="T149" fmla="*/ 944 w 944"/>
                    <a:gd name="T150" fmla="*/ 1696 h 16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4" h="1696">
                      <a:moveTo>
                        <a:pt x="0" y="174"/>
                      </a:moveTo>
                      <a:lnTo>
                        <a:pt x="4" y="142"/>
                      </a:lnTo>
                      <a:cubicBezTo>
                        <a:pt x="4" y="140"/>
                        <a:pt x="4" y="139"/>
                        <a:pt x="5" y="137"/>
                      </a:cubicBezTo>
                      <a:lnTo>
                        <a:pt x="14" y="109"/>
                      </a:lnTo>
                      <a:cubicBezTo>
                        <a:pt x="14" y="107"/>
                        <a:pt x="15" y="105"/>
                        <a:pt x="16" y="103"/>
                      </a:cubicBezTo>
                      <a:lnTo>
                        <a:pt x="48" y="55"/>
                      </a:lnTo>
                      <a:cubicBezTo>
                        <a:pt x="50" y="53"/>
                        <a:pt x="53" y="50"/>
                        <a:pt x="55" y="48"/>
                      </a:cubicBezTo>
                      <a:lnTo>
                        <a:pt x="103" y="16"/>
                      </a:lnTo>
                      <a:cubicBezTo>
                        <a:pt x="105" y="15"/>
                        <a:pt x="107" y="14"/>
                        <a:pt x="109" y="14"/>
                      </a:cubicBezTo>
                      <a:lnTo>
                        <a:pt x="137" y="5"/>
                      </a:lnTo>
                      <a:cubicBezTo>
                        <a:pt x="139" y="4"/>
                        <a:pt x="140" y="4"/>
                        <a:pt x="142" y="4"/>
                      </a:cubicBezTo>
                      <a:lnTo>
                        <a:pt x="172" y="1"/>
                      </a:lnTo>
                      <a:lnTo>
                        <a:pt x="771" y="0"/>
                      </a:lnTo>
                      <a:lnTo>
                        <a:pt x="804" y="4"/>
                      </a:lnTo>
                      <a:cubicBezTo>
                        <a:pt x="806" y="4"/>
                        <a:pt x="807" y="4"/>
                        <a:pt x="809" y="5"/>
                      </a:cubicBezTo>
                      <a:lnTo>
                        <a:pt x="837" y="14"/>
                      </a:lnTo>
                      <a:cubicBezTo>
                        <a:pt x="839" y="14"/>
                        <a:pt x="841" y="15"/>
                        <a:pt x="843" y="16"/>
                      </a:cubicBezTo>
                      <a:lnTo>
                        <a:pt x="891" y="48"/>
                      </a:lnTo>
                      <a:cubicBezTo>
                        <a:pt x="894" y="50"/>
                        <a:pt x="896" y="53"/>
                        <a:pt x="898" y="55"/>
                      </a:cubicBezTo>
                      <a:lnTo>
                        <a:pt x="929" y="103"/>
                      </a:lnTo>
                      <a:cubicBezTo>
                        <a:pt x="930" y="105"/>
                        <a:pt x="931" y="107"/>
                        <a:pt x="931" y="109"/>
                      </a:cubicBezTo>
                      <a:lnTo>
                        <a:pt x="940" y="137"/>
                      </a:lnTo>
                      <a:cubicBezTo>
                        <a:pt x="941" y="139"/>
                        <a:pt x="941" y="140"/>
                        <a:pt x="941" y="142"/>
                      </a:cubicBezTo>
                      <a:lnTo>
                        <a:pt x="944" y="172"/>
                      </a:lnTo>
                      <a:lnTo>
                        <a:pt x="944" y="1523"/>
                      </a:lnTo>
                      <a:lnTo>
                        <a:pt x="941" y="1556"/>
                      </a:lnTo>
                      <a:cubicBezTo>
                        <a:pt x="941" y="1558"/>
                        <a:pt x="941" y="1559"/>
                        <a:pt x="940" y="1561"/>
                      </a:cubicBezTo>
                      <a:lnTo>
                        <a:pt x="931" y="1589"/>
                      </a:lnTo>
                      <a:cubicBezTo>
                        <a:pt x="931" y="1591"/>
                        <a:pt x="930" y="1593"/>
                        <a:pt x="929" y="1594"/>
                      </a:cubicBezTo>
                      <a:lnTo>
                        <a:pt x="898" y="1642"/>
                      </a:lnTo>
                      <a:cubicBezTo>
                        <a:pt x="896" y="1645"/>
                        <a:pt x="893" y="1648"/>
                        <a:pt x="890" y="1650"/>
                      </a:cubicBezTo>
                      <a:lnTo>
                        <a:pt x="842" y="1681"/>
                      </a:lnTo>
                      <a:cubicBezTo>
                        <a:pt x="841" y="1682"/>
                        <a:pt x="839" y="1683"/>
                        <a:pt x="837" y="1683"/>
                      </a:cubicBezTo>
                      <a:lnTo>
                        <a:pt x="809" y="1692"/>
                      </a:lnTo>
                      <a:cubicBezTo>
                        <a:pt x="807" y="1693"/>
                        <a:pt x="806" y="1693"/>
                        <a:pt x="804" y="1693"/>
                      </a:cubicBezTo>
                      <a:lnTo>
                        <a:pt x="774" y="1696"/>
                      </a:lnTo>
                      <a:lnTo>
                        <a:pt x="174" y="1696"/>
                      </a:lnTo>
                      <a:lnTo>
                        <a:pt x="142" y="1693"/>
                      </a:lnTo>
                      <a:cubicBezTo>
                        <a:pt x="140" y="1693"/>
                        <a:pt x="139" y="1693"/>
                        <a:pt x="137" y="1692"/>
                      </a:cubicBezTo>
                      <a:lnTo>
                        <a:pt x="109" y="1683"/>
                      </a:lnTo>
                      <a:cubicBezTo>
                        <a:pt x="107" y="1683"/>
                        <a:pt x="105" y="1682"/>
                        <a:pt x="103" y="1681"/>
                      </a:cubicBezTo>
                      <a:lnTo>
                        <a:pt x="55" y="1650"/>
                      </a:lnTo>
                      <a:cubicBezTo>
                        <a:pt x="53" y="1648"/>
                        <a:pt x="50" y="1646"/>
                        <a:pt x="48" y="1643"/>
                      </a:cubicBezTo>
                      <a:lnTo>
                        <a:pt x="16" y="1595"/>
                      </a:lnTo>
                      <a:cubicBezTo>
                        <a:pt x="15" y="1593"/>
                        <a:pt x="14" y="1591"/>
                        <a:pt x="14" y="1589"/>
                      </a:cubicBezTo>
                      <a:lnTo>
                        <a:pt x="5" y="1561"/>
                      </a:lnTo>
                      <a:cubicBezTo>
                        <a:pt x="4" y="1559"/>
                        <a:pt x="4" y="1558"/>
                        <a:pt x="4" y="1556"/>
                      </a:cubicBezTo>
                      <a:lnTo>
                        <a:pt x="1" y="1526"/>
                      </a:lnTo>
                      <a:lnTo>
                        <a:pt x="0" y="174"/>
                      </a:lnTo>
                      <a:close/>
                      <a:moveTo>
                        <a:pt x="48" y="1521"/>
                      </a:moveTo>
                      <a:lnTo>
                        <a:pt x="51" y="1551"/>
                      </a:lnTo>
                      <a:lnTo>
                        <a:pt x="50" y="1546"/>
                      </a:lnTo>
                      <a:lnTo>
                        <a:pt x="59" y="1574"/>
                      </a:lnTo>
                      <a:lnTo>
                        <a:pt x="56" y="1568"/>
                      </a:lnTo>
                      <a:lnTo>
                        <a:pt x="88" y="1616"/>
                      </a:lnTo>
                      <a:lnTo>
                        <a:pt x="81" y="1609"/>
                      </a:lnTo>
                      <a:lnTo>
                        <a:pt x="129" y="1640"/>
                      </a:lnTo>
                      <a:lnTo>
                        <a:pt x="124" y="1638"/>
                      </a:lnTo>
                      <a:lnTo>
                        <a:pt x="152" y="1647"/>
                      </a:lnTo>
                      <a:lnTo>
                        <a:pt x="147" y="1646"/>
                      </a:lnTo>
                      <a:lnTo>
                        <a:pt x="174" y="1648"/>
                      </a:lnTo>
                      <a:lnTo>
                        <a:pt x="769" y="1649"/>
                      </a:lnTo>
                      <a:lnTo>
                        <a:pt x="799" y="1646"/>
                      </a:lnTo>
                      <a:lnTo>
                        <a:pt x="794" y="1647"/>
                      </a:lnTo>
                      <a:lnTo>
                        <a:pt x="822" y="1638"/>
                      </a:lnTo>
                      <a:lnTo>
                        <a:pt x="816" y="1640"/>
                      </a:lnTo>
                      <a:lnTo>
                        <a:pt x="864" y="1609"/>
                      </a:lnTo>
                      <a:lnTo>
                        <a:pt x="857" y="1616"/>
                      </a:lnTo>
                      <a:lnTo>
                        <a:pt x="888" y="1568"/>
                      </a:lnTo>
                      <a:lnTo>
                        <a:pt x="886" y="1574"/>
                      </a:lnTo>
                      <a:lnTo>
                        <a:pt x="895" y="1546"/>
                      </a:lnTo>
                      <a:lnTo>
                        <a:pt x="894" y="1551"/>
                      </a:lnTo>
                      <a:lnTo>
                        <a:pt x="896" y="1523"/>
                      </a:lnTo>
                      <a:lnTo>
                        <a:pt x="897" y="177"/>
                      </a:lnTo>
                      <a:lnTo>
                        <a:pt x="894" y="147"/>
                      </a:lnTo>
                      <a:lnTo>
                        <a:pt x="895" y="152"/>
                      </a:lnTo>
                      <a:lnTo>
                        <a:pt x="886" y="124"/>
                      </a:lnTo>
                      <a:lnTo>
                        <a:pt x="888" y="129"/>
                      </a:lnTo>
                      <a:lnTo>
                        <a:pt x="857" y="81"/>
                      </a:lnTo>
                      <a:lnTo>
                        <a:pt x="864" y="88"/>
                      </a:lnTo>
                      <a:lnTo>
                        <a:pt x="816" y="56"/>
                      </a:lnTo>
                      <a:lnTo>
                        <a:pt x="822" y="59"/>
                      </a:lnTo>
                      <a:lnTo>
                        <a:pt x="794" y="50"/>
                      </a:lnTo>
                      <a:lnTo>
                        <a:pt x="799" y="51"/>
                      </a:lnTo>
                      <a:lnTo>
                        <a:pt x="771" y="48"/>
                      </a:lnTo>
                      <a:lnTo>
                        <a:pt x="177" y="48"/>
                      </a:lnTo>
                      <a:lnTo>
                        <a:pt x="147" y="51"/>
                      </a:lnTo>
                      <a:lnTo>
                        <a:pt x="152" y="50"/>
                      </a:lnTo>
                      <a:lnTo>
                        <a:pt x="124" y="59"/>
                      </a:lnTo>
                      <a:lnTo>
                        <a:pt x="130" y="56"/>
                      </a:lnTo>
                      <a:lnTo>
                        <a:pt x="82" y="88"/>
                      </a:lnTo>
                      <a:lnTo>
                        <a:pt x="88" y="82"/>
                      </a:lnTo>
                      <a:lnTo>
                        <a:pt x="56" y="130"/>
                      </a:lnTo>
                      <a:lnTo>
                        <a:pt x="59" y="124"/>
                      </a:lnTo>
                      <a:lnTo>
                        <a:pt x="50" y="152"/>
                      </a:lnTo>
                      <a:lnTo>
                        <a:pt x="51" y="147"/>
                      </a:lnTo>
                      <a:lnTo>
                        <a:pt x="48" y="174"/>
                      </a:lnTo>
                      <a:lnTo>
                        <a:pt x="48" y="1521"/>
                      </a:lnTo>
                      <a:close/>
                    </a:path>
                  </a:pathLst>
                </a:custGeom>
                <a:solidFill>
                  <a:schemeClr val="accent2"/>
                </a:solidFill>
                <a:ln w="0" cap="flat">
                  <a:noFill/>
                  <a:prstDash val="solid"/>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58" name="Freeform 311"/>
                <p:cNvSpPr>
                  <a:spLocks/>
                </p:cNvSpPr>
                <p:nvPr/>
              </p:nvSpPr>
              <p:spPr bwMode="auto">
                <a:xfrm>
                  <a:off x="3738563" y="5932488"/>
                  <a:ext cx="109537" cy="85725"/>
                </a:xfrm>
                <a:custGeom>
                  <a:avLst/>
                  <a:gdLst>
                    <a:gd name="T0" fmla="*/ 0 w 688"/>
                    <a:gd name="T1" fmla="*/ 91 h 544"/>
                    <a:gd name="T2" fmla="*/ 91 w 688"/>
                    <a:gd name="T3" fmla="*/ 0 h 544"/>
                    <a:gd name="T4" fmla="*/ 91 w 688"/>
                    <a:gd name="T5" fmla="*/ 0 h 544"/>
                    <a:gd name="T6" fmla="*/ 91 w 688"/>
                    <a:gd name="T7" fmla="*/ 0 h 544"/>
                    <a:gd name="T8" fmla="*/ 598 w 688"/>
                    <a:gd name="T9" fmla="*/ 0 h 544"/>
                    <a:gd name="T10" fmla="*/ 598 w 688"/>
                    <a:gd name="T11" fmla="*/ 0 h 544"/>
                    <a:gd name="T12" fmla="*/ 688 w 688"/>
                    <a:gd name="T13" fmla="*/ 91 h 544"/>
                    <a:gd name="T14" fmla="*/ 688 w 688"/>
                    <a:gd name="T15" fmla="*/ 91 h 544"/>
                    <a:gd name="T16" fmla="*/ 688 w 688"/>
                    <a:gd name="T17" fmla="*/ 91 h 544"/>
                    <a:gd name="T18" fmla="*/ 688 w 688"/>
                    <a:gd name="T19" fmla="*/ 454 h 544"/>
                    <a:gd name="T20" fmla="*/ 688 w 688"/>
                    <a:gd name="T21" fmla="*/ 454 h 544"/>
                    <a:gd name="T22" fmla="*/ 598 w 688"/>
                    <a:gd name="T23" fmla="*/ 544 h 544"/>
                    <a:gd name="T24" fmla="*/ 598 w 688"/>
                    <a:gd name="T25" fmla="*/ 544 h 544"/>
                    <a:gd name="T26" fmla="*/ 598 w 688"/>
                    <a:gd name="T27" fmla="*/ 544 h 544"/>
                    <a:gd name="T28" fmla="*/ 91 w 688"/>
                    <a:gd name="T29" fmla="*/ 544 h 544"/>
                    <a:gd name="T30" fmla="*/ 91 w 688"/>
                    <a:gd name="T31" fmla="*/ 544 h 544"/>
                    <a:gd name="T32" fmla="*/ 0 w 688"/>
                    <a:gd name="T33" fmla="*/ 454 h 544"/>
                    <a:gd name="T34" fmla="*/ 0 w 688"/>
                    <a:gd name="T35" fmla="*/ 454 h 544"/>
                    <a:gd name="T36" fmla="*/ 0 w 688"/>
                    <a:gd name="T37" fmla="*/ 91 h 5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8"/>
                    <a:gd name="T58" fmla="*/ 0 h 544"/>
                    <a:gd name="T59" fmla="*/ 688 w 688"/>
                    <a:gd name="T60" fmla="*/ 544 h 5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8" h="544">
                      <a:moveTo>
                        <a:pt x="0" y="91"/>
                      </a:moveTo>
                      <a:cubicBezTo>
                        <a:pt x="0" y="41"/>
                        <a:pt x="41" y="0"/>
                        <a:pt x="91" y="0"/>
                      </a:cubicBezTo>
                      <a:cubicBezTo>
                        <a:pt x="91" y="0"/>
                        <a:pt x="91" y="0"/>
                        <a:pt x="91" y="0"/>
                      </a:cubicBezTo>
                      <a:lnTo>
                        <a:pt x="598" y="0"/>
                      </a:lnTo>
                      <a:cubicBezTo>
                        <a:pt x="648" y="0"/>
                        <a:pt x="688" y="41"/>
                        <a:pt x="688" y="91"/>
                      </a:cubicBezTo>
                      <a:cubicBezTo>
                        <a:pt x="688" y="91"/>
                        <a:pt x="688" y="91"/>
                        <a:pt x="688" y="91"/>
                      </a:cubicBezTo>
                      <a:lnTo>
                        <a:pt x="688" y="454"/>
                      </a:lnTo>
                      <a:cubicBezTo>
                        <a:pt x="688" y="504"/>
                        <a:pt x="648" y="544"/>
                        <a:pt x="598" y="544"/>
                      </a:cubicBezTo>
                      <a:cubicBezTo>
                        <a:pt x="598" y="544"/>
                        <a:pt x="598" y="544"/>
                        <a:pt x="598" y="544"/>
                      </a:cubicBezTo>
                      <a:lnTo>
                        <a:pt x="91" y="544"/>
                      </a:lnTo>
                      <a:cubicBezTo>
                        <a:pt x="41" y="544"/>
                        <a:pt x="0" y="504"/>
                        <a:pt x="0" y="454"/>
                      </a:cubicBezTo>
                      <a:cubicBezTo>
                        <a:pt x="0" y="454"/>
                        <a:pt x="0" y="454"/>
                        <a:pt x="0" y="454"/>
                      </a:cubicBezTo>
                      <a:lnTo>
                        <a:pt x="0" y="91"/>
                      </a:lnTo>
                      <a:close/>
                    </a:path>
                  </a:pathLst>
                </a:custGeom>
                <a:gradFill rotWithShape="0">
                  <a:gsLst>
                    <a:gs pos="0">
                      <a:schemeClr val="accent2">
                        <a:lumMod val="60000"/>
                        <a:lumOff val="40000"/>
                      </a:schemeClr>
                    </a:gs>
                    <a:gs pos="100000">
                      <a:schemeClr val="accent2"/>
                    </a:gs>
                  </a:gsLst>
                  <a:lin ang="5400000" scaled="1"/>
                </a:gra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sp>
              <p:nvSpPr>
                <p:cNvPr id="259" name="Freeform 313"/>
                <p:cNvSpPr>
                  <a:spLocks/>
                </p:cNvSpPr>
                <p:nvPr/>
              </p:nvSpPr>
              <p:spPr bwMode="auto">
                <a:xfrm>
                  <a:off x="3757613" y="6040438"/>
                  <a:ext cx="65087" cy="101600"/>
                </a:xfrm>
                <a:custGeom>
                  <a:avLst/>
                  <a:gdLst>
                    <a:gd name="T0" fmla="*/ 25 w 41"/>
                    <a:gd name="T1" fmla="*/ 1 h 64"/>
                    <a:gd name="T2" fmla="*/ 5 w 41"/>
                    <a:gd name="T3" fmla="*/ 31 h 64"/>
                    <a:gd name="T4" fmla="*/ 18 w 41"/>
                    <a:gd name="T5" fmla="*/ 32 h 64"/>
                    <a:gd name="T6" fmla="*/ 4 w 41"/>
                    <a:gd name="T7" fmla="*/ 54 h 64"/>
                    <a:gd name="T8" fmla="*/ 0 w 41"/>
                    <a:gd name="T9" fmla="*/ 52 h 64"/>
                    <a:gd name="T10" fmla="*/ 0 w 41"/>
                    <a:gd name="T11" fmla="*/ 64 h 64"/>
                    <a:gd name="T12" fmla="*/ 12 w 41"/>
                    <a:gd name="T13" fmla="*/ 58 h 64"/>
                    <a:gd name="T14" fmla="*/ 8 w 41"/>
                    <a:gd name="T15" fmla="*/ 56 h 64"/>
                    <a:gd name="T16" fmla="*/ 32 w 41"/>
                    <a:gd name="T17" fmla="*/ 27 h 64"/>
                    <a:gd name="T18" fmla="*/ 19 w 41"/>
                    <a:gd name="T19" fmla="*/ 26 h 64"/>
                    <a:gd name="T20" fmla="*/ 41 w 41"/>
                    <a:gd name="T21" fmla="*/ 0 h 64"/>
                    <a:gd name="T22" fmla="*/ 25 w 41"/>
                    <a:gd name="T23" fmla="*/ 1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64"/>
                    <a:gd name="T38" fmla="*/ 41 w 41"/>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64">
                      <a:moveTo>
                        <a:pt x="25" y="1"/>
                      </a:moveTo>
                      <a:lnTo>
                        <a:pt x="5" y="31"/>
                      </a:lnTo>
                      <a:lnTo>
                        <a:pt x="18" y="32"/>
                      </a:lnTo>
                      <a:lnTo>
                        <a:pt x="4" y="54"/>
                      </a:lnTo>
                      <a:lnTo>
                        <a:pt x="0" y="52"/>
                      </a:lnTo>
                      <a:lnTo>
                        <a:pt x="0" y="64"/>
                      </a:lnTo>
                      <a:lnTo>
                        <a:pt x="12" y="58"/>
                      </a:lnTo>
                      <a:lnTo>
                        <a:pt x="8" y="56"/>
                      </a:lnTo>
                      <a:lnTo>
                        <a:pt x="32" y="27"/>
                      </a:lnTo>
                      <a:lnTo>
                        <a:pt x="19" y="26"/>
                      </a:lnTo>
                      <a:lnTo>
                        <a:pt x="41" y="0"/>
                      </a:lnTo>
                      <a:lnTo>
                        <a:pt x="25" y="1"/>
                      </a:lnTo>
                      <a:close/>
                    </a:path>
                  </a:pathLst>
                </a:custGeom>
                <a:solidFill>
                  <a:schemeClr val="accent2"/>
                </a:solidFill>
                <a:ln w="9525">
                  <a:noFill/>
                  <a:round/>
                  <a:headEnd/>
                  <a:tailEnd/>
                </a:ln>
              </p:spPr>
              <p:txBody>
                <a:bodyPr/>
                <a:lstStyle/>
                <a:p>
                  <a:pPr eaLnBrk="1" hangingPunct="1">
                    <a:spcBef>
                      <a:spcPct val="0"/>
                    </a:spcBef>
                    <a:spcAft>
                      <a:spcPct val="0"/>
                    </a:spcAft>
                    <a:buClrTx/>
                  </a:pPr>
                  <a:endParaRPr lang="de-DE">
                    <a:solidFill>
                      <a:srgbClr val="000000"/>
                    </a:solidFill>
                    <a:cs typeface="Arial" charset="0"/>
                  </a:endParaRPr>
                </a:p>
              </p:txBody>
            </p:sp>
          </p:grpSp>
        </p:grpSp>
      </p:grpSp>
    </p:spTree>
    <p:extLst>
      <p:ext uri="{BB962C8B-B14F-4D97-AF65-F5344CB8AC3E}">
        <p14:creationId xmlns:p14="http://schemas.microsoft.com/office/powerpoint/2010/main" val="3145642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fi-FI" dirty="0" smtClean="0"/>
              <a:t>Rating and Billing related business challenges</a:t>
            </a:r>
          </a:p>
        </p:txBody>
      </p:sp>
      <p:graphicFrame>
        <p:nvGraphicFramePr>
          <p:cNvPr id="6" name="Diagram 5"/>
          <p:cNvGraphicFramePr/>
          <p:nvPr/>
        </p:nvGraphicFramePr>
        <p:xfrm>
          <a:off x="338669" y="846668"/>
          <a:ext cx="8517466" cy="5401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pieren 1390"/>
          <p:cNvGrpSpPr>
            <a:grpSpLocks/>
          </p:cNvGrpSpPr>
          <p:nvPr/>
        </p:nvGrpSpPr>
        <p:grpSpPr bwMode="auto">
          <a:xfrm>
            <a:off x="762000" y="5429250"/>
            <a:ext cx="660400" cy="565150"/>
            <a:chOff x="3717925" y="5905500"/>
            <a:chExt cx="252412" cy="268287"/>
          </a:xfrm>
        </p:grpSpPr>
        <p:sp>
          <p:nvSpPr>
            <p:cNvPr id="54277" name="Freeform 307"/>
            <p:cNvSpPr>
              <a:spLocks/>
            </p:cNvSpPr>
            <p:nvPr/>
          </p:nvSpPr>
          <p:spPr bwMode="auto">
            <a:xfrm>
              <a:off x="3924300" y="6018213"/>
              <a:ext cx="42862" cy="39687"/>
            </a:xfrm>
            <a:custGeom>
              <a:avLst/>
              <a:gdLst>
                <a:gd name="T0" fmla="*/ 1284 w 267"/>
                <a:gd name="T1" fmla="*/ 25195 h 241"/>
                <a:gd name="T2" fmla="*/ 2087 w 267"/>
                <a:gd name="T3" fmla="*/ 19926 h 241"/>
                <a:gd name="T4" fmla="*/ 2087 w 267"/>
                <a:gd name="T5" fmla="*/ 19926 h 241"/>
                <a:gd name="T6" fmla="*/ 2087 w 267"/>
                <a:gd name="T7" fmla="*/ 19926 h 241"/>
                <a:gd name="T8" fmla="*/ 27933 w 267"/>
                <a:gd name="T9" fmla="*/ 1317 h 241"/>
                <a:gd name="T10" fmla="*/ 27933 w 267"/>
                <a:gd name="T11" fmla="*/ 1317 h 241"/>
                <a:gd name="T12" fmla="*/ 33070 w 267"/>
                <a:gd name="T13" fmla="*/ 2141 h 241"/>
                <a:gd name="T14" fmla="*/ 33070 w 267"/>
                <a:gd name="T15" fmla="*/ 2141 h 241"/>
                <a:gd name="T16" fmla="*/ 33070 w 267"/>
                <a:gd name="T17" fmla="*/ 2141 h 241"/>
                <a:gd name="T18" fmla="*/ 41578 w 267"/>
                <a:gd name="T19" fmla="*/ 14656 h 241"/>
                <a:gd name="T20" fmla="*/ 41578 w 267"/>
                <a:gd name="T21" fmla="*/ 14656 h 241"/>
                <a:gd name="T22" fmla="*/ 40775 w 267"/>
                <a:gd name="T23" fmla="*/ 19926 h 241"/>
                <a:gd name="T24" fmla="*/ 40775 w 267"/>
                <a:gd name="T25" fmla="*/ 19926 h 241"/>
                <a:gd name="T26" fmla="*/ 40775 w 267"/>
                <a:gd name="T27" fmla="*/ 19926 h 241"/>
                <a:gd name="T28" fmla="*/ 14929 w 267"/>
                <a:gd name="T29" fmla="*/ 38534 h 241"/>
                <a:gd name="T30" fmla="*/ 14929 w 267"/>
                <a:gd name="T31" fmla="*/ 38534 h 241"/>
                <a:gd name="T32" fmla="*/ 9792 w 267"/>
                <a:gd name="T33" fmla="*/ 37546 h 241"/>
                <a:gd name="T34" fmla="*/ 9792 w 267"/>
                <a:gd name="T35" fmla="*/ 37546 h 241"/>
                <a:gd name="T36" fmla="*/ 1284 w 267"/>
                <a:gd name="T37" fmla="*/ 2519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7"/>
                <a:gd name="T58" fmla="*/ 0 h 241"/>
                <a:gd name="T59" fmla="*/ 267 w 267"/>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7" h="241">
                  <a:moveTo>
                    <a:pt x="8" y="153"/>
                  </a:moveTo>
                  <a:cubicBezTo>
                    <a:pt x="0" y="142"/>
                    <a:pt x="3" y="128"/>
                    <a:pt x="13" y="121"/>
                  </a:cubicBezTo>
                  <a:cubicBezTo>
                    <a:pt x="13" y="121"/>
                    <a:pt x="13" y="121"/>
                    <a:pt x="13" y="121"/>
                  </a:cubicBezTo>
                  <a:lnTo>
                    <a:pt x="174" y="8"/>
                  </a:lnTo>
                  <a:cubicBezTo>
                    <a:pt x="184" y="0"/>
                    <a:pt x="199" y="3"/>
                    <a:pt x="206" y="13"/>
                  </a:cubicBezTo>
                  <a:cubicBezTo>
                    <a:pt x="206" y="13"/>
                    <a:pt x="206" y="13"/>
                    <a:pt x="206" y="13"/>
                  </a:cubicBezTo>
                  <a:lnTo>
                    <a:pt x="259" y="89"/>
                  </a:lnTo>
                  <a:cubicBezTo>
                    <a:pt x="267" y="99"/>
                    <a:pt x="264" y="114"/>
                    <a:pt x="254" y="121"/>
                  </a:cubicBezTo>
                  <a:cubicBezTo>
                    <a:pt x="254" y="121"/>
                    <a:pt x="254" y="121"/>
                    <a:pt x="254" y="121"/>
                  </a:cubicBezTo>
                  <a:lnTo>
                    <a:pt x="93" y="234"/>
                  </a:lnTo>
                  <a:cubicBezTo>
                    <a:pt x="83" y="241"/>
                    <a:pt x="68" y="239"/>
                    <a:pt x="61" y="228"/>
                  </a:cubicBezTo>
                  <a:cubicBezTo>
                    <a:pt x="61" y="228"/>
                    <a:pt x="61" y="228"/>
                    <a:pt x="61" y="228"/>
                  </a:cubicBezTo>
                  <a:lnTo>
                    <a:pt x="8" y="153"/>
                  </a:lnTo>
                  <a:close/>
                </a:path>
              </a:pathLst>
            </a:custGeom>
            <a:solidFill>
              <a:srgbClr val="FFFFFF"/>
            </a:solidFill>
            <a:ln w="0">
              <a:noFill/>
              <a:prstDash val="solid"/>
              <a:round/>
              <a:headEnd/>
              <a:tailEnd/>
            </a:ln>
          </p:spPr>
          <p:txBody>
            <a:bodyPr/>
            <a:lstStyle/>
            <a:p>
              <a:endParaRPr lang="fi-FI"/>
            </a:p>
          </p:txBody>
        </p:sp>
        <p:grpSp>
          <p:nvGrpSpPr>
            <p:cNvPr id="3" name="Gruppieren 1389"/>
            <p:cNvGrpSpPr>
              <a:grpSpLocks/>
            </p:cNvGrpSpPr>
            <p:nvPr/>
          </p:nvGrpSpPr>
          <p:grpSpPr bwMode="auto">
            <a:xfrm>
              <a:off x="3717925" y="5905500"/>
              <a:ext cx="252412" cy="268287"/>
              <a:chOff x="3717925" y="5905500"/>
              <a:chExt cx="252412" cy="268287"/>
            </a:xfrm>
          </p:grpSpPr>
          <p:sp>
            <p:nvSpPr>
              <p:cNvPr id="54279" name="Freeform 306"/>
              <p:cNvSpPr>
                <a:spLocks/>
              </p:cNvSpPr>
              <p:nvPr/>
            </p:nvSpPr>
            <p:spPr bwMode="auto">
              <a:xfrm>
                <a:off x="3860800" y="5972175"/>
                <a:ext cx="79375" cy="95250"/>
              </a:xfrm>
              <a:custGeom>
                <a:avLst/>
                <a:gdLst>
                  <a:gd name="T0" fmla="*/ 1403 w 509"/>
                  <a:gd name="T1" fmla="*/ 17750 h 601"/>
                  <a:gd name="T2" fmla="*/ 7329 w 509"/>
                  <a:gd name="T3" fmla="*/ 7290 h 601"/>
                  <a:gd name="T4" fmla="*/ 10760 w 509"/>
                  <a:gd name="T5" fmla="*/ 2694 h 601"/>
                  <a:gd name="T6" fmla="*/ 15438 w 509"/>
                  <a:gd name="T7" fmla="*/ 0 h 601"/>
                  <a:gd name="T8" fmla="*/ 20584 w 509"/>
                  <a:gd name="T9" fmla="*/ 1109 h 601"/>
                  <a:gd name="T10" fmla="*/ 23859 w 509"/>
                  <a:gd name="T11" fmla="*/ 4913 h 601"/>
                  <a:gd name="T12" fmla="*/ 26198 w 509"/>
                  <a:gd name="T13" fmla="*/ 11411 h 601"/>
                  <a:gd name="T14" fmla="*/ 30409 w 509"/>
                  <a:gd name="T15" fmla="*/ 33282 h 601"/>
                  <a:gd name="T16" fmla="*/ 34775 w 509"/>
                  <a:gd name="T17" fmla="*/ 59115 h 601"/>
                  <a:gd name="T18" fmla="*/ 39921 w 509"/>
                  <a:gd name="T19" fmla="*/ 80352 h 601"/>
                  <a:gd name="T20" fmla="*/ 41169 w 509"/>
                  <a:gd name="T21" fmla="*/ 83047 h 601"/>
                  <a:gd name="T22" fmla="*/ 41793 w 509"/>
                  <a:gd name="T23" fmla="*/ 84790 h 601"/>
                  <a:gd name="T24" fmla="*/ 44288 w 509"/>
                  <a:gd name="T25" fmla="*/ 87009 h 601"/>
                  <a:gd name="T26" fmla="*/ 47563 w 509"/>
                  <a:gd name="T27" fmla="*/ 87643 h 601"/>
                  <a:gd name="T28" fmla="*/ 52397 w 509"/>
                  <a:gd name="T29" fmla="*/ 86533 h 601"/>
                  <a:gd name="T30" fmla="*/ 67991 w 509"/>
                  <a:gd name="T31" fmla="*/ 77658 h 601"/>
                  <a:gd name="T32" fmla="*/ 76412 w 509"/>
                  <a:gd name="T33" fmla="*/ 73220 h 601"/>
                  <a:gd name="T34" fmla="*/ 76412 w 509"/>
                  <a:gd name="T35" fmla="*/ 81462 h 601"/>
                  <a:gd name="T36" fmla="*/ 60974 w 509"/>
                  <a:gd name="T37" fmla="*/ 90812 h 601"/>
                  <a:gd name="T38" fmla="*/ 54892 w 509"/>
                  <a:gd name="T39" fmla="*/ 93665 h 601"/>
                  <a:gd name="T40" fmla="*/ 48030 w 509"/>
                  <a:gd name="T41" fmla="*/ 95092 h 601"/>
                  <a:gd name="T42" fmla="*/ 41637 w 509"/>
                  <a:gd name="T43" fmla="*/ 93824 h 601"/>
                  <a:gd name="T44" fmla="*/ 36491 w 509"/>
                  <a:gd name="T45" fmla="*/ 90020 h 601"/>
                  <a:gd name="T46" fmla="*/ 34463 w 509"/>
                  <a:gd name="T47" fmla="*/ 86692 h 601"/>
                  <a:gd name="T48" fmla="*/ 29941 w 509"/>
                  <a:gd name="T49" fmla="*/ 72428 h 601"/>
                  <a:gd name="T50" fmla="*/ 25263 w 509"/>
                  <a:gd name="T51" fmla="*/ 47546 h 601"/>
                  <a:gd name="T52" fmla="*/ 21208 w 509"/>
                  <a:gd name="T53" fmla="*/ 22980 h 601"/>
                  <a:gd name="T54" fmla="*/ 18089 w 509"/>
                  <a:gd name="T55" fmla="*/ 10460 h 601"/>
                  <a:gd name="T56" fmla="*/ 17778 w 509"/>
                  <a:gd name="T57" fmla="*/ 9034 h 601"/>
                  <a:gd name="T58" fmla="*/ 17933 w 509"/>
                  <a:gd name="T59" fmla="*/ 7607 h 601"/>
                  <a:gd name="T60" fmla="*/ 17778 w 509"/>
                  <a:gd name="T61" fmla="*/ 6973 h 601"/>
                  <a:gd name="T62" fmla="*/ 16062 w 509"/>
                  <a:gd name="T63" fmla="*/ 8083 h 601"/>
                  <a:gd name="T64" fmla="*/ 9357 w 509"/>
                  <a:gd name="T65" fmla="*/ 18701 h 601"/>
                  <a:gd name="T66" fmla="*/ 6082 w 509"/>
                  <a:gd name="T67" fmla="*/ 24248 h 6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9"/>
                  <a:gd name="T103" fmla="*/ 0 h 601"/>
                  <a:gd name="T104" fmla="*/ 509 w 509"/>
                  <a:gd name="T105" fmla="*/ 601 h 6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9" h="601">
                    <a:moveTo>
                      <a:pt x="0" y="124"/>
                    </a:moveTo>
                    <a:lnTo>
                      <a:pt x="9" y="112"/>
                    </a:lnTo>
                    <a:lnTo>
                      <a:pt x="18" y="95"/>
                    </a:lnTo>
                    <a:lnTo>
                      <a:pt x="47" y="46"/>
                    </a:lnTo>
                    <a:lnTo>
                      <a:pt x="64" y="22"/>
                    </a:lnTo>
                    <a:cubicBezTo>
                      <a:pt x="66" y="20"/>
                      <a:pt x="67" y="19"/>
                      <a:pt x="69" y="17"/>
                    </a:cubicBezTo>
                    <a:lnTo>
                      <a:pt x="85" y="5"/>
                    </a:lnTo>
                    <a:cubicBezTo>
                      <a:pt x="89" y="2"/>
                      <a:pt x="94" y="0"/>
                      <a:pt x="99" y="0"/>
                    </a:cubicBezTo>
                    <a:lnTo>
                      <a:pt x="115" y="0"/>
                    </a:lnTo>
                    <a:cubicBezTo>
                      <a:pt x="122" y="0"/>
                      <a:pt x="128" y="3"/>
                      <a:pt x="132" y="7"/>
                    </a:cubicBezTo>
                    <a:lnTo>
                      <a:pt x="148" y="23"/>
                    </a:lnTo>
                    <a:cubicBezTo>
                      <a:pt x="151" y="26"/>
                      <a:pt x="152" y="28"/>
                      <a:pt x="153" y="31"/>
                    </a:cubicBezTo>
                    <a:lnTo>
                      <a:pt x="160" y="47"/>
                    </a:lnTo>
                    <a:lnTo>
                      <a:pt x="168" y="72"/>
                    </a:lnTo>
                    <a:lnTo>
                      <a:pt x="183" y="134"/>
                    </a:lnTo>
                    <a:lnTo>
                      <a:pt x="195" y="210"/>
                    </a:lnTo>
                    <a:lnTo>
                      <a:pt x="209" y="291"/>
                    </a:lnTo>
                    <a:lnTo>
                      <a:pt x="223" y="373"/>
                    </a:lnTo>
                    <a:lnTo>
                      <a:pt x="239" y="447"/>
                    </a:lnTo>
                    <a:lnTo>
                      <a:pt x="256" y="507"/>
                    </a:lnTo>
                    <a:lnTo>
                      <a:pt x="266" y="528"/>
                    </a:lnTo>
                    <a:lnTo>
                      <a:pt x="264" y="524"/>
                    </a:lnTo>
                    <a:lnTo>
                      <a:pt x="275" y="541"/>
                    </a:lnTo>
                    <a:lnTo>
                      <a:pt x="268" y="535"/>
                    </a:lnTo>
                    <a:lnTo>
                      <a:pt x="294" y="553"/>
                    </a:lnTo>
                    <a:lnTo>
                      <a:pt x="284" y="549"/>
                    </a:lnTo>
                    <a:lnTo>
                      <a:pt x="315" y="553"/>
                    </a:lnTo>
                    <a:lnTo>
                      <a:pt x="305" y="553"/>
                    </a:lnTo>
                    <a:lnTo>
                      <a:pt x="339" y="544"/>
                    </a:lnTo>
                    <a:lnTo>
                      <a:pt x="336" y="546"/>
                    </a:lnTo>
                    <a:lnTo>
                      <a:pt x="372" y="530"/>
                    </a:lnTo>
                    <a:lnTo>
                      <a:pt x="436" y="490"/>
                    </a:lnTo>
                    <a:lnTo>
                      <a:pt x="465" y="473"/>
                    </a:lnTo>
                    <a:lnTo>
                      <a:pt x="490" y="462"/>
                    </a:lnTo>
                    <a:lnTo>
                      <a:pt x="509" y="505"/>
                    </a:lnTo>
                    <a:lnTo>
                      <a:pt x="490" y="514"/>
                    </a:lnTo>
                    <a:lnTo>
                      <a:pt x="461" y="531"/>
                    </a:lnTo>
                    <a:lnTo>
                      <a:pt x="391" y="573"/>
                    </a:lnTo>
                    <a:lnTo>
                      <a:pt x="355" y="589"/>
                    </a:lnTo>
                    <a:cubicBezTo>
                      <a:pt x="354" y="590"/>
                      <a:pt x="353" y="590"/>
                      <a:pt x="352" y="591"/>
                    </a:cubicBezTo>
                    <a:lnTo>
                      <a:pt x="318" y="600"/>
                    </a:lnTo>
                    <a:cubicBezTo>
                      <a:pt x="315" y="600"/>
                      <a:pt x="311" y="601"/>
                      <a:pt x="308" y="600"/>
                    </a:cubicBezTo>
                    <a:lnTo>
                      <a:pt x="277" y="596"/>
                    </a:lnTo>
                    <a:cubicBezTo>
                      <a:pt x="274" y="596"/>
                      <a:pt x="270" y="594"/>
                      <a:pt x="267" y="592"/>
                    </a:cubicBezTo>
                    <a:lnTo>
                      <a:pt x="241" y="574"/>
                    </a:lnTo>
                    <a:cubicBezTo>
                      <a:pt x="238" y="572"/>
                      <a:pt x="236" y="570"/>
                      <a:pt x="234" y="568"/>
                    </a:cubicBezTo>
                    <a:lnTo>
                      <a:pt x="223" y="551"/>
                    </a:lnTo>
                    <a:cubicBezTo>
                      <a:pt x="223" y="549"/>
                      <a:pt x="222" y="548"/>
                      <a:pt x="221" y="547"/>
                    </a:cubicBezTo>
                    <a:lnTo>
                      <a:pt x="210" y="520"/>
                    </a:lnTo>
                    <a:lnTo>
                      <a:pt x="192" y="457"/>
                    </a:lnTo>
                    <a:lnTo>
                      <a:pt x="176" y="382"/>
                    </a:lnTo>
                    <a:lnTo>
                      <a:pt x="162" y="300"/>
                    </a:lnTo>
                    <a:lnTo>
                      <a:pt x="148" y="217"/>
                    </a:lnTo>
                    <a:lnTo>
                      <a:pt x="136" y="145"/>
                    </a:lnTo>
                    <a:lnTo>
                      <a:pt x="123" y="86"/>
                    </a:lnTo>
                    <a:lnTo>
                      <a:pt x="116" y="66"/>
                    </a:lnTo>
                    <a:lnTo>
                      <a:pt x="109" y="50"/>
                    </a:lnTo>
                    <a:lnTo>
                      <a:pt x="114" y="57"/>
                    </a:lnTo>
                    <a:lnTo>
                      <a:pt x="98" y="41"/>
                    </a:lnTo>
                    <a:lnTo>
                      <a:pt x="115" y="48"/>
                    </a:lnTo>
                    <a:lnTo>
                      <a:pt x="99" y="48"/>
                    </a:lnTo>
                    <a:lnTo>
                      <a:pt x="114" y="44"/>
                    </a:lnTo>
                    <a:lnTo>
                      <a:pt x="98" y="56"/>
                    </a:lnTo>
                    <a:lnTo>
                      <a:pt x="103" y="51"/>
                    </a:lnTo>
                    <a:lnTo>
                      <a:pt x="88" y="69"/>
                    </a:lnTo>
                    <a:lnTo>
                      <a:pt x="60" y="118"/>
                    </a:lnTo>
                    <a:lnTo>
                      <a:pt x="48" y="141"/>
                    </a:lnTo>
                    <a:lnTo>
                      <a:pt x="39" y="153"/>
                    </a:lnTo>
                    <a:lnTo>
                      <a:pt x="0" y="124"/>
                    </a:lnTo>
                    <a:close/>
                  </a:path>
                </a:pathLst>
              </a:custGeom>
              <a:solidFill>
                <a:srgbClr val="FFFFFF"/>
              </a:solidFill>
              <a:ln w="0" cap="flat">
                <a:noFill/>
                <a:prstDash val="solid"/>
                <a:round/>
                <a:headEnd/>
                <a:tailEnd/>
              </a:ln>
            </p:spPr>
            <p:txBody>
              <a:bodyPr/>
              <a:lstStyle/>
              <a:p>
                <a:endParaRPr lang="fi-FI"/>
              </a:p>
            </p:txBody>
          </p:sp>
          <p:sp>
            <p:nvSpPr>
              <p:cNvPr id="54280" name="Freeform 308"/>
              <p:cNvSpPr>
                <a:spLocks noEditPoints="1"/>
              </p:cNvSpPr>
              <p:nvPr/>
            </p:nvSpPr>
            <p:spPr bwMode="auto">
              <a:xfrm>
                <a:off x="3921125" y="6015038"/>
                <a:ext cx="49212" cy="46037"/>
              </a:xfrm>
              <a:custGeom>
                <a:avLst/>
                <a:gdLst>
                  <a:gd name="T0" fmla="*/ 1438 w 308"/>
                  <a:gd name="T1" fmla="*/ 30420 h 283"/>
                  <a:gd name="T2" fmla="*/ 799 w 308"/>
                  <a:gd name="T3" fmla="*/ 29119 h 283"/>
                  <a:gd name="T4" fmla="*/ 160 w 308"/>
                  <a:gd name="T5" fmla="*/ 26353 h 283"/>
                  <a:gd name="T6" fmla="*/ 639 w 308"/>
                  <a:gd name="T7" fmla="*/ 23425 h 283"/>
                  <a:gd name="T8" fmla="*/ 2077 w 308"/>
                  <a:gd name="T9" fmla="*/ 20985 h 283"/>
                  <a:gd name="T10" fmla="*/ 3196 w 308"/>
                  <a:gd name="T11" fmla="*/ 19846 h 283"/>
                  <a:gd name="T12" fmla="*/ 28920 w 308"/>
                  <a:gd name="T13" fmla="*/ 1464 h 283"/>
                  <a:gd name="T14" fmla="*/ 30198 w 308"/>
                  <a:gd name="T15" fmla="*/ 813 h 283"/>
                  <a:gd name="T16" fmla="*/ 32915 w 308"/>
                  <a:gd name="T17" fmla="*/ 163 h 283"/>
                  <a:gd name="T18" fmla="*/ 35791 w 308"/>
                  <a:gd name="T19" fmla="*/ 651 h 283"/>
                  <a:gd name="T20" fmla="*/ 38187 w 308"/>
                  <a:gd name="T21" fmla="*/ 2115 h 283"/>
                  <a:gd name="T22" fmla="*/ 39306 w 308"/>
                  <a:gd name="T23" fmla="*/ 3253 h 283"/>
                  <a:gd name="T24" fmla="*/ 47774 w 308"/>
                  <a:gd name="T25" fmla="*/ 15617 h 283"/>
                  <a:gd name="T26" fmla="*/ 48413 w 308"/>
                  <a:gd name="T27" fmla="*/ 16918 h 283"/>
                  <a:gd name="T28" fmla="*/ 49052 w 308"/>
                  <a:gd name="T29" fmla="*/ 19684 h 283"/>
                  <a:gd name="T30" fmla="*/ 48573 w 308"/>
                  <a:gd name="T31" fmla="*/ 22612 h 283"/>
                  <a:gd name="T32" fmla="*/ 47135 w 308"/>
                  <a:gd name="T33" fmla="*/ 25052 h 283"/>
                  <a:gd name="T34" fmla="*/ 46016 w 308"/>
                  <a:gd name="T35" fmla="*/ 26191 h 283"/>
                  <a:gd name="T36" fmla="*/ 20292 w 308"/>
                  <a:gd name="T37" fmla="*/ 44573 h 283"/>
                  <a:gd name="T38" fmla="*/ 19014 w 308"/>
                  <a:gd name="T39" fmla="*/ 45224 h 283"/>
                  <a:gd name="T40" fmla="*/ 16297 w 308"/>
                  <a:gd name="T41" fmla="*/ 45874 h 283"/>
                  <a:gd name="T42" fmla="*/ 13262 w 308"/>
                  <a:gd name="T43" fmla="*/ 45224 h 283"/>
                  <a:gd name="T44" fmla="*/ 10865 w 308"/>
                  <a:gd name="T45" fmla="*/ 43597 h 283"/>
                  <a:gd name="T46" fmla="*/ 9906 w 308"/>
                  <a:gd name="T47" fmla="*/ 42621 h 283"/>
                  <a:gd name="T48" fmla="*/ 1438 w 308"/>
                  <a:gd name="T49" fmla="*/ 30420 h 283"/>
                  <a:gd name="T50" fmla="*/ 16138 w 308"/>
                  <a:gd name="T51" fmla="*/ 38229 h 283"/>
                  <a:gd name="T52" fmla="*/ 15179 w 308"/>
                  <a:gd name="T53" fmla="*/ 37090 h 283"/>
                  <a:gd name="T54" fmla="*/ 17576 w 308"/>
                  <a:gd name="T55" fmla="*/ 38717 h 283"/>
                  <a:gd name="T56" fmla="*/ 14540 w 308"/>
                  <a:gd name="T57" fmla="*/ 38229 h 283"/>
                  <a:gd name="T58" fmla="*/ 17256 w 308"/>
                  <a:gd name="T59" fmla="*/ 37578 h 283"/>
                  <a:gd name="T60" fmla="*/ 15978 w 308"/>
                  <a:gd name="T61" fmla="*/ 38229 h 283"/>
                  <a:gd name="T62" fmla="*/ 41702 w 308"/>
                  <a:gd name="T63" fmla="*/ 19846 h 283"/>
                  <a:gd name="T64" fmla="*/ 40584 w 308"/>
                  <a:gd name="T65" fmla="*/ 20985 h 283"/>
                  <a:gd name="T66" fmla="*/ 42022 w 308"/>
                  <a:gd name="T67" fmla="*/ 18545 h 283"/>
                  <a:gd name="T68" fmla="*/ 41543 w 308"/>
                  <a:gd name="T69" fmla="*/ 21473 h 283"/>
                  <a:gd name="T70" fmla="*/ 40903 w 308"/>
                  <a:gd name="T71" fmla="*/ 18708 h 283"/>
                  <a:gd name="T72" fmla="*/ 41543 w 308"/>
                  <a:gd name="T73" fmla="*/ 20009 h 283"/>
                  <a:gd name="T74" fmla="*/ 33074 w 308"/>
                  <a:gd name="T75" fmla="*/ 7646 h 283"/>
                  <a:gd name="T76" fmla="*/ 34193 w 308"/>
                  <a:gd name="T77" fmla="*/ 8784 h 283"/>
                  <a:gd name="T78" fmla="*/ 31796 w 308"/>
                  <a:gd name="T79" fmla="*/ 7320 h 283"/>
                  <a:gd name="T80" fmla="*/ 34672 w 308"/>
                  <a:gd name="T81" fmla="*/ 7808 h 283"/>
                  <a:gd name="T82" fmla="*/ 31956 w 308"/>
                  <a:gd name="T83" fmla="*/ 8459 h 283"/>
                  <a:gd name="T84" fmla="*/ 33234 w 308"/>
                  <a:gd name="T85" fmla="*/ 7808 h 283"/>
                  <a:gd name="T86" fmla="*/ 7510 w 308"/>
                  <a:gd name="T87" fmla="*/ 26191 h 283"/>
                  <a:gd name="T88" fmla="*/ 8628 w 308"/>
                  <a:gd name="T89" fmla="*/ 25052 h 283"/>
                  <a:gd name="T90" fmla="*/ 7190 w 308"/>
                  <a:gd name="T91" fmla="*/ 27492 h 283"/>
                  <a:gd name="T92" fmla="*/ 7669 w 308"/>
                  <a:gd name="T93" fmla="*/ 24564 h 283"/>
                  <a:gd name="T94" fmla="*/ 8309 w 308"/>
                  <a:gd name="T95" fmla="*/ 27329 h 283"/>
                  <a:gd name="T96" fmla="*/ 7669 w 308"/>
                  <a:gd name="T97" fmla="*/ 26028 h 283"/>
                  <a:gd name="T98" fmla="*/ 16138 w 308"/>
                  <a:gd name="T99" fmla="*/ 38229 h 2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8"/>
                  <a:gd name="T151" fmla="*/ 0 h 283"/>
                  <a:gd name="T152" fmla="*/ 308 w 308"/>
                  <a:gd name="T153" fmla="*/ 283 h 2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8" h="283">
                    <a:moveTo>
                      <a:pt x="9" y="187"/>
                    </a:moveTo>
                    <a:cubicBezTo>
                      <a:pt x="7" y="185"/>
                      <a:pt x="6" y="182"/>
                      <a:pt x="5" y="179"/>
                    </a:cubicBezTo>
                    <a:lnTo>
                      <a:pt x="1" y="162"/>
                    </a:lnTo>
                    <a:cubicBezTo>
                      <a:pt x="0" y="156"/>
                      <a:pt x="1" y="149"/>
                      <a:pt x="4" y="144"/>
                    </a:cubicBezTo>
                    <a:lnTo>
                      <a:pt x="13" y="129"/>
                    </a:lnTo>
                    <a:cubicBezTo>
                      <a:pt x="15" y="126"/>
                      <a:pt x="17" y="124"/>
                      <a:pt x="20" y="122"/>
                    </a:cubicBezTo>
                    <a:lnTo>
                      <a:pt x="181" y="9"/>
                    </a:lnTo>
                    <a:cubicBezTo>
                      <a:pt x="183" y="7"/>
                      <a:pt x="186" y="6"/>
                      <a:pt x="189" y="5"/>
                    </a:cubicBezTo>
                    <a:lnTo>
                      <a:pt x="206" y="1"/>
                    </a:lnTo>
                    <a:cubicBezTo>
                      <a:pt x="212" y="0"/>
                      <a:pt x="218" y="1"/>
                      <a:pt x="224" y="4"/>
                    </a:cubicBezTo>
                    <a:lnTo>
                      <a:pt x="239" y="13"/>
                    </a:lnTo>
                    <a:cubicBezTo>
                      <a:pt x="242" y="15"/>
                      <a:pt x="244" y="17"/>
                      <a:pt x="246" y="20"/>
                    </a:cubicBezTo>
                    <a:lnTo>
                      <a:pt x="299" y="96"/>
                    </a:lnTo>
                    <a:cubicBezTo>
                      <a:pt x="301" y="98"/>
                      <a:pt x="302" y="101"/>
                      <a:pt x="303" y="104"/>
                    </a:cubicBezTo>
                    <a:lnTo>
                      <a:pt x="307" y="121"/>
                    </a:lnTo>
                    <a:cubicBezTo>
                      <a:pt x="308" y="127"/>
                      <a:pt x="307" y="133"/>
                      <a:pt x="304" y="139"/>
                    </a:cubicBezTo>
                    <a:lnTo>
                      <a:pt x="295" y="154"/>
                    </a:lnTo>
                    <a:cubicBezTo>
                      <a:pt x="293" y="157"/>
                      <a:pt x="291" y="159"/>
                      <a:pt x="288" y="161"/>
                    </a:cubicBezTo>
                    <a:lnTo>
                      <a:pt x="127" y="274"/>
                    </a:lnTo>
                    <a:cubicBezTo>
                      <a:pt x="125" y="276"/>
                      <a:pt x="122" y="277"/>
                      <a:pt x="119" y="278"/>
                    </a:cubicBezTo>
                    <a:lnTo>
                      <a:pt x="102" y="282"/>
                    </a:lnTo>
                    <a:cubicBezTo>
                      <a:pt x="95" y="283"/>
                      <a:pt x="89" y="282"/>
                      <a:pt x="83" y="278"/>
                    </a:cubicBezTo>
                    <a:lnTo>
                      <a:pt x="68" y="268"/>
                    </a:lnTo>
                    <a:cubicBezTo>
                      <a:pt x="66" y="267"/>
                      <a:pt x="64" y="265"/>
                      <a:pt x="62" y="262"/>
                    </a:cubicBezTo>
                    <a:lnTo>
                      <a:pt x="9" y="187"/>
                    </a:lnTo>
                    <a:close/>
                    <a:moveTo>
                      <a:pt x="101" y="235"/>
                    </a:moveTo>
                    <a:lnTo>
                      <a:pt x="95" y="228"/>
                    </a:lnTo>
                    <a:lnTo>
                      <a:pt x="110" y="238"/>
                    </a:lnTo>
                    <a:lnTo>
                      <a:pt x="91" y="235"/>
                    </a:lnTo>
                    <a:lnTo>
                      <a:pt x="108" y="231"/>
                    </a:lnTo>
                    <a:lnTo>
                      <a:pt x="100" y="235"/>
                    </a:lnTo>
                    <a:lnTo>
                      <a:pt x="261" y="122"/>
                    </a:lnTo>
                    <a:lnTo>
                      <a:pt x="254" y="129"/>
                    </a:lnTo>
                    <a:lnTo>
                      <a:pt x="263" y="114"/>
                    </a:lnTo>
                    <a:lnTo>
                      <a:pt x="260" y="132"/>
                    </a:lnTo>
                    <a:lnTo>
                      <a:pt x="256" y="115"/>
                    </a:lnTo>
                    <a:lnTo>
                      <a:pt x="260" y="123"/>
                    </a:lnTo>
                    <a:lnTo>
                      <a:pt x="207" y="47"/>
                    </a:lnTo>
                    <a:lnTo>
                      <a:pt x="214" y="54"/>
                    </a:lnTo>
                    <a:lnTo>
                      <a:pt x="199" y="45"/>
                    </a:lnTo>
                    <a:lnTo>
                      <a:pt x="217" y="48"/>
                    </a:lnTo>
                    <a:lnTo>
                      <a:pt x="200" y="52"/>
                    </a:lnTo>
                    <a:lnTo>
                      <a:pt x="208" y="48"/>
                    </a:lnTo>
                    <a:lnTo>
                      <a:pt x="47" y="161"/>
                    </a:lnTo>
                    <a:lnTo>
                      <a:pt x="54" y="154"/>
                    </a:lnTo>
                    <a:lnTo>
                      <a:pt x="45" y="169"/>
                    </a:lnTo>
                    <a:lnTo>
                      <a:pt x="48" y="151"/>
                    </a:lnTo>
                    <a:lnTo>
                      <a:pt x="52" y="168"/>
                    </a:lnTo>
                    <a:lnTo>
                      <a:pt x="48" y="160"/>
                    </a:lnTo>
                    <a:lnTo>
                      <a:pt x="101" y="235"/>
                    </a:lnTo>
                    <a:close/>
                  </a:path>
                </a:pathLst>
              </a:custGeom>
              <a:solidFill>
                <a:srgbClr val="FFFFFF"/>
              </a:solidFill>
              <a:ln w="0" cap="flat">
                <a:noFill/>
                <a:prstDash val="solid"/>
                <a:round/>
                <a:headEnd/>
                <a:tailEnd/>
              </a:ln>
            </p:spPr>
            <p:txBody>
              <a:bodyPr/>
              <a:lstStyle/>
              <a:p>
                <a:endParaRPr lang="fi-FI"/>
              </a:p>
            </p:txBody>
          </p:sp>
          <p:sp>
            <p:nvSpPr>
              <p:cNvPr id="54281" name="Freeform 309"/>
              <p:cNvSpPr>
                <a:spLocks/>
              </p:cNvSpPr>
              <p:nvPr/>
            </p:nvSpPr>
            <p:spPr bwMode="auto">
              <a:xfrm>
                <a:off x="3721100" y="5908675"/>
                <a:ext cx="141287" cy="261937"/>
              </a:xfrm>
              <a:custGeom>
                <a:avLst/>
                <a:gdLst>
                  <a:gd name="T0" fmla="*/ 0 w 896"/>
                  <a:gd name="T1" fmla="*/ 23841 h 1648"/>
                  <a:gd name="T2" fmla="*/ 23653 w 896"/>
                  <a:gd name="T3" fmla="*/ 0 h 1648"/>
                  <a:gd name="T4" fmla="*/ 23653 w 896"/>
                  <a:gd name="T5" fmla="*/ 0 h 1648"/>
                  <a:gd name="T6" fmla="*/ 23653 w 896"/>
                  <a:gd name="T7" fmla="*/ 0 h 1648"/>
                  <a:gd name="T8" fmla="*/ 117792 w 896"/>
                  <a:gd name="T9" fmla="*/ 0 h 1648"/>
                  <a:gd name="T10" fmla="*/ 117792 w 896"/>
                  <a:gd name="T11" fmla="*/ 0 h 1648"/>
                  <a:gd name="T12" fmla="*/ 141287 w 896"/>
                  <a:gd name="T13" fmla="*/ 23841 h 1648"/>
                  <a:gd name="T14" fmla="*/ 141287 w 896"/>
                  <a:gd name="T15" fmla="*/ 23841 h 1648"/>
                  <a:gd name="T16" fmla="*/ 141287 w 896"/>
                  <a:gd name="T17" fmla="*/ 23841 h 1648"/>
                  <a:gd name="T18" fmla="*/ 141287 w 896"/>
                  <a:gd name="T19" fmla="*/ 238255 h 1648"/>
                  <a:gd name="T20" fmla="*/ 141287 w 896"/>
                  <a:gd name="T21" fmla="*/ 238255 h 1648"/>
                  <a:gd name="T22" fmla="*/ 117792 w 896"/>
                  <a:gd name="T23" fmla="*/ 261937 h 1648"/>
                  <a:gd name="T24" fmla="*/ 117792 w 896"/>
                  <a:gd name="T25" fmla="*/ 261937 h 1648"/>
                  <a:gd name="T26" fmla="*/ 117792 w 896"/>
                  <a:gd name="T27" fmla="*/ 261937 h 1648"/>
                  <a:gd name="T28" fmla="*/ 23653 w 896"/>
                  <a:gd name="T29" fmla="*/ 261937 h 1648"/>
                  <a:gd name="T30" fmla="*/ 23653 w 896"/>
                  <a:gd name="T31" fmla="*/ 261937 h 1648"/>
                  <a:gd name="T32" fmla="*/ 0 w 896"/>
                  <a:gd name="T33" fmla="*/ 238255 h 1648"/>
                  <a:gd name="T34" fmla="*/ 0 w 896"/>
                  <a:gd name="T35" fmla="*/ 238255 h 1648"/>
                  <a:gd name="T36" fmla="*/ 0 w 896"/>
                  <a:gd name="T37" fmla="*/ 23841 h 16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6"/>
                  <a:gd name="T58" fmla="*/ 0 h 1648"/>
                  <a:gd name="T59" fmla="*/ 896 w 896"/>
                  <a:gd name="T60" fmla="*/ 1648 h 16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6" h="1648">
                    <a:moveTo>
                      <a:pt x="0" y="150"/>
                    </a:moveTo>
                    <a:cubicBezTo>
                      <a:pt x="0" y="67"/>
                      <a:pt x="67" y="0"/>
                      <a:pt x="150" y="0"/>
                    </a:cubicBezTo>
                    <a:cubicBezTo>
                      <a:pt x="150" y="0"/>
                      <a:pt x="150" y="0"/>
                      <a:pt x="150" y="0"/>
                    </a:cubicBezTo>
                    <a:lnTo>
                      <a:pt x="747" y="0"/>
                    </a:lnTo>
                    <a:cubicBezTo>
                      <a:pt x="830" y="0"/>
                      <a:pt x="896" y="67"/>
                      <a:pt x="896" y="150"/>
                    </a:cubicBezTo>
                    <a:cubicBezTo>
                      <a:pt x="896" y="150"/>
                      <a:pt x="896" y="150"/>
                      <a:pt x="896" y="150"/>
                    </a:cubicBezTo>
                    <a:lnTo>
                      <a:pt x="896" y="1499"/>
                    </a:lnTo>
                    <a:cubicBezTo>
                      <a:pt x="896" y="1582"/>
                      <a:pt x="830" y="1648"/>
                      <a:pt x="747" y="1648"/>
                    </a:cubicBezTo>
                    <a:cubicBezTo>
                      <a:pt x="747" y="1648"/>
                      <a:pt x="747" y="1648"/>
                      <a:pt x="747" y="1648"/>
                    </a:cubicBezTo>
                    <a:lnTo>
                      <a:pt x="150" y="1648"/>
                    </a:lnTo>
                    <a:cubicBezTo>
                      <a:pt x="67" y="1648"/>
                      <a:pt x="0" y="1582"/>
                      <a:pt x="0" y="1499"/>
                    </a:cubicBezTo>
                    <a:cubicBezTo>
                      <a:pt x="0" y="1499"/>
                      <a:pt x="0" y="1499"/>
                      <a:pt x="0" y="1499"/>
                    </a:cubicBezTo>
                    <a:lnTo>
                      <a:pt x="0" y="150"/>
                    </a:lnTo>
                    <a:close/>
                  </a:path>
                </a:pathLst>
              </a:custGeom>
              <a:solidFill>
                <a:srgbClr val="FFFFFF"/>
              </a:solidFill>
              <a:ln w="0">
                <a:noFill/>
                <a:prstDash val="solid"/>
                <a:round/>
                <a:headEnd/>
                <a:tailEnd/>
              </a:ln>
            </p:spPr>
            <p:txBody>
              <a:bodyPr/>
              <a:lstStyle/>
              <a:p>
                <a:endParaRPr lang="fi-FI"/>
              </a:p>
            </p:txBody>
          </p:sp>
          <p:sp>
            <p:nvSpPr>
              <p:cNvPr id="54282" name="Freeform 310"/>
              <p:cNvSpPr>
                <a:spLocks noEditPoints="1"/>
              </p:cNvSpPr>
              <p:nvPr/>
            </p:nvSpPr>
            <p:spPr bwMode="auto">
              <a:xfrm>
                <a:off x="3717925" y="5905500"/>
                <a:ext cx="149225" cy="268287"/>
              </a:xfrm>
              <a:custGeom>
                <a:avLst/>
                <a:gdLst>
                  <a:gd name="T0" fmla="*/ 632 w 944"/>
                  <a:gd name="T1" fmla="*/ 22463 h 1696"/>
                  <a:gd name="T2" fmla="*/ 2213 w 944"/>
                  <a:gd name="T3" fmla="*/ 17243 h 1696"/>
                  <a:gd name="T4" fmla="*/ 7588 w 944"/>
                  <a:gd name="T5" fmla="*/ 8700 h 1696"/>
                  <a:gd name="T6" fmla="*/ 16282 w 944"/>
                  <a:gd name="T7" fmla="*/ 2531 h 1696"/>
                  <a:gd name="T8" fmla="*/ 21657 w 944"/>
                  <a:gd name="T9" fmla="*/ 791 h 1696"/>
                  <a:gd name="T10" fmla="*/ 27189 w 944"/>
                  <a:gd name="T11" fmla="*/ 158 h 1696"/>
                  <a:gd name="T12" fmla="*/ 127094 w 944"/>
                  <a:gd name="T13" fmla="*/ 633 h 1696"/>
                  <a:gd name="T14" fmla="*/ 132311 w 944"/>
                  <a:gd name="T15" fmla="*/ 2215 h 1696"/>
                  <a:gd name="T16" fmla="*/ 140847 w 944"/>
                  <a:gd name="T17" fmla="*/ 7593 h 1696"/>
                  <a:gd name="T18" fmla="*/ 146854 w 944"/>
                  <a:gd name="T19" fmla="*/ 16293 h 1696"/>
                  <a:gd name="T20" fmla="*/ 148593 w 944"/>
                  <a:gd name="T21" fmla="*/ 21672 h 1696"/>
                  <a:gd name="T22" fmla="*/ 149225 w 944"/>
                  <a:gd name="T23" fmla="*/ 27208 h 1696"/>
                  <a:gd name="T24" fmla="*/ 148751 w 944"/>
                  <a:gd name="T25" fmla="*/ 246141 h 1696"/>
                  <a:gd name="T26" fmla="*/ 147170 w 944"/>
                  <a:gd name="T27" fmla="*/ 251361 h 1696"/>
                  <a:gd name="T28" fmla="*/ 141953 w 944"/>
                  <a:gd name="T29" fmla="*/ 259745 h 1696"/>
                  <a:gd name="T30" fmla="*/ 133101 w 944"/>
                  <a:gd name="T31" fmla="*/ 265914 h 1696"/>
                  <a:gd name="T32" fmla="*/ 127885 w 944"/>
                  <a:gd name="T33" fmla="*/ 267654 h 1696"/>
                  <a:gd name="T34" fmla="*/ 122352 w 944"/>
                  <a:gd name="T35" fmla="*/ 268287 h 1696"/>
                  <a:gd name="T36" fmla="*/ 22447 w 944"/>
                  <a:gd name="T37" fmla="*/ 267812 h 1696"/>
                  <a:gd name="T38" fmla="*/ 17230 w 944"/>
                  <a:gd name="T39" fmla="*/ 266231 h 1696"/>
                  <a:gd name="T40" fmla="*/ 8694 w 944"/>
                  <a:gd name="T41" fmla="*/ 261010 h 1696"/>
                  <a:gd name="T42" fmla="*/ 2529 w 944"/>
                  <a:gd name="T43" fmla="*/ 252310 h 1696"/>
                  <a:gd name="T44" fmla="*/ 790 w 944"/>
                  <a:gd name="T45" fmla="*/ 246932 h 1696"/>
                  <a:gd name="T46" fmla="*/ 158 w 944"/>
                  <a:gd name="T47" fmla="*/ 241395 h 1696"/>
                  <a:gd name="T48" fmla="*/ 7588 w 944"/>
                  <a:gd name="T49" fmla="*/ 240604 h 1696"/>
                  <a:gd name="T50" fmla="*/ 7904 w 944"/>
                  <a:gd name="T51" fmla="*/ 244559 h 1696"/>
                  <a:gd name="T52" fmla="*/ 8852 w 944"/>
                  <a:gd name="T53" fmla="*/ 248039 h 1696"/>
                  <a:gd name="T54" fmla="*/ 12804 w 944"/>
                  <a:gd name="T55" fmla="*/ 254525 h 1696"/>
                  <a:gd name="T56" fmla="*/ 19602 w 944"/>
                  <a:gd name="T57" fmla="*/ 259112 h 1696"/>
                  <a:gd name="T58" fmla="*/ 23237 w 944"/>
                  <a:gd name="T59" fmla="*/ 260378 h 1696"/>
                  <a:gd name="T60" fmla="*/ 121561 w 944"/>
                  <a:gd name="T61" fmla="*/ 260852 h 1696"/>
                  <a:gd name="T62" fmla="*/ 125513 w 944"/>
                  <a:gd name="T63" fmla="*/ 260536 h 1696"/>
                  <a:gd name="T64" fmla="*/ 128991 w 944"/>
                  <a:gd name="T65" fmla="*/ 259428 h 1696"/>
                  <a:gd name="T66" fmla="*/ 135472 w 944"/>
                  <a:gd name="T67" fmla="*/ 255632 h 1696"/>
                  <a:gd name="T68" fmla="*/ 140057 w 944"/>
                  <a:gd name="T69" fmla="*/ 248988 h 1696"/>
                  <a:gd name="T70" fmla="*/ 141321 w 944"/>
                  <a:gd name="T71" fmla="*/ 245350 h 1696"/>
                  <a:gd name="T72" fmla="*/ 141795 w 944"/>
                  <a:gd name="T73" fmla="*/ 27999 h 1696"/>
                  <a:gd name="T74" fmla="*/ 141479 w 944"/>
                  <a:gd name="T75" fmla="*/ 24045 h 1696"/>
                  <a:gd name="T76" fmla="*/ 140373 w 944"/>
                  <a:gd name="T77" fmla="*/ 20406 h 1696"/>
                  <a:gd name="T78" fmla="*/ 136579 w 944"/>
                  <a:gd name="T79" fmla="*/ 13921 h 1696"/>
                  <a:gd name="T80" fmla="*/ 129940 w 944"/>
                  <a:gd name="T81" fmla="*/ 9333 h 1696"/>
                  <a:gd name="T82" fmla="*/ 126304 w 944"/>
                  <a:gd name="T83" fmla="*/ 8068 h 1696"/>
                  <a:gd name="T84" fmla="*/ 27980 w 944"/>
                  <a:gd name="T85" fmla="*/ 7593 h 1696"/>
                  <a:gd name="T86" fmla="*/ 24028 w 944"/>
                  <a:gd name="T87" fmla="*/ 7909 h 1696"/>
                  <a:gd name="T88" fmla="*/ 20550 w 944"/>
                  <a:gd name="T89" fmla="*/ 8859 h 1696"/>
                  <a:gd name="T90" fmla="*/ 13911 w 944"/>
                  <a:gd name="T91" fmla="*/ 12971 h 1696"/>
                  <a:gd name="T92" fmla="*/ 9327 w 944"/>
                  <a:gd name="T93" fmla="*/ 19615 h 1696"/>
                  <a:gd name="T94" fmla="*/ 8062 w 944"/>
                  <a:gd name="T95" fmla="*/ 23254 h 1696"/>
                  <a:gd name="T96" fmla="*/ 7588 w 944"/>
                  <a:gd name="T97" fmla="*/ 240604 h 16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4"/>
                  <a:gd name="T148" fmla="*/ 0 h 1696"/>
                  <a:gd name="T149" fmla="*/ 944 w 944"/>
                  <a:gd name="T150" fmla="*/ 1696 h 16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4" h="1696">
                    <a:moveTo>
                      <a:pt x="0" y="174"/>
                    </a:moveTo>
                    <a:lnTo>
                      <a:pt x="4" y="142"/>
                    </a:lnTo>
                    <a:cubicBezTo>
                      <a:pt x="4" y="140"/>
                      <a:pt x="4" y="139"/>
                      <a:pt x="5" y="137"/>
                    </a:cubicBezTo>
                    <a:lnTo>
                      <a:pt x="14" y="109"/>
                    </a:lnTo>
                    <a:cubicBezTo>
                      <a:pt x="14" y="107"/>
                      <a:pt x="15" y="105"/>
                      <a:pt x="16" y="103"/>
                    </a:cubicBezTo>
                    <a:lnTo>
                      <a:pt x="48" y="55"/>
                    </a:lnTo>
                    <a:cubicBezTo>
                      <a:pt x="50" y="53"/>
                      <a:pt x="53" y="50"/>
                      <a:pt x="55" y="48"/>
                    </a:cubicBezTo>
                    <a:lnTo>
                      <a:pt x="103" y="16"/>
                    </a:lnTo>
                    <a:cubicBezTo>
                      <a:pt x="105" y="15"/>
                      <a:pt x="107" y="14"/>
                      <a:pt x="109" y="14"/>
                    </a:cubicBezTo>
                    <a:lnTo>
                      <a:pt x="137" y="5"/>
                    </a:lnTo>
                    <a:cubicBezTo>
                      <a:pt x="139" y="4"/>
                      <a:pt x="140" y="4"/>
                      <a:pt x="142" y="4"/>
                    </a:cubicBezTo>
                    <a:lnTo>
                      <a:pt x="172" y="1"/>
                    </a:lnTo>
                    <a:lnTo>
                      <a:pt x="771" y="0"/>
                    </a:lnTo>
                    <a:lnTo>
                      <a:pt x="804" y="4"/>
                    </a:lnTo>
                    <a:cubicBezTo>
                      <a:pt x="806" y="4"/>
                      <a:pt x="807" y="4"/>
                      <a:pt x="809" y="5"/>
                    </a:cubicBezTo>
                    <a:lnTo>
                      <a:pt x="837" y="14"/>
                    </a:lnTo>
                    <a:cubicBezTo>
                      <a:pt x="839" y="14"/>
                      <a:pt x="841" y="15"/>
                      <a:pt x="843" y="16"/>
                    </a:cubicBezTo>
                    <a:lnTo>
                      <a:pt x="891" y="48"/>
                    </a:lnTo>
                    <a:cubicBezTo>
                      <a:pt x="894" y="50"/>
                      <a:pt x="896" y="53"/>
                      <a:pt x="898" y="55"/>
                    </a:cubicBezTo>
                    <a:lnTo>
                      <a:pt x="929" y="103"/>
                    </a:lnTo>
                    <a:cubicBezTo>
                      <a:pt x="930" y="105"/>
                      <a:pt x="931" y="107"/>
                      <a:pt x="931" y="109"/>
                    </a:cubicBezTo>
                    <a:lnTo>
                      <a:pt x="940" y="137"/>
                    </a:lnTo>
                    <a:cubicBezTo>
                      <a:pt x="941" y="139"/>
                      <a:pt x="941" y="140"/>
                      <a:pt x="941" y="142"/>
                    </a:cubicBezTo>
                    <a:lnTo>
                      <a:pt x="944" y="172"/>
                    </a:lnTo>
                    <a:lnTo>
                      <a:pt x="944" y="1523"/>
                    </a:lnTo>
                    <a:lnTo>
                      <a:pt x="941" y="1556"/>
                    </a:lnTo>
                    <a:cubicBezTo>
                      <a:pt x="941" y="1558"/>
                      <a:pt x="941" y="1559"/>
                      <a:pt x="940" y="1561"/>
                    </a:cubicBezTo>
                    <a:lnTo>
                      <a:pt x="931" y="1589"/>
                    </a:lnTo>
                    <a:cubicBezTo>
                      <a:pt x="931" y="1591"/>
                      <a:pt x="930" y="1593"/>
                      <a:pt x="929" y="1594"/>
                    </a:cubicBezTo>
                    <a:lnTo>
                      <a:pt x="898" y="1642"/>
                    </a:lnTo>
                    <a:cubicBezTo>
                      <a:pt x="896" y="1645"/>
                      <a:pt x="893" y="1648"/>
                      <a:pt x="890" y="1650"/>
                    </a:cubicBezTo>
                    <a:lnTo>
                      <a:pt x="842" y="1681"/>
                    </a:lnTo>
                    <a:cubicBezTo>
                      <a:pt x="841" y="1682"/>
                      <a:pt x="839" y="1683"/>
                      <a:pt x="837" y="1683"/>
                    </a:cubicBezTo>
                    <a:lnTo>
                      <a:pt x="809" y="1692"/>
                    </a:lnTo>
                    <a:cubicBezTo>
                      <a:pt x="807" y="1693"/>
                      <a:pt x="806" y="1693"/>
                      <a:pt x="804" y="1693"/>
                    </a:cubicBezTo>
                    <a:lnTo>
                      <a:pt x="774" y="1696"/>
                    </a:lnTo>
                    <a:lnTo>
                      <a:pt x="174" y="1696"/>
                    </a:lnTo>
                    <a:lnTo>
                      <a:pt x="142" y="1693"/>
                    </a:lnTo>
                    <a:cubicBezTo>
                      <a:pt x="140" y="1693"/>
                      <a:pt x="139" y="1693"/>
                      <a:pt x="137" y="1692"/>
                    </a:cubicBezTo>
                    <a:lnTo>
                      <a:pt x="109" y="1683"/>
                    </a:lnTo>
                    <a:cubicBezTo>
                      <a:pt x="107" y="1683"/>
                      <a:pt x="105" y="1682"/>
                      <a:pt x="103" y="1681"/>
                    </a:cubicBezTo>
                    <a:lnTo>
                      <a:pt x="55" y="1650"/>
                    </a:lnTo>
                    <a:cubicBezTo>
                      <a:pt x="53" y="1648"/>
                      <a:pt x="50" y="1646"/>
                      <a:pt x="48" y="1643"/>
                    </a:cubicBezTo>
                    <a:lnTo>
                      <a:pt x="16" y="1595"/>
                    </a:lnTo>
                    <a:cubicBezTo>
                      <a:pt x="15" y="1593"/>
                      <a:pt x="14" y="1591"/>
                      <a:pt x="14" y="1589"/>
                    </a:cubicBezTo>
                    <a:lnTo>
                      <a:pt x="5" y="1561"/>
                    </a:lnTo>
                    <a:cubicBezTo>
                      <a:pt x="4" y="1559"/>
                      <a:pt x="4" y="1558"/>
                      <a:pt x="4" y="1556"/>
                    </a:cubicBezTo>
                    <a:lnTo>
                      <a:pt x="1" y="1526"/>
                    </a:lnTo>
                    <a:lnTo>
                      <a:pt x="0" y="174"/>
                    </a:lnTo>
                    <a:close/>
                    <a:moveTo>
                      <a:pt x="48" y="1521"/>
                    </a:moveTo>
                    <a:lnTo>
                      <a:pt x="51" y="1551"/>
                    </a:lnTo>
                    <a:lnTo>
                      <a:pt x="50" y="1546"/>
                    </a:lnTo>
                    <a:lnTo>
                      <a:pt x="59" y="1574"/>
                    </a:lnTo>
                    <a:lnTo>
                      <a:pt x="56" y="1568"/>
                    </a:lnTo>
                    <a:lnTo>
                      <a:pt x="88" y="1616"/>
                    </a:lnTo>
                    <a:lnTo>
                      <a:pt x="81" y="1609"/>
                    </a:lnTo>
                    <a:lnTo>
                      <a:pt x="129" y="1640"/>
                    </a:lnTo>
                    <a:lnTo>
                      <a:pt x="124" y="1638"/>
                    </a:lnTo>
                    <a:lnTo>
                      <a:pt x="152" y="1647"/>
                    </a:lnTo>
                    <a:lnTo>
                      <a:pt x="147" y="1646"/>
                    </a:lnTo>
                    <a:lnTo>
                      <a:pt x="174" y="1648"/>
                    </a:lnTo>
                    <a:lnTo>
                      <a:pt x="769" y="1649"/>
                    </a:lnTo>
                    <a:lnTo>
                      <a:pt x="799" y="1646"/>
                    </a:lnTo>
                    <a:lnTo>
                      <a:pt x="794" y="1647"/>
                    </a:lnTo>
                    <a:lnTo>
                      <a:pt x="822" y="1638"/>
                    </a:lnTo>
                    <a:lnTo>
                      <a:pt x="816" y="1640"/>
                    </a:lnTo>
                    <a:lnTo>
                      <a:pt x="864" y="1609"/>
                    </a:lnTo>
                    <a:lnTo>
                      <a:pt x="857" y="1616"/>
                    </a:lnTo>
                    <a:lnTo>
                      <a:pt x="888" y="1568"/>
                    </a:lnTo>
                    <a:lnTo>
                      <a:pt x="886" y="1574"/>
                    </a:lnTo>
                    <a:lnTo>
                      <a:pt x="895" y="1546"/>
                    </a:lnTo>
                    <a:lnTo>
                      <a:pt x="894" y="1551"/>
                    </a:lnTo>
                    <a:lnTo>
                      <a:pt x="896" y="1523"/>
                    </a:lnTo>
                    <a:lnTo>
                      <a:pt x="897" y="177"/>
                    </a:lnTo>
                    <a:lnTo>
                      <a:pt x="894" y="147"/>
                    </a:lnTo>
                    <a:lnTo>
                      <a:pt x="895" y="152"/>
                    </a:lnTo>
                    <a:lnTo>
                      <a:pt x="886" y="124"/>
                    </a:lnTo>
                    <a:lnTo>
                      <a:pt x="888" y="129"/>
                    </a:lnTo>
                    <a:lnTo>
                      <a:pt x="857" y="81"/>
                    </a:lnTo>
                    <a:lnTo>
                      <a:pt x="864" y="88"/>
                    </a:lnTo>
                    <a:lnTo>
                      <a:pt x="816" y="56"/>
                    </a:lnTo>
                    <a:lnTo>
                      <a:pt x="822" y="59"/>
                    </a:lnTo>
                    <a:lnTo>
                      <a:pt x="794" y="50"/>
                    </a:lnTo>
                    <a:lnTo>
                      <a:pt x="799" y="51"/>
                    </a:lnTo>
                    <a:lnTo>
                      <a:pt x="771" y="48"/>
                    </a:lnTo>
                    <a:lnTo>
                      <a:pt x="177" y="48"/>
                    </a:lnTo>
                    <a:lnTo>
                      <a:pt x="147" y="51"/>
                    </a:lnTo>
                    <a:lnTo>
                      <a:pt x="152" y="50"/>
                    </a:lnTo>
                    <a:lnTo>
                      <a:pt x="124" y="59"/>
                    </a:lnTo>
                    <a:lnTo>
                      <a:pt x="130" y="56"/>
                    </a:lnTo>
                    <a:lnTo>
                      <a:pt x="82" y="88"/>
                    </a:lnTo>
                    <a:lnTo>
                      <a:pt x="88" y="82"/>
                    </a:lnTo>
                    <a:lnTo>
                      <a:pt x="56" y="130"/>
                    </a:lnTo>
                    <a:lnTo>
                      <a:pt x="59" y="124"/>
                    </a:lnTo>
                    <a:lnTo>
                      <a:pt x="50" y="152"/>
                    </a:lnTo>
                    <a:lnTo>
                      <a:pt x="51" y="147"/>
                    </a:lnTo>
                    <a:lnTo>
                      <a:pt x="48" y="174"/>
                    </a:lnTo>
                    <a:lnTo>
                      <a:pt x="48" y="1521"/>
                    </a:lnTo>
                    <a:close/>
                  </a:path>
                </a:pathLst>
              </a:custGeom>
              <a:solidFill>
                <a:srgbClr val="89929B"/>
              </a:solidFill>
              <a:ln w="0" cap="flat">
                <a:noFill/>
                <a:prstDash val="solid"/>
                <a:round/>
                <a:headEnd/>
                <a:tailEnd/>
              </a:ln>
            </p:spPr>
            <p:txBody>
              <a:bodyPr/>
              <a:lstStyle/>
              <a:p>
                <a:endParaRPr lang="fi-FI"/>
              </a:p>
            </p:txBody>
          </p:sp>
          <p:sp>
            <p:nvSpPr>
              <p:cNvPr id="54283" name="Freeform 311"/>
              <p:cNvSpPr>
                <a:spLocks/>
              </p:cNvSpPr>
              <p:nvPr/>
            </p:nvSpPr>
            <p:spPr bwMode="auto">
              <a:xfrm>
                <a:off x="3738563" y="5932488"/>
                <a:ext cx="109537" cy="85725"/>
              </a:xfrm>
              <a:custGeom>
                <a:avLst/>
                <a:gdLst>
                  <a:gd name="T0" fmla="*/ 0 w 688"/>
                  <a:gd name="T1" fmla="*/ 14340 h 544"/>
                  <a:gd name="T2" fmla="*/ 14488 w 688"/>
                  <a:gd name="T3" fmla="*/ 0 h 544"/>
                  <a:gd name="T4" fmla="*/ 14488 w 688"/>
                  <a:gd name="T5" fmla="*/ 0 h 544"/>
                  <a:gd name="T6" fmla="*/ 14488 w 688"/>
                  <a:gd name="T7" fmla="*/ 0 h 544"/>
                  <a:gd name="T8" fmla="*/ 95208 w 688"/>
                  <a:gd name="T9" fmla="*/ 0 h 544"/>
                  <a:gd name="T10" fmla="*/ 95208 w 688"/>
                  <a:gd name="T11" fmla="*/ 0 h 544"/>
                  <a:gd name="T12" fmla="*/ 109537 w 688"/>
                  <a:gd name="T13" fmla="*/ 14340 h 544"/>
                  <a:gd name="T14" fmla="*/ 109537 w 688"/>
                  <a:gd name="T15" fmla="*/ 14340 h 544"/>
                  <a:gd name="T16" fmla="*/ 109537 w 688"/>
                  <a:gd name="T17" fmla="*/ 14340 h 544"/>
                  <a:gd name="T18" fmla="*/ 109537 w 688"/>
                  <a:gd name="T19" fmla="*/ 71543 h 544"/>
                  <a:gd name="T20" fmla="*/ 109537 w 688"/>
                  <a:gd name="T21" fmla="*/ 71543 h 544"/>
                  <a:gd name="T22" fmla="*/ 95208 w 688"/>
                  <a:gd name="T23" fmla="*/ 85725 h 544"/>
                  <a:gd name="T24" fmla="*/ 95208 w 688"/>
                  <a:gd name="T25" fmla="*/ 85725 h 544"/>
                  <a:gd name="T26" fmla="*/ 95208 w 688"/>
                  <a:gd name="T27" fmla="*/ 85725 h 544"/>
                  <a:gd name="T28" fmla="*/ 14488 w 688"/>
                  <a:gd name="T29" fmla="*/ 85725 h 544"/>
                  <a:gd name="T30" fmla="*/ 14488 w 688"/>
                  <a:gd name="T31" fmla="*/ 85725 h 544"/>
                  <a:gd name="T32" fmla="*/ 0 w 688"/>
                  <a:gd name="T33" fmla="*/ 71543 h 544"/>
                  <a:gd name="T34" fmla="*/ 0 w 688"/>
                  <a:gd name="T35" fmla="*/ 71543 h 544"/>
                  <a:gd name="T36" fmla="*/ 0 w 688"/>
                  <a:gd name="T37" fmla="*/ 14340 h 5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8"/>
                  <a:gd name="T58" fmla="*/ 0 h 544"/>
                  <a:gd name="T59" fmla="*/ 688 w 688"/>
                  <a:gd name="T60" fmla="*/ 544 h 5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8" h="544">
                    <a:moveTo>
                      <a:pt x="0" y="91"/>
                    </a:moveTo>
                    <a:cubicBezTo>
                      <a:pt x="0" y="41"/>
                      <a:pt x="41" y="0"/>
                      <a:pt x="91" y="0"/>
                    </a:cubicBezTo>
                    <a:cubicBezTo>
                      <a:pt x="91" y="0"/>
                      <a:pt x="91" y="0"/>
                      <a:pt x="91" y="0"/>
                    </a:cubicBezTo>
                    <a:lnTo>
                      <a:pt x="598" y="0"/>
                    </a:lnTo>
                    <a:cubicBezTo>
                      <a:pt x="648" y="0"/>
                      <a:pt x="688" y="41"/>
                      <a:pt x="688" y="91"/>
                    </a:cubicBezTo>
                    <a:cubicBezTo>
                      <a:pt x="688" y="91"/>
                      <a:pt x="688" y="91"/>
                      <a:pt x="688" y="91"/>
                    </a:cubicBezTo>
                    <a:lnTo>
                      <a:pt x="688" y="454"/>
                    </a:lnTo>
                    <a:cubicBezTo>
                      <a:pt x="688" y="504"/>
                      <a:pt x="648" y="544"/>
                      <a:pt x="598" y="544"/>
                    </a:cubicBezTo>
                    <a:cubicBezTo>
                      <a:pt x="598" y="544"/>
                      <a:pt x="598" y="544"/>
                      <a:pt x="598" y="544"/>
                    </a:cubicBezTo>
                    <a:lnTo>
                      <a:pt x="91" y="544"/>
                    </a:lnTo>
                    <a:cubicBezTo>
                      <a:pt x="41" y="544"/>
                      <a:pt x="0" y="504"/>
                      <a:pt x="0" y="454"/>
                    </a:cubicBezTo>
                    <a:cubicBezTo>
                      <a:pt x="0" y="454"/>
                      <a:pt x="0" y="454"/>
                      <a:pt x="0" y="454"/>
                    </a:cubicBezTo>
                    <a:lnTo>
                      <a:pt x="0" y="91"/>
                    </a:lnTo>
                    <a:close/>
                  </a:path>
                </a:pathLst>
              </a:custGeom>
              <a:gradFill rotWithShape="0">
                <a:gsLst>
                  <a:gs pos="0">
                    <a:srgbClr val="C3C7CC"/>
                  </a:gs>
                  <a:gs pos="100000">
                    <a:srgbClr val="89929B"/>
                  </a:gs>
                </a:gsLst>
                <a:lin ang="5400000" scaled="1"/>
              </a:gradFill>
              <a:ln w="9525">
                <a:noFill/>
                <a:round/>
                <a:headEnd/>
                <a:tailEnd/>
              </a:ln>
            </p:spPr>
            <p:txBody>
              <a:bodyPr/>
              <a:lstStyle/>
              <a:p>
                <a:endParaRPr lang="fi-FI"/>
              </a:p>
            </p:txBody>
          </p:sp>
          <p:sp>
            <p:nvSpPr>
              <p:cNvPr id="54284" name="Freeform 313"/>
              <p:cNvSpPr>
                <a:spLocks/>
              </p:cNvSpPr>
              <p:nvPr/>
            </p:nvSpPr>
            <p:spPr bwMode="auto">
              <a:xfrm>
                <a:off x="3757613" y="6040438"/>
                <a:ext cx="65087" cy="101600"/>
              </a:xfrm>
              <a:custGeom>
                <a:avLst/>
                <a:gdLst>
                  <a:gd name="T0" fmla="*/ 39687 w 41"/>
                  <a:gd name="T1" fmla="*/ 1588 h 64"/>
                  <a:gd name="T2" fmla="*/ 7937 w 41"/>
                  <a:gd name="T3" fmla="*/ 49212 h 64"/>
                  <a:gd name="T4" fmla="*/ 28575 w 41"/>
                  <a:gd name="T5" fmla="*/ 50800 h 64"/>
                  <a:gd name="T6" fmla="*/ 6350 w 41"/>
                  <a:gd name="T7" fmla="*/ 85725 h 64"/>
                  <a:gd name="T8" fmla="*/ 0 w 41"/>
                  <a:gd name="T9" fmla="*/ 82550 h 64"/>
                  <a:gd name="T10" fmla="*/ 0 w 41"/>
                  <a:gd name="T11" fmla="*/ 101600 h 64"/>
                  <a:gd name="T12" fmla="*/ 19050 w 41"/>
                  <a:gd name="T13" fmla="*/ 92075 h 64"/>
                  <a:gd name="T14" fmla="*/ 12700 w 41"/>
                  <a:gd name="T15" fmla="*/ 88900 h 64"/>
                  <a:gd name="T16" fmla="*/ 50800 w 41"/>
                  <a:gd name="T17" fmla="*/ 42862 h 64"/>
                  <a:gd name="T18" fmla="*/ 30162 w 41"/>
                  <a:gd name="T19" fmla="*/ 41275 h 64"/>
                  <a:gd name="T20" fmla="*/ 65087 w 41"/>
                  <a:gd name="T21" fmla="*/ 0 h 64"/>
                  <a:gd name="T22" fmla="*/ 39687 w 41"/>
                  <a:gd name="T23" fmla="*/ 1588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64"/>
                  <a:gd name="T38" fmla="*/ 41 w 41"/>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64">
                    <a:moveTo>
                      <a:pt x="25" y="1"/>
                    </a:moveTo>
                    <a:lnTo>
                      <a:pt x="5" y="31"/>
                    </a:lnTo>
                    <a:lnTo>
                      <a:pt x="18" y="32"/>
                    </a:lnTo>
                    <a:lnTo>
                      <a:pt x="4" y="54"/>
                    </a:lnTo>
                    <a:lnTo>
                      <a:pt x="0" y="52"/>
                    </a:lnTo>
                    <a:lnTo>
                      <a:pt x="0" y="64"/>
                    </a:lnTo>
                    <a:lnTo>
                      <a:pt x="12" y="58"/>
                    </a:lnTo>
                    <a:lnTo>
                      <a:pt x="8" y="56"/>
                    </a:lnTo>
                    <a:lnTo>
                      <a:pt x="32" y="27"/>
                    </a:lnTo>
                    <a:lnTo>
                      <a:pt x="19" y="26"/>
                    </a:lnTo>
                    <a:lnTo>
                      <a:pt x="41" y="0"/>
                    </a:lnTo>
                    <a:lnTo>
                      <a:pt x="25" y="1"/>
                    </a:lnTo>
                    <a:close/>
                  </a:path>
                </a:pathLst>
              </a:custGeom>
              <a:solidFill>
                <a:srgbClr val="A2A6AD"/>
              </a:solidFill>
              <a:ln w="9525">
                <a:noFill/>
                <a:round/>
                <a:headEnd/>
                <a:tailEnd/>
              </a:ln>
            </p:spPr>
            <p:txBody>
              <a:bodyPr/>
              <a:lstStyle/>
              <a:p>
                <a:endParaRPr lang="fi-FI"/>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0" name="AutoShape 36"/>
          <p:cNvSpPr>
            <a:spLocks noChangeArrowheads="1"/>
          </p:cNvSpPr>
          <p:nvPr/>
        </p:nvSpPr>
        <p:spPr bwMode="auto">
          <a:xfrm>
            <a:off x="2143108" y="3243920"/>
            <a:ext cx="6215106" cy="857256"/>
          </a:xfrm>
          <a:prstGeom prst="roundRect">
            <a:avLst>
              <a:gd name="adj" fmla="val 16667"/>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defTabSz="762000">
              <a:lnSpc>
                <a:spcPct val="95000"/>
              </a:lnSpc>
              <a:defRPr/>
            </a:pPr>
            <a:endParaRPr lang="en-US" sz="1400" i="1" dirty="0" smtClean="0">
              <a:solidFill>
                <a:schemeClr val="tx1"/>
              </a:solidFill>
              <a:ea typeface="MS PGothic" pitchFamily="34" charset="-128"/>
              <a:cs typeface="Arial Unicode MS" pitchFamily="34" charset="-128"/>
            </a:endParaRPr>
          </a:p>
        </p:txBody>
      </p:sp>
      <p:pic>
        <p:nvPicPr>
          <p:cNvPr id="63" name="Bild 71" descr="picto_gear_purple.png"/>
          <p:cNvPicPr>
            <a:picLocks noChangeAspect="1"/>
          </p:cNvPicPr>
          <p:nvPr/>
        </p:nvPicPr>
        <p:blipFill>
          <a:blip r:embed="rId3" cstate="print">
            <a:duotone>
              <a:schemeClr val="accent2">
                <a:shade val="45000"/>
                <a:satMod val="135000"/>
              </a:schemeClr>
              <a:prstClr val="white"/>
            </a:duotone>
            <a:lum contrast="29000"/>
          </a:blip>
          <a:srcRect/>
          <a:stretch>
            <a:fillRect/>
          </a:stretch>
        </p:blipFill>
        <p:spPr bwMode="auto">
          <a:xfrm>
            <a:off x="7715272" y="3315359"/>
            <a:ext cx="520854" cy="571504"/>
          </a:xfrm>
          <a:prstGeom prst="rect">
            <a:avLst/>
          </a:prstGeom>
          <a:noFill/>
          <a:ln w="9525">
            <a:noFill/>
            <a:miter lim="800000"/>
            <a:headEnd/>
            <a:tailEnd/>
          </a:ln>
        </p:spPr>
      </p:pic>
      <p:sp>
        <p:nvSpPr>
          <p:cNvPr id="50179" name="AutoShape 14"/>
          <p:cNvSpPr>
            <a:spLocks noChangeArrowheads="1"/>
          </p:cNvSpPr>
          <p:nvPr/>
        </p:nvSpPr>
        <p:spPr bwMode="auto">
          <a:xfrm>
            <a:off x="287447" y="2353650"/>
            <a:ext cx="1533644" cy="575285"/>
          </a:xfrm>
          <a:prstGeom prst="roundRect">
            <a:avLst>
              <a:gd name="adj" fmla="val 28750"/>
            </a:avLst>
          </a:prstGeom>
          <a:solidFill>
            <a:schemeClr val="accent2"/>
          </a:solidFill>
          <a:ln w="9525">
            <a:noFill/>
            <a:round/>
            <a:headEnd/>
            <a:tailEnd/>
          </a:ln>
        </p:spPr>
        <p:txBody>
          <a:bodyPr wrap="square" lIns="36000" tIns="36000" rIns="36000" bIns="36000">
            <a:spAutoFit/>
          </a:bodyPr>
          <a:lstStyle/>
          <a:p>
            <a:pPr algn="ctr">
              <a:lnSpc>
                <a:spcPct val="95000"/>
              </a:lnSpc>
              <a:spcBef>
                <a:spcPct val="0"/>
              </a:spcBef>
              <a:spcAft>
                <a:spcPct val="0"/>
              </a:spcAft>
            </a:pPr>
            <a:r>
              <a:rPr lang="en-US" sz="1400" b="1" dirty="0" smtClean="0">
                <a:solidFill>
                  <a:schemeClr val="bg1"/>
                </a:solidFill>
                <a:ea typeface="MS PGothic" pitchFamily="34" charset="-128"/>
                <a:cs typeface="Arial Unicode MS" pitchFamily="34" charset="-128"/>
              </a:rPr>
              <a:t> Rating </a:t>
            </a:r>
            <a:r>
              <a:rPr lang="en-US" sz="1400" b="1" dirty="0">
                <a:solidFill>
                  <a:schemeClr val="bg1"/>
                </a:solidFill>
                <a:ea typeface="MS PGothic" pitchFamily="34" charset="-128"/>
                <a:cs typeface="Arial Unicode MS" pitchFamily="34" charset="-128"/>
              </a:rPr>
              <a:t>and </a:t>
            </a:r>
            <a:br>
              <a:rPr lang="en-US" sz="1400" b="1" dirty="0">
                <a:solidFill>
                  <a:schemeClr val="bg1"/>
                </a:solidFill>
                <a:ea typeface="MS PGothic" pitchFamily="34" charset="-128"/>
                <a:cs typeface="Arial Unicode MS" pitchFamily="34" charset="-128"/>
              </a:rPr>
            </a:br>
            <a:r>
              <a:rPr lang="en-US" sz="1400" b="1" dirty="0" smtClean="0">
                <a:solidFill>
                  <a:schemeClr val="bg1"/>
                </a:solidFill>
                <a:ea typeface="MS PGothic" pitchFamily="34" charset="-128"/>
                <a:cs typeface="Arial Unicode MS" pitchFamily="34" charset="-128"/>
              </a:rPr>
              <a:t>Tariffing</a:t>
            </a:r>
            <a:endParaRPr lang="en-US" sz="1400" b="1" dirty="0">
              <a:solidFill>
                <a:schemeClr val="bg1"/>
              </a:solidFill>
              <a:ea typeface="MS PGothic" pitchFamily="34" charset="-128"/>
              <a:cs typeface="Arial Unicode MS" pitchFamily="34" charset="-128"/>
            </a:endParaRPr>
          </a:p>
        </p:txBody>
      </p:sp>
      <p:sp>
        <p:nvSpPr>
          <p:cNvPr id="7172" name="AutoShape 14"/>
          <p:cNvSpPr>
            <a:spLocks noChangeArrowheads="1"/>
          </p:cNvSpPr>
          <p:nvPr/>
        </p:nvSpPr>
        <p:spPr bwMode="auto">
          <a:xfrm>
            <a:off x="291320" y="1536684"/>
            <a:ext cx="1448442" cy="331025"/>
          </a:xfrm>
          <a:prstGeom prst="roundRect">
            <a:avLst>
              <a:gd name="adj" fmla="val 28750"/>
            </a:avLst>
          </a:prstGeom>
          <a:solidFill>
            <a:schemeClr val="accent2"/>
          </a:solidFill>
          <a:ln w="9525">
            <a:noFill/>
            <a:round/>
            <a:headEnd/>
            <a:tailEnd/>
          </a:ln>
        </p:spPr>
        <p:txBody>
          <a:bodyPr wrap="square" lIns="36000" tIns="36000" rIns="36000" bIns="36000">
            <a:spAutoFit/>
          </a:bodyPr>
          <a:lstStyle/>
          <a:p>
            <a:pPr algn="ctr">
              <a:lnSpc>
                <a:spcPct val="95000"/>
              </a:lnSpc>
              <a:spcBef>
                <a:spcPct val="0"/>
              </a:spcBef>
              <a:spcAft>
                <a:spcPct val="0"/>
              </a:spcAft>
            </a:pPr>
            <a:r>
              <a:rPr lang="en-US" sz="1400" b="1" dirty="0">
                <a:solidFill>
                  <a:schemeClr val="bg1"/>
                </a:solidFill>
                <a:ea typeface="MS PGothic" pitchFamily="34" charset="-128"/>
                <a:cs typeface="Arial Unicode MS" pitchFamily="34" charset="-128"/>
              </a:rPr>
              <a:t>ERP Layer</a:t>
            </a:r>
          </a:p>
        </p:txBody>
      </p:sp>
      <p:sp>
        <p:nvSpPr>
          <p:cNvPr id="7173" name="AutoShape 14"/>
          <p:cNvSpPr>
            <a:spLocks noChangeArrowheads="1"/>
          </p:cNvSpPr>
          <p:nvPr/>
        </p:nvSpPr>
        <p:spPr bwMode="auto">
          <a:xfrm>
            <a:off x="285721" y="3311578"/>
            <a:ext cx="1571636" cy="575285"/>
          </a:xfrm>
          <a:prstGeom prst="roundRect">
            <a:avLst>
              <a:gd name="adj" fmla="val 28750"/>
            </a:avLst>
          </a:prstGeom>
          <a:solidFill>
            <a:schemeClr val="accent2"/>
          </a:solidFill>
          <a:ln w="9525">
            <a:noFill/>
            <a:round/>
            <a:headEnd/>
            <a:tailEnd/>
          </a:ln>
        </p:spPr>
        <p:txBody>
          <a:bodyPr wrap="square" lIns="36000" tIns="36000" rIns="36000" bIns="36000">
            <a:spAutoFit/>
          </a:bodyPr>
          <a:lstStyle/>
          <a:p>
            <a:pPr algn="ctr">
              <a:lnSpc>
                <a:spcPct val="95000"/>
              </a:lnSpc>
              <a:spcBef>
                <a:spcPct val="0"/>
              </a:spcBef>
              <a:spcAft>
                <a:spcPct val="0"/>
              </a:spcAft>
            </a:pPr>
            <a:r>
              <a:rPr lang="en-US" sz="1400" b="1" dirty="0">
                <a:solidFill>
                  <a:schemeClr val="bg1"/>
                </a:solidFill>
                <a:ea typeface="MS PGothic" pitchFamily="34" charset="-128"/>
                <a:cs typeface="Arial Unicode MS" pitchFamily="34" charset="-128"/>
              </a:rPr>
              <a:t>Meter </a:t>
            </a:r>
            <a:r>
              <a:rPr lang="en-US" sz="1400" b="1" dirty="0" smtClean="0">
                <a:solidFill>
                  <a:schemeClr val="bg1"/>
                </a:solidFill>
                <a:ea typeface="MS PGothic" pitchFamily="34" charset="-128"/>
                <a:cs typeface="Arial Unicode MS" pitchFamily="34" charset="-128"/>
              </a:rPr>
              <a:t>Data Management</a:t>
            </a:r>
            <a:endParaRPr lang="en-US" sz="1400" b="1" dirty="0">
              <a:solidFill>
                <a:schemeClr val="bg1"/>
              </a:solidFill>
              <a:ea typeface="MS PGothic" pitchFamily="34" charset="-128"/>
              <a:cs typeface="Arial Unicode MS" pitchFamily="34" charset="-128"/>
            </a:endParaRPr>
          </a:p>
        </p:txBody>
      </p:sp>
      <p:sp>
        <p:nvSpPr>
          <p:cNvPr id="7174" name="AutoShape 14"/>
          <p:cNvSpPr>
            <a:spLocks noChangeArrowheads="1"/>
          </p:cNvSpPr>
          <p:nvPr/>
        </p:nvSpPr>
        <p:spPr bwMode="auto">
          <a:xfrm>
            <a:off x="288327" y="5607061"/>
            <a:ext cx="1514280" cy="331025"/>
          </a:xfrm>
          <a:prstGeom prst="roundRect">
            <a:avLst>
              <a:gd name="adj" fmla="val 28750"/>
            </a:avLst>
          </a:prstGeom>
          <a:solidFill>
            <a:schemeClr val="accent2"/>
          </a:solidFill>
          <a:ln w="9525">
            <a:noFill/>
            <a:round/>
            <a:headEnd/>
            <a:tailEnd/>
          </a:ln>
        </p:spPr>
        <p:txBody>
          <a:bodyPr wrap="square" lIns="36000" tIns="36000" rIns="36000" bIns="36000">
            <a:spAutoFit/>
          </a:bodyPr>
          <a:lstStyle/>
          <a:p>
            <a:pPr algn="ctr">
              <a:lnSpc>
                <a:spcPct val="95000"/>
              </a:lnSpc>
              <a:spcBef>
                <a:spcPct val="0"/>
              </a:spcBef>
              <a:spcAft>
                <a:spcPct val="0"/>
              </a:spcAft>
            </a:pPr>
            <a:r>
              <a:rPr lang="en-US" sz="1400" b="1">
                <a:solidFill>
                  <a:schemeClr val="bg1"/>
                </a:solidFill>
                <a:ea typeface="MS PGothic" pitchFamily="34" charset="-128"/>
                <a:cs typeface="Arial Unicode MS" pitchFamily="34" charset="-128"/>
              </a:rPr>
              <a:t>Meters</a:t>
            </a:r>
          </a:p>
        </p:txBody>
      </p:sp>
      <p:sp>
        <p:nvSpPr>
          <p:cNvPr id="7175" name="AutoShape 14"/>
          <p:cNvSpPr>
            <a:spLocks noChangeArrowheads="1"/>
          </p:cNvSpPr>
          <p:nvPr/>
        </p:nvSpPr>
        <p:spPr bwMode="auto">
          <a:xfrm>
            <a:off x="287447" y="4979997"/>
            <a:ext cx="1533644" cy="471489"/>
          </a:xfrm>
          <a:prstGeom prst="roundRect">
            <a:avLst>
              <a:gd name="adj" fmla="val 28750"/>
            </a:avLst>
          </a:prstGeom>
          <a:solidFill>
            <a:schemeClr val="accent2"/>
          </a:solidFill>
          <a:ln w="9525">
            <a:noFill/>
            <a:round/>
            <a:headEnd/>
            <a:tailEnd/>
          </a:ln>
        </p:spPr>
        <p:txBody>
          <a:bodyPr lIns="36000" tIns="36000" rIns="36000" bIns="36000"/>
          <a:lstStyle/>
          <a:p>
            <a:pPr algn="ctr">
              <a:lnSpc>
                <a:spcPct val="95000"/>
              </a:lnSpc>
              <a:spcBef>
                <a:spcPct val="0"/>
              </a:spcBef>
              <a:spcAft>
                <a:spcPct val="0"/>
              </a:spcAft>
            </a:pPr>
            <a:r>
              <a:rPr lang="en-US" sz="1400" b="1">
                <a:solidFill>
                  <a:schemeClr val="bg1"/>
                </a:solidFill>
                <a:ea typeface="MS PGothic" pitchFamily="34" charset="-128"/>
                <a:cs typeface="Arial Unicode MS" pitchFamily="34" charset="-128"/>
              </a:rPr>
              <a:t>Connection</a:t>
            </a:r>
            <a:br>
              <a:rPr lang="en-US" sz="1400" b="1">
                <a:solidFill>
                  <a:schemeClr val="bg1"/>
                </a:solidFill>
                <a:ea typeface="MS PGothic" pitchFamily="34" charset="-128"/>
                <a:cs typeface="Arial Unicode MS" pitchFamily="34" charset="-128"/>
              </a:rPr>
            </a:br>
            <a:r>
              <a:rPr lang="en-US" sz="1400" b="1">
                <a:solidFill>
                  <a:schemeClr val="bg1"/>
                </a:solidFill>
                <a:ea typeface="MS PGothic" pitchFamily="34" charset="-128"/>
                <a:cs typeface="Arial Unicode MS" pitchFamily="34" charset="-128"/>
              </a:rPr>
              <a:t>layer</a:t>
            </a:r>
          </a:p>
        </p:txBody>
      </p:sp>
      <p:sp>
        <p:nvSpPr>
          <p:cNvPr id="7176" name="Line 8"/>
          <p:cNvSpPr>
            <a:spLocks noChangeShapeType="1"/>
          </p:cNvSpPr>
          <p:nvPr/>
        </p:nvSpPr>
        <p:spPr bwMode="auto">
          <a:xfrm>
            <a:off x="230189" y="2135171"/>
            <a:ext cx="8770968" cy="18367"/>
          </a:xfrm>
          <a:prstGeom prst="line">
            <a:avLst/>
          </a:prstGeom>
          <a:noFill/>
          <a:ln w="9525">
            <a:solidFill>
              <a:schemeClr val="tx1"/>
            </a:solidFill>
            <a:prstDash val="lgDash"/>
            <a:round/>
            <a:headEnd/>
            <a:tailEnd/>
          </a:ln>
        </p:spPr>
        <p:txBody>
          <a:bodyPr rot="10800000" vert="eaVert" wrap="square" lIns="90000" tIns="46800" rIns="90000" bIns="46800" anchor="ctr">
            <a:spAutoFit/>
          </a:bodyPr>
          <a:lstStyle/>
          <a:p>
            <a:endParaRPr lang="fi-FI"/>
          </a:p>
        </p:txBody>
      </p:sp>
      <p:sp>
        <p:nvSpPr>
          <p:cNvPr id="7177" name="Line 9"/>
          <p:cNvSpPr>
            <a:spLocks noChangeShapeType="1"/>
          </p:cNvSpPr>
          <p:nvPr/>
        </p:nvSpPr>
        <p:spPr bwMode="auto">
          <a:xfrm flipV="1">
            <a:off x="230189" y="5483235"/>
            <a:ext cx="8734425" cy="6350"/>
          </a:xfrm>
          <a:prstGeom prst="line">
            <a:avLst/>
          </a:prstGeom>
          <a:noFill/>
          <a:ln w="9525">
            <a:solidFill>
              <a:schemeClr val="tx1"/>
            </a:solidFill>
            <a:prstDash val="lgDash"/>
            <a:round/>
            <a:headEnd/>
            <a:tailEnd/>
          </a:ln>
        </p:spPr>
        <p:txBody>
          <a:bodyPr rot="10800000" vert="eaVert" lIns="90000" tIns="46800" rIns="90000" bIns="46800" anchor="ctr">
            <a:spAutoFit/>
          </a:bodyPr>
          <a:lstStyle/>
          <a:p>
            <a:endParaRPr lang="fi-FI"/>
          </a:p>
        </p:txBody>
      </p:sp>
      <p:sp>
        <p:nvSpPr>
          <p:cNvPr id="222235" name="AutoShape 27"/>
          <p:cNvSpPr>
            <a:spLocks noChangeArrowheads="1"/>
          </p:cNvSpPr>
          <p:nvPr/>
        </p:nvSpPr>
        <p:spPr bwMode="auto">
          <a:xfrm>
            <a:off x="2143108" y="2214554"/>
            <a:ext cx="6215106" cy="857256"/>
          </a:xfrm>
          <a:prstGeom prst="roundRect">
            <a:avLst>
              <a:gd name="adj" fmla="val 13468"/>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algn="l" defTabSz="762000">
              <a:lnSpc>
                <a:spcPct val="95000"/>
              </a:lnSpc>
              <a:defRPr/>
            </a:pPr>
            <a:r>
              <a:rPr lang="en-US" sz="1400" i="1" dirty="0" smtClean="0">
                <a:solidFill>
                  <a:schemeClr val="tx1"/>
                </a:solidFill>
                <a:ea typeface="MS PGothic" pitchFamily="34" charset="-128"/>
                <a:cs typeface="Arial Unicode MS" pitchFamily="34" charset="-128"/>
              </a:rPr>
              <a:t>Tariff  Management: </a:t>
            </a:r>
            <a:endParaRPr lang="en-US" sz="1400" i="1" dirty="0">
              <a:solidFill>
                <a:schemeClr val="tx1"/>
              </a:solidFill>
              <a:ea typeface="MS PGothic" pitchFamily="34" charset="-128"/>
              <a:cs typeface="Arial Unicode MS" pitchFamily="34" charset="-128"/>
            </a:endParaRPr>
          </a:p>
        </p:txBody>
      </p:sp>
      <p:cxnSp>
        <p:nvCxnSpPr>
          <p:cNvPr id="7181" name="AutoShape 19"/>
          <p:cNvCxnSpPr>
            <a:cxnSpLocks noChangeShapeType="1"/>
          </p:cNvCxnSpPr>
          <p:nvPr/>
        </p:nvCxnSpPr>
        <p:spPr bwMode="auto">
          <a:xfrm>
            <a:off x="9286908" y="4464943"/>
            <a:ext cx="0" cy="0"/>
          </a:xfrm>
          <a:prstGeom prst="straightConnector1">
            <a:avLst/>
          </a:prstGeom>
          <a:noFill/>
          <a:ln w="19050">
            <a:solidFill>
              <a:schemeClr val="accent2"/>
            </a:solidFill>
            <a:round/>
            <a:headEnd type="triangle" w="med" len="med"/>
            <a:tailEnd type="triangle" w="med" len="med"/>
          </a:ln>
        </p:spPr>
      </p:cxnSp>
      <p:sp>
        <p:nvSpPr>
          <p:cNvPr id="7192" name="AutoShape 13"/>
          <p:cNvSpPr>
            <a:spLocks noChangeArrowheads="1"/>
          </p:cNvSpPr>
          <p:nvPr/>
        </p:nvSpPr>
        <p:spPr bwMode="auto">
          <a:xfrm>
            <a:off x="2209802" y="936608"/>
            <a:ext cx="2198687" cy="1044575"/>
          </a:xfrm>
          <a:prstGeom prst="roundRect">
            <a:avLst>
              <a:gd name="adj" fmla="val 31819"/>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algn="l" defTabSz="762000"/>
            <a:r>
              <a:rPr lang="en-US" sz="1400" i="1">
                <a:solidFill>
                  <a:schemeClr val="tx1"/>
                </a:solidFill>
                <a:ea typeface="MS PGothic" pitchFamily="34" charset="-128"/>
                <a:cs typeface="Arial Unicode MS" pitchFamily="34" charset="-128"/>
              </a:rPr>
              <a:t>CRM</a:t>
            </a:r>
          </a:p>
        </p:txBody>
      </p:sp>
      <p:sp>
        <p:nvSpPr>
          <p:cNvPr id="7193" name="AutoShape 15"/>
          <p:cNvSpPr>
            <a:spLocks noChangeArrowheads="1"/>
          </p:cNvSpPr>
          <p:nvPr/>
        </p:nvSpPr>
        <p:spPr bwMode="auto">
          <a:xfrm>
            <a:off x="4606927" y="928671"/>
            <a:ext cx="2306637" cy="1062037"/>
          </a:xfrm>
          <a:prstGeom prst="roundRect">
            <a:avLst>
              <a:gd name="adj" fmla="val 31097"/>
            </a:avLst>
          </a:prstGeom>
          <a:gradFill rotWithShape="1">
            <a:gsLst>
              <a:gs pos="0">
                <a:srgbClr val="FFBD2D">
                  <a:alpha val="20000"/>
                </a:srgbClr>
              </a:gs>
              <a:gs pos="100000">
                <a:schemeClr val="accent2"/>
              </a:gs>
            </a:gsLst>
            <a:lin ang="5400000" scaled="1"/>
          </a:gradFill>
          <a:ln w="19050" algn="ctr">
            <a:solidFill>
              <a:srgbClr val="FF9900">
                <a:alpha val="50195"/>
              </a:srgbClr>
            </a:solidFill>
            <a:round/>
            <a:headEnd/>
            <a:tailEnd/>
          </a:ln>
        </p:spPr>
        <p:txBody>
          <a:bodyPr lIns="0" tIns="0" rIns="0" bIns="0"/>
          <a:lstStyle/>
          <a:p>
            <a:pPr defTabSz="762000"/>
            <a:r>
              <a:rPr lang="en-US" sz="1400" i="1" dirty="0">
                <a:solidFill>
                  <a:schemeClr val="tx1"/>
                </a:solidFill>
                <a:ea typeface="MS PGothic" pitchFamily="34" charset="-128"/>
                <a:cs typeface="Arial Unicode MS" pitchFamily="34" charset="-128"/>
              </a:rPr>
              <a:t>ERP system</a:t>
            </a:r>
          </a:p>
        </p:txBody>
      </p:sp>
      <p:sp>
        <p:nvSpPr>
          <p:cNvPr id="7194" name="AutoShape 46"/>
          <p:cNvSpPr>
            <a:spLocks noChangeArrowheads="1"/>
          </p:cNvSpPr>
          <p:nvPr/>
        </p:nvSpPr>
        <p:spPr bwMode="auto">
          <a:xfrm>
            <a:off x="4789488" y="1623995"/>
            <a:ext cx="828675" cy="228600"/>
          </a:xfrm>
          <a:prstGeom prst="roundRect">
            <a:avLst>
              <a:gd name="adj" fmla="val 16667"/>
            </a:avLst>
          </a:prstGeom>
          <a:gradFill rotWithShape="1">
            <a:gsLst>
              <a:gs pos="0">
                <a:srgbClr val="FFC64B"/>
              </a:gs>
              <a:gs pos="60001">
                <a:srgbClr val="FFAF08"/>
              </a:gs>
              <a:gs pos="100000">
                <a:srgbClr val="FFAF08"/>
              </a:gs>
            </a:gsLst>
            <a:lin ang="5400000"/>
          </a:gradFill>
          <a:ln w="38100" algn="ctr">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a:solidFill>
                  <a:schemeClr val="tx1"/>
                </a:solidFill>
                <a:ea typeface="Arial Unicode MS" pitchFamily="34" charset="-128"/>
                <a:cs typeface="Arial Unicode MS" pitchFamily="34" charset="-128"/>
              </a:rPr>
              <a:t>Invoicing</a:t>
            </a:r>
          </a:p>
        </p:txBody>
      </p:sp>
      <p:sp>
        <p:nvSpPr>
          <p:cNvPr id="7195" name="AutoShape 16"/>
          <p:cNvSpPr>
            <a:spLocks noChangeArrowheads="1"/>
          </p:cNvSpPr>
          <p:nvPr/>
        </p:nvSpPr>
        <p:spPr bwMode="auto">
          <a:xfrm>
            <a:off x="2852739" y="1516046"/>
            <a:ext cx="1331913" cy="360362"/>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a:solidFill>
                  <a:schemeClr val="tx1"/>
                </a:solidFill>
                <a:ea typeface="Arial Unicode MS" pitchFamily="34" charset="-128"/>
                <a:cs typeface="Arial Unicode MS" pitchFamily="34" charset="-128"/>
              </a:rPr>
              <a:t>Customer </a:t>
            </a:r>
            <a:br>
              <a:rPr lang="en-US" sz="1200">
                <a:solidFill>
                  <a:schemeClr val="tx1"/>
                </a:solidFill>
                <a:ea typeface="Arial Unicode MS" pitchFamily="34" charset="-128"/>
                <a:cs typeface="Arial Unicode MS" pitchFamily="34" charset="-128"/>
              </a:rPr>
            </a:br>
            <a:r>
              <a:rPr lang="en-US" sz="1200">
                <a:solidFill>
                  <a:schemeClr val="tx1"/>
                </a:solidFill>
                <a:ea typeface="Arial Unicode MS" pitchFamily="34" charset="-128"/>
                <a:cs typeface="Arial Unicode MS" pitchFamily="34" charset="-128"/>
              </a:rPr>
              <a:t>Self Care</a:t>
            </a:r>
          </a:p>
        </p:txBody>
      </p:sp>
      <p:sp>
        <p:nvSpPr>
          <p:cNvPr id="7196" name="AutoShape 16"/>
          <p:cNvSpPr>
            <a:spLocks noChangeArrowheads="1"/>
          </p:cNvSpPr>
          <p:nvPr/>
        </p:nvSpPr>
        <p:spPr bwMode="auto">
          <a:xfrm>
            <a:off x="2852739" y="1066783"/>
            <a:ext cx="1331913" cy="360363"/>
          </a:xfrm>
          <a:prstGeom prst="roundRect">
            <a:avLst>
              <a:gd name="adj" fmla="val 10745"/>
            </a:avLst>
          </a:prstGeom>
          <a:gradFill rotWithShape="1">
            <a:gsLst>
              <a:gs pos="0">
                <a:srgbClr val="FFC64B"/>
              </a:gs>
              <a:gs pos="60001">
                <a:srgbClr val="FFAF08"/>
              </a:gs>
              <a:gs pos="100000">
                <a:srgbClr val="FFAF08"/>
              </a:gs>
            </a:gsLst>
            <a:lin ang="5400000"/>
          </a:gradFill>
          <a:ln w="38100" algn="ctr">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a:solidFill>
                  <a:schemeClr val="tx1"/>
                </a:solidFill>
                <a:ea typeface="Arial Unicode MS" pitchFamily="34" charset="-128"/>
                <a:cs typeface="Arial Unicode MS" pitchFamily="34" charset="-128"/>
              </a:rPr>
              <a:t>Customer </a:t>
            </a:r>
            <a:br>
              <a:rPr lang="en-US" sz="1200">
                <a:solidFill>
                  <a:schemeClr val="tx1"/>
                </a:solidFill>
                <a:ea typeface="Arial Unicode MS" pitchFamily="34" charset="-128"/>
                <a:cs typeface="Arial Unicode MS" pitchFamily="34" charset="-128"/>
              </a:rPr>
            </a:br>
            <a:r>
              <a:rPr lang="en-US" sz="1200">
                <a:solidFill>
                  <a:schemeClr val="tx1"/>
                </a:solidFill>
                <a:ea typeface="Arial Unicode MS" pitchFamily="34" charset="-128"/>
                <a:cs typeface="Arial Unicode MS" pitchFamily="34" charset="-128"/>
              </a:rPr>
              <a:t>Care</a:t>
            </a:r>
          </a:p>
        </p:txBody>
      </p:sp>
      <p:sp>
        <p:nvSpPr>
          <p:cNvPr id="7197" name="AutoShape 27"/>
          <p:cNvSpPr>
            <a:spLocks noChangeArrowheads="1"/>
          </p:cNvSpPr>
          <p:nvPr/>
        </p:nvSpPr>
        <p:spPr bwMode="auto">
          <a:xfrm>
            <a:off x="2214560" y="4338418"/>
            <a:ext cx="1857375" cy="519342"/>
          </a:xfrm>
          <a:prstGeom prst="roundRect">
            <a:avLst>
              <a:gd name="adj" fmla="val 13468"/>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defTabSz="762000">
              <a:lnSpc>
                <a:spcPct val="95000"/>
              </a:lnSpc>
              <a:defRPr/>
            </a:pPr>
            <a:r>
              <a:rPr lang="en-US" sz="1400" i="1" dirty="0">
                <a:solidFill>
                  <a:schemeClr val="tx1"/>
                </a:solidFill>
                <a:ea typeface="MS PGothic" pitchFamily="34" charset="-128"/>
                <a:cs typeface="Arial Unicode MS" pitchFamily="34" charset="-128"/>
              </a:rPr>
              <a:t>Meter data </a:t>
            </a:r>
            <a:r>
              <a:rPr lang="en-US" sz="1400" i="1" dirty="0" smtClean="0">
                <a:solidFill>
                  <a:schemeClr val="tx1"/>
                </a:solidFill>
                <a:ea typeface="MS PGothic" pitchFamily="34" charset="-128"/>
                <a:cs typeface="Arial Unicode MS" pitchFamily="34" charset="-128"/>
              </a:rPr>
              <a:t>collection </a:t>
            </a:r>
            <a:r>
              <a:rPr lang="en-US" sz="1400" i="1" dirty="0">
                <a:solidFill>
                  <a:schemeClr val="tx1"/>
                </a:solidFill>
                <a:ea typeface="MS PGothic" pitchFamily="34" charset="-128"/>
                <a:cs typeface="Arial Unicode MS" pitchFamily="34" charset="-128"/>
              </a:rPr>
              <a:t>platform (Vendor 1)</a:t>
            </a:r>
          </a:p>
        </p:txBody>
      </p:sp>
      <p:sp>
        <p:nvSpPr>
          <p:cNvPr id="7198" name="AutoShape 27"/>
          <p:cNvSpPr>
            <a:spLocks noChangeArrowheads="1"/>
          </p:cNvSpPr>
          <p:nvPr/>
        </p:nvSpPr>
        <p:spPr bwMode="auto">
          <a:xfrm>
            <a:off x="6381784" y="4338418"/>
            <a:ext cx="1857375" cy="519342"/>
          </a:xfrm>
          <a:prstGeom prst="roundRect">
            <a:avLst>
              <a:gd name="adj" fmla="val 13468"/>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defTabSz="762000">
              <a:lnSpc>
                <a:spcPct val="95000"/>
              </a:lnSpc>
              <a:defRPr/>
            </a:pPr>
            <a:r>
              <a:rPr lang="en-US" sz="1400" i="1" dirty="0">
                <a:solidFill>
                  <a:schemeClr val="tx1"/>
                </a:solidFill>
                <a:ea typeface="MS PGothic" pitchFamily="34" charset="-128"/>
                <a:cs typeface="Arial Unicode MS" pitchFamily="34" charset="-128"/>
              </a:rPr>
              <a:t>Meter data </a:t>
            </a:r>
            <a:r>
              <a:rPr lang="en-US" sz="1400" i="1" dirty="0" smtClean="0">
                <a:solidFill>
                  <a:schemeClr val="tx1"/>
                </a:solidFill>
                <a:ea typeface="MS PGothic" pitchFamily="34" charset="-128"/>
                <a:cs typeface="Arial Unicode MS" pitchFamily="34" charset="-128"/>
              </a:rPr>
              <a:t>collection </a:t>
            </a:r>
            <a:r>
              <a:rPr lang="en-US" sz="1400" i="1" dirty="0">
                <a:solidFill>
                  <a:schemeClr val="tx1"/>
                </a:solidFill>
                <a:ea typeface="MS PGothic" pitchFamily="34" charset="-128"/>
                <a:cs typeface="Arial Unicode MS" pitchFamily="34" charset="-128"/>
              </a:rPr>
              <a:t>platform (Vendor 2)</a:t>
            </a:r>
          </a:p>
        </p:txBody>
      </p:sp>
      <p:sp>
        <p:nvSpPr>
          <p:cNvPr id="7219" name="AutoShape 27"/>
          <p:cNvSpPr>
            <a:spLocks noChangeArrowheads="1"/>
          </p:cNvSpPr>
          <p:nvPr/>
        </p:nvSpPr>
        <p:spPr bwMode="auto">
          <a:xfrm>
            <a:off x="2855947" y="5567372"/>
            <a:ext cx="631825" cy="298450"/>
          </a:xfrm>
          <a:prstGeom prst="roundRect">
            <a:avLst>
              <a:gd name="adj" fmla="val 13468"/>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pPr defTabSz="762000">
              <a:lnSpc>
                <a:spcPct val="95000"/>
              </a:lnSpc>
              <a:defRPr/>
            </a:pPr>
            <a:r>
              <a:rPr lang="en-US" sz="1400" i="1" dirty="0">
                <a:solidFill>
                  <a:schemeClr val="tx1"/>
                </a:solidFill>
                <a:ea typeface="MS PGothic" pitchFamily="34" charset="-128"/>
                <a:cs typeface="Arial Unicode MS" pitchFamily="34" charset="-128"/>
              </a:rPr>
              <a:t>Meters</a:t>
            </a:r>
          </a:p>
        </p:txBody>
      </p:sp>
      <p:cxnSp>
        <p:nvCxnSpPr>
          <p:cNvPr id="50219" name="AutoShape 43"/>
          <p:cNvCxnSpPr>
            <a:cxnSpLocks noChangeShapeType="1"/>
          </p:cNvCxnSpPr>
          <p:nvPr/>
        </p:nvCxnSpPr>
        <p:spPr bwMode="auto">
          <a:xfrm flipV="1">
            <a:off x="3929058" y="4143380"/>
            <a:ext cx="1252498" cy="389824"/>
          </a:xfrm>
          <a:prstGeom prst="straightConnector1">
            <a:avLst/>
          </a:prstGeom>
          <a:ln w="25400">
            <a:solidFill>
              <a:schemeClr val="bg2"/>
            </a:solidFill>
            <a:headEnd/>
            <a:tailEnd type="arrow" w="med" len="med"/>
          </a:ln>
        </p:spPr>
        <p:style>
          <a:lnRef idx="1">
            <a:schemeClr val="dk1"/>
          </a:lnRef>
          <a:fillRef idx="0">
            <a:schemeClr val="dk1"/>
          </a:fillRef>
          <a:effectRef idx="0">
            <a:schemeClr val="dk1"/>
          </a:effectRef>
          <a:fontRef idx="minor">
            <a:schemeClr val="tx1"/>
          </a:fontRef>
        </p:style>
      </p:cxnSp>
      <p:cxnSp>
        <p:nvCxnSpPr>
          <p:cNvPr id="50220" name="AutoShape 44"/>
          <p:cNvCxnSpPr>
            <a:cxnSpLocks noChangeShapeType="1"/>
          </p:cNvCxnSpPr>
          <p:nvPr/>
        </p:nvCxnSpPr>
        <p:spPr bwMode="auto">
          <a:xfrm rot="10800000">
            <a:off x="5357819" y="4143381"/>
            <a:ext cx="1095402" cy="323149"/>
          </a:xfrm>
          <a:prstGeom prst="straightConnector1">
            <a:avLst/>
          </a:prstGeom>
          <a:ln w="25400">
            <a:solidFill>
              <a:schemeClr val="bg2"/>
            </a:solidFill>
            <a:headEnd/>
            <a:tailEnd type="arrow" w="med" len="med"/>
          </a:ln>
        </p:spPr>
        <p:style>
          <a:lnRef idx="1">
            <a:schemeClr val="dk1"/>
          </a:lnRef>
          <a:fillRef idx="0">
            <a:schemeClr val="dk1"/>
          </a:fillRef>
          <a:effectRef idx="0">
            <a:schemeClr val="dk1"/>
          </a:effectRef>
          <a:fontRef idx="minor">
            <a:schemeClr val="tx1"/>
          </a:fontRef>
        </p:style>
      </p:cxnSp>
      <p:cxnSp>
        <p:nvCxnSpPr>
          <p:cNvPr id="7204" name="AutoShape 45"/>
          <p:cNvCxnSpPr>
            <a:cxnSpLocks noChangeShapeType="1"/>
          </p:cNvCxnSpPr>
          <p:nvPr/>
        </p:nvCxnSpPr>
        <p:spPr bwMode="auto">
          <a:xfrm flipH="1" flipV="1">
            <a:off x="3162334" y="4857761"/>
            <a:ext cx="9525" cy="695325"/>
          </a:xfrm>
          <a:prstGeom prst="straightConnector1">
            <a:avLst/>
          </a:prstGeom>
          <a:noFill/>
          <a:ln w="28575">
            <a:solidFill>
              <a:srgbClr val="89929B"/>
            </a:solidFill>
            <a:round/>
            <a:headEnd/>
            <a:tailEnd type="arrow" w="med" len="med"/>
          </a:ln>
        </p:spPr>
      </p:cxnSp>
      <p:cxnSp>
        <p:nvCxnSpPr>
          <p:cNvPr id="7205" name="AutoShape 46"/>
          <p:cNvCxnSpPr>
            <a:cxnSpLocks noChangeShapeType="1"/>
          </p:cNvCxnSpPr>
          <p:nvPr/>
        </p:nvCxnSpPr>
        <p:spPr bwMode="auto">
          <a:xfrm flipV="1">
            <a:off x="7307297" y="4862522"/>
            <a:ext cx="3175" cy="704850"/>
          </a:xfrm>
          <a:prstGeom prst="straightConnector1">
            <a:avLst/>
          </a:prstGeom>
          <a:noFill/>
          <a:ln w="28575">
            <a:solidFill>
              <a:srgbClr val="89929B"/>
            </a:solidFill>
            <a:round/>
            <a:headEnd/>
            <a:tailEnd type="arrow" w="med" len="med"/>
          </a:ln>
        </p:spPr>
      </p:cxnSp>
      <p:cxnSp>
        <p:nvCxnSpPr>
          <p:cNvPr id="50223" name="AutoShape 47"/>
          <p:cNvCxnSpPr>
            <a:cxnSpLocks noChangeShapeType="1"/>
            <a:stCxn id="58" idx="0"/>
          </p:cNvCxnSpPr>
          <p:nvPr/>
        </p:nvCxnSpPr>
        <p:spPr bwMode="auto">
          <a:xfrm rot="5400000" flipH="1" flipV="1">
            <a:off x="4464461" y="4773239"/>
            <a:ext cx="1471638" cy="211920"/>
          </a:xfrm>
          <a:prstGeom prst="straightConnector1">
            <a:avLst/>
          </a:prstGeom>
          <a:ln w="25400">
            <a:solidFill>
              <a:schemeClr val="bg2"/>
            </a:solidFill>
            <a:headEnd/>
            <a:tailEnd type="arrow" w="med" len="med"/>
          </a:ln>
        </p:spPr>
        <p:style>
          <a:lnRef idx="1">
            <a:schemeClr val="dk1"/>
          </a:lnRef>
          <a:fillRef idx="0">
            <a:schemeClr val="dk1"/>
          </a:fillRef>
          <a:effectRef idx="0">
            <a:schemeClr val="dk1"/>
          </a:effectRef>
          <a:fontRef idx="minor">
            <a:schemeClr val="tx1"/>
          </a:fontRef>
        </p:style>
      </p:cxnSp>
      <p:sp>
        <p:nvSpPr>
          <p:cNvPr id="7207" name="AutoShape 46"/>
          <p:cNvSpPr>
            <a:spLocks noChangeArrowheads="1"/>
          </p:cNvSpPr>
          <p:nvPr/>
        </p:nvSpPr>
        <p:spPr bwMode="auto">
          <a:xfrm>
            <a:off x="4789489" y="1312845"/>
            <a:ext cx="1800225" cy="215901"/>
          </a:xfrm>
          <a:prstGeom prst="roundRect">
            <a:avLst>
              <a:gd name="adj" fmla="val 16667"/>
            </a:avLst>
          </a:prstGeom>
          <a:gradFill rotWithShape="1">
            <a:gsLst>
              <a:gs pos="0">
                <a:srgbClr val="FFC64B"/>
              </a:gs>
              <a:gs pos="60001">
                <a:srgbClr val="FFAF08"/>
              </a:gs>
              <a:gs pos="100000">
                <a:srgbClr val="FFAF08"/>
              </a:gs>
            </a:gsLst>
            <a:lin ang="5400000"/>
          </a:gradFill>
          <a:ln w="38100" algn="ctr">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a:solidFill>
                  <a:schemeClr val="tx1"/>
                </a:solidFill>
                <a:ea typeface="Arial Unicode MS" pitchFamily="34" charset="-128"/>
                <a:cs typeface="Arial Unicode MS" pitchFamily="34" charset="-128"/>
              </a:rPr>
              <a:t>Business Intelligence</a:t>
            </a:r>
          </a:p>
        </p:txBody>
      </p:sp>
      <p:sp>
        <p:nvSpPr>
          <p:cNvPr id="7208" name="AutoShape 46"/>
          <p:cNvSpPr>
            <a:spLocks noChangeArrowheads="1"/>
          </p:cNvSpPr>
          <p:nvPr/>
        </p:nvSpPr>
        <p:spPr bwMode="auto">
          <a:xfrm>
            <a:off x="5726113" y="1623995"/>
            <a:ext cx="863600" cy="228600"/>
          </a:xfrm>
          <a:prstGeom prst="roundRect">
            <a:avLst>
              <a:gd name="adj" fmla="val 16667"/>
            </a:avLst>
          </a:prstGeom>
          <a:gradFill rotWithShape="1">
            <a:gsLst>
              <a:gs pos="0">
                <a:srgbClr val="FFC64B"/>
              </a:gs>
              <a:gs pos="60001">
                <a:srgbClr val="FFAF08"/>
              </a:gs>
              <a:gs pos="100000">
                <a:srgbClr val="FFAF08"/>
              </a:gs>
            </a:gsLst>
            <a:lin ang="5400000"/>
          </a:gradFill>
          <a:ln w="38100" algn="ctr">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a:solidFill>
                  <a:schemeClr val="tx1"/>
                </a:solidFill>
                <a:ea typeface="Arial Unicode MS" pitchFamily="34" charset="-128"/>
                <a:cs typeface="Arial Unicode MS" pitchFamily="34" charset="-128"/>
              </a:rPr>
              <a:t>Reports</a:t>
            </a:r>
          </a:p>
        </p:txBody>
      </p:sp>
      <p:sp>
        <p:nvSpPr>
          <p:cNvPr id="7209" name="Line 50"/>
          <p:cNvSpPr>
            <a:spLocks noChangeShapeType="1"/>
          </p:cNvSpPr>
          <p:nvPr/>
        </p:nvSpPr>
        <p:spPr bwMode="auto">
          <a:xfrm flipV="1">
            <a:off x="238127" y="4929198"/>
            <a:ext cx="8734425" cy="6350"/>
          </a:xfrm>
          <a:prstGeom prst="line">
            <a:avLst/>
          </a:prstGeom>
          <a:noFill/>
          <a:ln w="9525">
            <a:solidFill>
              <a:schemeClr val="tx1"/>
            </a:solidFill>
            <a:prstDash val="lgDash"/>
            <a:round/>
            <a:headEnd/>
            <a:tailEnd/>
          </a:ln>
        </p:spPr>
        <p:txBody>
          <a:bodyPr rot="10800000" vert="eaVert" lIns="90000" tIns="46800" rIns="90000" bIns="46800" anchor="ctr">
            <a:spAutoFit/>
          </a:bodyPr>
          <a:lstStyle/>
          <a:p>
            <a:endParaRPr lang="fi-FI"/>
          </a:p>
        </p:txBody>
      </p:sp>
      <p:sp>
        <p:nvSpPr>
          <p:cNvPr id="52" name="Line 10"/>
          <p:cNvSpPr>
            <a:spLocks noChangeShapeType="1"/>
          </p:cNvSpPr>
          <p:nvPr/>
        </p:nvSpPr>
        <p:spPr bwMode="auto">
          <a:xfrm>
            <a:off x="214283" y="3143248"/>
            <a:ext cx="8734425" cy="0"/>
          </a:xfrm>
          <a:prstGeom prst="line">
            <a:avLst/>
          </a:prstGeom>
          <a:noFill/>
          <a:ln w="9525">
            <a:solidFill>
              <a:schemeClr val="tx1"/>
            </a:solidFill>
            <a:prstDash val="lgDash"/>
            <a:round/>
            <a:headEnd/>
            <a:tailEnd/>
          </a:ln>
        </p:spPr>
        <p:txBody>
          <a:bodyPr rot="10800000" vert="eaVert" lIns="90000" tIns="46800" rIns="90000" bIns="46800" anchor="ctr">
            <a:spAutoFit/>
          </a:bodyPr>
          <a:lstStyle/>
          <a:p>
            <a:endParaRPr lang="fi-FI"/>
          </a:p>
        </p:txBody>
      </p:sp>
      <p:sp>
        <p:nvSpPr>
          <p:cNvPr id="53" name="AutoShape 27"/>
          <p:cNvSpPr>
            <a:spLocks noChangeArrowheads="1"/>
          </p:cNvSpPr>
          <p:nvPr/>
        </p:nvSpPr>
        <p:spPr bwMode="auto">
          <a:xfrm>
            <a:off x="2206639" y="5046689"/>
            <a:ext cx="1714512" cy="366714"/>
          </a:xfrm>
          <a:prstGeom prst="roundRect">
            <a:avLst>
              <a:gd name="adj" fmla="val 13468"/>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algn="ctr" defTabSz="762000">
              <a:lnSpc>
                <a:spcPct val="95000"/>
              </a:lnSpc>
              <a:defRPr/>
            </a:pPr>
            <a:r>
              <a:rPr lang="en-US" sz="1400" i="1" dirty="0" smtClean="0">
                <a:solidFill>
                  <a:schemeClr val="tx1"/>
                </a:solidFill>
                <a:ea typeface="MS PGothic" pitchFamily="34" charset="-128"/>
                <a:cs typeface="Arial Unicode MS" pitchFamily="34" charset="-128"/>
              </a:rPr>
              <a:t>Home Area Network</a:t>
            </a:r>
            <a:endParaRPr lang="en-US" sz="1400" i="1" dirty="0">
              <a:solidFill>
                <a:schemeClr val="tx1"/>
              </a:solidFill>
              <a:ea typeface="MS PGothic" pitchFamily="34" charset="-128"/>
              <a:cs typeface="Arial Unicode MS" pitchFamily="34" charset="-128"/>
            </a:endParaRPr>
          </a:p>
        </p:txBody>
      </p:sp>
      <p:sp>
        <p:nvSpPr>
          <p:cNvPr id="54" name="AutoShape 27"/>
          <p:cNvSpPr>
            <a:spLocks noChangeArrowheads="1"/>
          </p:cNvSpPr>
          <p:nvPr/>
        </p:nvSpPr>
        <p:spPr bwMode="auto">
          <a:xfrm>
            <a:off x="4385498" y="5046689"/>
            <a:ext cx="1500198" cy="366714"/>
          </a:xfrm>
          <a:prstGeom prst="roundRect">
            <a:avLst>
              <a:gd name="adj" fmla="val 13468"/>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algn="ctr" defTabSz="762000">
              <a:lnSpc>
                <a:spcPct val="95000"/>
              </a:lnSpc>
              <a:defRPr/>
            </a:pPr>
            <a:r>
              <a:rPr lang="en-US" sz="1400" i="1" dirty="0" smtClean="0">
                <a:solidFill>
                  <a:schemeClr val="tx1"/>
                </a:solidFill>
                <a:ea typeface="MS PGothic" pitchFamily="34" charset="-128"/>
                <a:cs typeface="Arial Unicode MS" pitchFamily="34" charset="-128"/>
              </a:rPr>
              <a:t>Last Mile</a:t>
            </a:r>
            <a:endParaRPr lang="en-US" sz="1400" i="1" dirty="0">
              <a:solidFill>
                <a:schemeClr val="tx1"/>
              </a:solidFill>
              <a:ea typeface="MS PGothic" pitchFamily="34" charset="-128"/>
              <a:cs typeface="Arial Unicode MS" pitchFamily="34" charset="-128"/>
            </a:endParaRPr>
          </a:p>
        </p:txBody>
      </p:sp>
      <p:sp>
        <p:nvSpPr>
          <p:cNvPr id="55" name="AutoShape 27"/>
          <p:cNvSpPr>
            <a:spLocks noChangeArrowheads="1"/>
          </p:cNvSpPr>
          <p:nvPr/>
        </p:nvSpPr>
        <p:spPr bwMode="auto">
          <a:xfrm>
            <a:off x="6564358" y="5046689"/>
            <a:ext cx="1643074" cy="366714"/>
          </a:xfrm>
          <a:prstGeom prst="roundRect">
            <a:avLst>
              <a:gd name="adj" fmla="val 13468"/>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algn="ctr" defTabSz="762000">
              <a:lnSpc>
                <a:spcPct val="95000"/>
              </a:lnSpc>
              <a:defRPr/>
            </a:pPr>
            <a:r>
              <a:rPr lang="en-US" sz="1400" i="1" dirty="0" smtClean="0">
                <a:solidFill>
                  <a:schemeClr val="tx1"/>
                </a:solidFill>
                <a:ea typeface="MS PGothic" pitchFamily="34" charset="-128"/>
                <a:cs typeface="Arial Unicode MS" pitchFamily="34" charset="-128"/>
              </a:rPr>
              <a:t>Wide Area Network</a:t>
            </a:r>
            <a:endParaRPr lang="en-US" sz="1400" i="1" dirty="0">
              <a:solidFill>
                <a:schemeClr val="tx1"/>
              </a:solidFill>
              <a:ea typeface="MS PGothic" pitchFamily="34" charset="-128"/>
              <a:cs typeface="Arial Unicode MS" pitchFamily="34" charset="-128"/>
            </a:endParaRPr>
          </a:p>
        </p:txBody>
      </p:sp>
      <p:sp>
        <p:nvSpPr>
          <p:cNvPr id="58" name="AutoShape 27"/>
          <p:cNvSpPr>
            <a:spLocks noChangeArrowheads="1"/>
          </p:cNvSpPr>
          <p:nvPr/>
        </p:nvSpPr>
        <p:spPr bwMode="auto">
          <a:xfrm>
            <a:off x="4778408" y="5615018"/>
            <a:ext cx="631825" cy="298450"/>
          </a:xfrm>
          <a:prstGeom prst="roundRect">
            <a:avLst>
              <a:gd name="adj" fmla="val 13468"/>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pPr defTabSz="762000">
              <a:lnSpc>
                <a:spcPct val="95000"/>
              </a:lnSpc>
              <a:defRPr/>
            </a:pPr>
            <a:r>
              <a:rPr lang="en-US" sz="1400" i="1" dirty="0">
                <a:solidFill>
                  <a:schemeClr val="tx1"/>
                </a:solidFill>
                <a:ea typeface="MS PGothic" pitchFamily="34" charset="-128"/>
                <a:cs typeface="Arial Unicode MS" pitchFamily="34" charset="-128"/>
              </a:rPr>
              <a:t>Meters</a:t>
            </a:r>
          </a:p>
        </p:txBody>
      </p:sp>
      <p:sp>
        <p:nvSpPr>
          <p:cNvPr id="59" name="AutoShape 27"/>
          <p:cNvSpPr>
            <a:spLocks noChangeArrowheads="1"/>
          </p:cNvSpPr>
          <p:nvPr/>
        </p:nvSpPr>
        <p:spPr bwMode="auto">
          <a:xfrm>
            <a:off x="7064424" y="5556278"/>
            <a:ext cx="631825" cy="298450"/>
          </a:xfrm>
          <a:prstGeom prst="roundRect">
            <a:avLst>
              <a:gd name="adj" fmla="val 13468"/>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lstStyle/>
          <a:p>
            <a:pPr defTabSz="762000">
              <a:lnSpc>
                <a:spcPct val="95000"/>
              </a:lnSpc>
              <a:defRPr/>
            </a:pPr>
            <a:r>
              <a:rPr lang="en-US" sz="1400" i="1" dirty="0">
                <a:solidFill>
                  <a:schemeClr val="tx1"/>
                </a:solidFill>
                <a:ea typeface="MS PGothic" pitchFamily="34" charset="-128"/>
                <a:cs typeface="Arial Unicode MS" pitchFamily="34" charset="-128"/>
              </a:rPr>
              <a:t>Meters</a:t>
            </a:r>
          </a:p>
        </p:txBody>
      </p:sp>
      <p:pic>
        <p:nvPicPr>
          <p:cNvPr id="60" name="Picture 69" descr="1d3p0125_PEOPLE_LIFESTYLE_4"/>
          <p:cNvPicPr>
            <a:picLocks noChangeAspect="1" noChangeArrowheads="1"/>
          </p:cNvPicPr>
          <p:nvPr/>
        </p:nvPicPr>
        <p:blipFill>
          <a:blip r:embed="rId4" cstate="print">
            <a:duotone>
              <a:schemeClr val="accent2">
                <a:shade val="45000"/>
                <a:satMod val="135000"/>
              </a:schemeClr>
              <a:prstClr val="white"/>
            </a:duotone>
            <a:lum contrast="21000"/>
          </a:blip>
          <a:srcRect/>
          <a:stretch>
            <a:fillRect/>
          </a:stretch>
        </p:blipFill>
        <p:spPr bwMode="auto">
          <a:xfrm>
            <a:off x="3524277" y="5699154"/>
            <a:ext cx="539750" cy="539750"/>
          </a:xfrm>
          <a:prstGeom prst="flowChartConnector">
            <a:avLst/>
          </a:prstGeom>
          <a:solidFill>
            <a:schemeClr val="accent1">
              <a:lumMod val="20000"/>
              <a:lumOff val="80000"/>
            </a:schemeClr>
          </a:solidFill>
          <a:ln w="28575" algn="ctr">
            <a:solidFill>
              <a:schemeClr val="bg1"/>
            </a:solidFill>
            <a:miter lim="800000"/>
            <a:headEnd/>
            <a:tailEnd/>
          </a:ln>
        </p:spPr>
      </p:pic>
      <p:pic>
        <p:nvPicPr>
          <p:cNvPr id="61" name="Picture 69" descr="1d3p0125_PEOPLE_LIFESTYLE_4"/>
          <p:cNvPicPr>
            <a:picLocks noChangeAspect="1" noChangeArrowheads="1"/>
          </p:cNvPicPr>
          <p:nvPr/>
        </p:nvPicPr>
        <p:blipFill>
          <a:blip r:embed="rId4" cstate="print">
            <a:duotone>
              <a:schemeClr val="accent2">
                <a:shade val="45000"/>
                <a:satMod val="135000"/>
              </a:schemeClr>
              <a:prstClr val="white"/>
            </a:duotone>
            <a:lum contrast="21000"/>
          </a:blip>
          <a:srcRect/>
          <a:stretch>
            <a:fillRect/>
          </a:stretch>
        </p:blipFill>
        <p:spPr bwMode="auto">
          <a:xfrm>
            <a:off x="7707365" y="5699154"/>
            <a:ext cx="539750" cy="539750"/>
          </a:xfrm>
          <a:prstGeom prst="flowChartConnector">
            <a:avLst/>
          </a:prstGeom>
          <a:solidFill>
            <a:schemeClr val="accent1">
              <a:lumMod val="20000"/>
              <a:lumOff val="80000"/>
            </a:schemeClr>
          </a:solidFill>
          <a:ln w="28575" algn="ctr">
            <a:solidFill>
              <a:schemeClr val="bg1"/>
            </a:solidFill>
            <a:miter lim="800000"/>
            <a:headEnd/>
            <a:tailEnd/>
          </a:ln>
        </p:spPr>
      </p:pic>
      <p:pic>
        <p:nvPicPr>
          <p:cNvPr id="62" name="Picture 69" descr="1d3p0125_PEOPLE_LIFESTYLE_4"/>
          <p:cNvPicPr>
            <a:picLocks noChangeAspect="1" noChangeArrowheads="1"/>
          </p:cNvPicPr>
          <p:nvPr/>
        </p:nvPicPr>
        <p:blipFill>
          <a:blip r:embed="rId4" cstate="print">
            <a:duotone>
              <a:schemeClr val="accent2">
                <a:shade val="45000"/>
                <a:satMod val="135000"/>
              </a:schemeClr>
              <a:prstClr val="white"/>
            </a:duotone>
            <a:lum bright="1000" contrast="23000"/>
          </a:blip>
          <a:srcRect/>
          <a:stretch>
            <a:fillRect/>
          </a:stretch>
        </p:blipFill>
        <p:spPr bwMode="auto">
          <a:xfrm>
            <a:off x="5492787" y="5699154"/>
            <a:ext cx="539750" cy="539750"/>
          </a:xfrm>
          <a:prstGeom prst="flowChartConnector">
            <a:avLst/>
          </a:prstGeom>
          <a:solidFill>
            <a:schemeClr val="accent1">
              <a:lumMod val="20000"/>
              <a:lumOff val="80000"/>
            </a:schemeClr>
          </a:solidFill>
          <a:ln w="28575" algn="ctr">
            <a:solidFill>
              <a:schemeClr val="bg1"/>
            </a:solidFill>
            <a:miter lim="800000"/>
            <a:headEnd/>
            <a:tailEnd/>
          </a:ln>
        </p:spPr>
      </p:pic>
      <p:sp>
        <p:nvSpPr>
          <p:cNvPr id="64" name="AutoShape 16"/>
          <p:cNvSpPr>
            <a:spLocks noChangeArrowheads="1"/>
          </p:cNvSpPr>
          <p:nvPr/>
        </p:nvSpPr>
        <p:spPr bwMode="auto">
          <a:xfrm>
            <a:off x="3962397" y="2285993"/>
            <a:ext cx="1459429" cy="287875"/>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Basic energy rates</a:t>
            </a:r>
            <a:endParaRPr lang="en-US" sz="1200" dirty="0">
              <a:solidFill>
                <a:schemeClr val="tx1"/>
              </a:solidFill>
              <a:ea typeface="Arial Unicode MS" pitchFamily="34" charset="-128"/>
              <a:cs typeface="Arial Unicode MS" pitchFamily="34" charset="-128"/>
            </a:endParaRPr>
          </a:p>
        </p:txBody>
      </p:sp>
      <p:sp>
        <p:nvSpPr>
          <p:cNvPr id="65" name="AutoShape 16"/>
          <p:cNvSpPr>
            <a:spLocks noChangeArrowheads="1"/>
          </p:cNvSpPr>
          <p:nvPr/>
        </p:nvSpPr>
        <p:spPr bwMode="auto">
          <a:xfrm>
            <a:off x="5530855" y="2285992"/>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Time of Use rates</a:t>
            </a:r>
            <a:endParaRPr lang="en-US" sz="1200" dirty="0">
              <a:solidFill>
                <a:schemeClr val="tx1"/>
              </a:solidFill>
              <a:ea typeface="Arial Unicode MS" pitchFamily="34" charset="-128"/>
              <a:cs typeface="Arial Unicode MS" pitchFamily="34" charset="-128"/>
            </a:endParaRPr>
          </a:p>
        </p:txBody>
      </p:sp>
      <p:sp>
        <p:nvSpPr>
          <p:cNvPr id="66" name="AutoShape 16"/>
          <p:cNvSpPr>
            <a:spLocks noChangeArrowheads="1"/>
          </p:cNvSpPr>
          <p:nvPr/>
        </p:nvSpPr>
        <p:spPr bwMode="auto">
          <a:xfrm>
            <a:off x="6980254" y="2285992"/>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Dynamic rates</a:t>
            </a:r>
            <a:endParaRPr lang="en-US" sz="1200" dirty="0">
              <a:solidFill>
                <a:schemeClr val="tx1"/>
              </a:solidFill>
              <a:ea typeface="Arial Unicode MS" pitchFamily="34" charset="-128"/>
              <a:cs typeface="Arial Unicode MS" pitchFamily="34" charset="-128"/>
            </a:endParaRPr>
          </a:p>
        </p:txBody>
      </p:sp>
      <p:sp>
        <p:nvSpPr>
          <p:cNvPr id="67" name="AutoShape 16"/>
          <p:cNvSpPr>
            <a:spLocks noChangeArrowheads="1"/>
          </p:cNvSpPr>
          <p:nvPr/>
        </p:nvSpPr>
        <p:spPr bwMode="auto">
          <a:xfrm>
            <a:off x="2404516" y="2678901"/>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Bonus programs</a:t>
            </a:r>
            <a:endParaRPr lang="en-US" sz="1200" dirty="0">
              <a:solidFill>
                <a:schemeClr val="tx1"/>
              </a:solidFill>
              <a:ea typeface="Arial Unicode MS" pitchFamily="34" charset="-128"/>
              <a:cs typeface="Arial Unicode MS" pitchFamily="34" charset="-128"/>
            </a:endParaRPr>
          </a:p>
        </p:txBody>
      </p:sp>
      <p:sp>
        <p:nvSpPr>
          <p:cNvPr id="68" name="AutoShape 16"/>
          <p:cNvSpPr>
            <a:spLocks noChangeArrowheads="1"/>
          </p:cNvSpPr>
          <p:nvPr/>
        </p:nvSpPr>
        <p:spPr bwMode="auto">
          <a:xfrm>
            <a:off x="3903650" y="2678901"/>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Notifications</a:t>
            </a:r>
            <a:endParaRPr lang="en-US" sz="1200" dirty="0">
              <a:solidFill>
                <a:schemeClr val="tx1"/>
              </a:solidFill>
              <a:ea typeface="Arial Unicode MS" pitchFamily="34" charset="-128"/>
              <a:cs typeface="Arial Unicode MS" pitchFamily="34" charset="-128"/>
            </a:endParaRPr>
          </a:p>
        </p:txBody>
      </p:sp>
      <p:sp>
        <p:nvSpPr>
          <p:cNvPr id="69" name="AutoShape 16"/>
          <p:cNvSpPr>
            <a:spLocks noChangeArrowheads="1"/>
          </p:cNvSpPr>
          <p:nvPr/>
        </p:nvSpPr>
        <p:spPr bwMode="auto">
          <a:xfrm>
            <a:off x="5429257" y="2678901"/>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Prepaid Energy</a:t>
            </a:r>
            <a:endParaRPr lang="en-US" sz="1200" dirty="0">
              <a:solidFill>
                <a:schemeClr val="tx1"/>
              </a:solidFill>
              <a:ea typeface="Arial Unicode MS" pitchFamily="34" charset="-128"/>
              <a:cs typeface="Arial Unicode MS" pitchFamily="34" charset="-128"/>
            </a:endParaRPr>
          </a:p>
        </p:txBody>
      </p:sp>
      <p:sp>
        <p:nvSpPr>
          <p:cNvPr id="76" name="AutoShape 14"/>
          <p:cNvSpPr>
            <a:spLocks noChangeArrowheads="1"/>
          </p:cNvSpPr>
          <p:nvPr/>
        </p:nvSpPr>
        <p:spPr bwMode="auto">
          <a:xfrm>
            <a:off x="285721" y="4286257"/>
            <a:ext cx="1571636" cy="575285"/>
          </a:xfrm>
          <a:prstGeom prst="roundRect">
            <a:avLst>
              <a:gd name="adj" fmla="val 28750"/>
            </a:avLst>
          </a:prstGeom>
          <a:solidFill>
            <a:schemeClr val="accent2"/>
          </a:solidFill>
          <a:ln w="9525">
            <a:noFill/>
            <a:round/>
            <a:headEnd/>
            <a:tailEnd/>
          </a:ln>
        </p:spPr>
        <p:txBody>
          <a:bodyPr wrap="square" lIns="36000" tIns="36000" rIns="36000" bIns="36000">
            <a:spAutoFit/>
          </a:bodyPr>
          <a:lstStyle/>
          <a:p>
            <a:pPr algn="ctr">
              <a:lnSpc>
                <a:spcPct val="95000"/>
              </a:lnSpc>
              <a:spcBef>
                <a:spcPct val="0"/>
              </a:spcBef>
              <a:spcAft>
                <a:spcPct val="0"/>
              </a:spcAft>
            </a:pPr>
            <a:r>
              <a:rPr lang="en-US" sz="1400" b="1" dirty="0" smtClean="0">
                <a:solidFill>
                  <a:schemeClr val="bg1"/>
                </a:solidFill>
                <a:ea typeface="MS PGothic" pitchFamily="34" charset="-128"/>
                <a:cs typeface="Arial Unicode MS" pitchFamily="34" charset="-128"/>
              </a:rPr>
              <a:t>Data</a:t>
            </a:r>
            <a:r>
              <a:rPr lang="en-US" sz="1400" b="1" dirty="0">
                <a:solidFill>
                  <a:schemeClr val="bg1"/>
                </a:solidFill>
                <a:ea typeface="MS PGothic" pitchFamily="34" charset="-128"/>
                <a:cs typeface="Arial Unicode MS" pitchFamily="34" charset="-128"/>
              </a:rPr>
              <a:t/>
            </a:r>
            <a:br>
              <a:rPr lang="en-US" sz="1400" b="1" dirty="0">
                <a:solidFill>
                  <a:schemeClr val="bg1"/>
                </a:solidFill>
                <a:ea typeface="MS PGothic" pitchFamily="34" charset="-128"/>
                <a:cs typeface="Arial Unicode MS" pitchFamily="34" charset="-128"/>
              </a:rPr>
            </a:br>
            <a:r>
              <a:rPr lang="en-US" sz="1400" b="1" dirty="0" smtClean="0">
                <a:solidFill>
                  <a:schemeClr val="bg1"/>
                </a:solidFill>
                <a:ea typeface="MS PGothic" pitchFamily="34" charset="-128"/>
                <a:cs typeface="Arial Unicode MS" pitchFamily="34" charset="-128"/>
              </a:rPr>
              <a:t>Collection</a:t>
            </a:r>
            <a:endParaRPr lang="en-US" sz="1400" b="1" dirty="0">
              <a:solidFill>
                <a:schemeClr val="bg1"/>
              </a:solidFill>
              <a:ea typeface="MS PGothic" pitchFamily="34" charset="-128"/>
              <a:cs typeface="Arial Unicode MS" pitchFamily="34" charset="-128"/>
            </a:endParaRPr>
          </a:p>
        </p:txBody>
      </p:sp>
      <p:sp>
        <p:nvSpPr>
          <p:cNvPr id="78" name="AutoShape 16"/>
          <p:cNvSpPr>
            <a:spLocks noChangeArrowheads="1"/>
          </p:cNvSpPr>
          <p:nvPr/>
        </p:nvSpPr>
        <p:spPr bwMode="auto">
          <a:xfrm>
            <a:off x="2285985" y="3315358"/>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Mediation SW </a:t>
            </a:r>
            <a:endParaRPr lang="en-US" sz="1200" dirty="0">
              <a:solidFill>
                <a:schemeClr val="tx1"/>
              </a:solidFill>
              <a:ea typeface="Arial Unicode MS" pitchFamily="34" charset="-128"/>
              <a:cs typeface="Arial Unicode MS" pitchFamily="34" charset="-128"/>
            </a:endParaRPr>
          </a:p>
        </p:txBody>
      </p:sp>
      <p:sp>
        <p:nvSpPr>
          <p:cNvPr id="82" name="AutoShape 16"/>
          <p:cNvSpPr>
            <a:spLocks noChangeArrowheads="1"/>
          </p:cNvSpPr>
          <p:nvPr/>
        </p:nvSpPr>
        <p:spPr bwMode="auto">
          <a:xfrm>
            <a:off x="3714745" y="3315358"/>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VEE</a:t>
            </a:r>
            <a:endParaRPr lang="en-US" sz="1200" dirty="0">
              <a:solidFill>
                <a:schemeClr val="tx1"/>
              </a:solidFill>
              <a:ea typeface="Arial Unicode MS" pitchFamily="34" charset="-128"/>
              <a:cs typeface="Arial Unicode MS" pitchFamily="34" charset="-128"/>
            </a:endParaRPr>
          </a:p>
        </p:txBody>
      </p:sp>
      <p:sp>
        <p:nvSpPr>
          <p:cNvPr id="83" name="AutoShape 16"/>
          <p:cNvSpPr>
            <a:spLocks noChangeArrowheads="1"/>
          </p:cNvSpPr>
          <p:nvPr/>
        </p:nvSpPr>
        <p:spPr bwMode="auto">
          <a:xfrm>
            <a:off x="5143504" y="3315358"/>
            <a:ext cx="1714512" cy="285752"/>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Versioned data storage</a:t>
            </a:r>
            <a:endParaRPr lang="en-US" sz="1200" dirty="0">
              <a:solidFill>
                <a:schemeClr val="tx1"/>
              </a:solidFill>
              <a:ea typeface="Arial Unicode MS" pitchFamily="34" charset="-128"/>
              <a:cs typeface="Arial Unicode MS" pitchFamily="34" charset="-128"/>
            </a:endParaRPr>
          </a:p>
        </p:txBody>
      </p:sp>
      <p:sp>
        <p:nvSpPr>
          <p:cNvPr id="84" name="AutoShape 16"/>
          <p:cNvSpPr>
            <a:spLocks noChangeArrowheads="1"/>
          </p:cNvSpPr>
          <p:nvPr/>
        </p:nvSpPr>
        <p:spPr bwMode="auto">
          <a:xfrm>
            <a:off x="2311394" y="3743986"/>
            <a:ext cx="1689103" cy="285752"/>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Application enablement</a:t>
            </a:r>
            <a:endParaRPr lang="en-US" sz="1200" dirty="0">
              <a:solidFill>
                <a:schemeClr val="tx1"/>
              </a:solidFill>
              <a:ea typeface="Arial Unicode MS" pitchFamily="34" charset="-128"/>
              <a:cs typeface="Arial Unicode MS" pitchFamily="34" charset="-128"/>
            </a:endParaRPr>
          </a:p>
        </p:txBody>
      </p:sp>
      <p:sp>
        <p:nvSpPr>
          <p:cNvPr id="85" name="AutoShape 16"/>
          <p:cNvSpPr>
            <a:spLocks noChangeArrowheads="1"/>
          </p:cNvSpPr>
          <p:nvPr/>
        </p:nvSpPr>
        <p:spPr bwMode="auto">
          <a:xfrm>
            <a:off x="4143373" y="3743986"/>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etc.</a:t>
            </a:r>
            <a:endParaRPr lang="en-US" sz="1200" dirty="0">
              <a:solidFill>
                <a:schemeClr val="tx1"/>
              </a:solidFill>
              <a:ea typeface="Arial Unicode MS" pitchFamily="34" charset="-128"/>
              <a:cs typeface="Arial Unicode MS" pitchFamily="34" charset="-128"/>
            </a:endParaRPr>
          </a:p>
        </p:txBody>
      </p:sp>
      <p:sp>
        <p:nvSpPr>
          <p:cNvPr id="51" name="AutoShape 16"/>
          <p:cNvSpPr>
            <a:spLocks noChangeArrowheads="1"/>
          </p:cNvSpPr>
          <p:nvPr/>
        </p:nvSpPr>
        <p:spPr bwMode="auto">
          <a:xfrm>
            <a:off x="6912496" y="2636912"/>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solidFill>
                  <a:schemeClr val="tx1"/>
                </a:solidFill>
                <a:ea typeface="Arial Unicode MS" pitchFamily="34" charset="-128"/>
                <a:cs typeface="Arial Unicode MS" pitchFamily="34" charset="-128"/>
              </a:rPr>
              <a:t>Top-up</a:t>
            </a:r>
            <a:endParaRPr lang="en-US" sz="1200" dirty="0">
              <a:solidFill>
                <a:schemeClr val="tx1"/>
              </a:solidFill>
              <a:ea typeface="Arial Unicode MS" pitchFamily="34" charset="-128"/>
              <a:cs typeface="Arial Unicode MS" pitchFamily="34" charset="-128"/>
            </a:endParaRPr>
          </a:p>
        </p:txBody>
      </p:sp>
      <p:grpSp>
        <p:nvGrpSpPr>
          <p:cNvPr id="2" name="Group 98"/>
          <p:cNvGrpSpPr/>
          <p:nvPr/>
        </p:nvGrpSpPr>
        <p:grpSpPr>
          <a:xfrm>
            <a:off x="24974" y="1724475"/>
            <a:ext cx="9371562" cy="2027118"/>
            <a:chOff x="11" y="1896498"/>
            <a:chExt cx="9371562" cy="2027118"/>
          </a:xfrm>
        </p:grpSpPr>
        <p:sp>
          <p:nvSpPr>
            <p:cNvPr id="57" name="Rounded Rectangle 56"/>
            <p:cNvSpPr/>
            <p:nvPr/>
          </p:nvSpPr>
          <p:spPr bwMode="auto">
            <a:xfrm>
              <a:off x="11" y="3275476"/>
              <a:ext cx="9144000" cy="408623"/>
            </a:xfrm>
            <a:prstGeom prst="roundRect">
              <a:avLst/>
            </a:prstGeom>
            <a:solidFill>
              <a:schemeClr val="bg1">
                <a:alpha val="54000"/>
              </a:schemeClr>
            </a:solidFill>
            <a:ln w="3937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2400" b="1" i="0" u="none" strike="noStrike" cap="none" normalizeH="0" baseline="0" smtClean="0">
                <a:ln>
                  <a:noFill/>
                </a:ln>
                <a:solidFill>
                  <a:schemeClr val="bg1"/>
                </a:solidFill>
                <a:effectLst/>
                <a:latin typeface="Arial" charset="0"/>
              </a:endParaRPr>
            </a:p>
          </p:txBody>
        </p:sp>
        <p:grpSp>
          <p:nvGrpSpPr>
            <p:cNvPr id="3" name="Group 87"/>
            <p:cNvGrpSpPr/>
            <p:nvPr/>
          </p:nvGrpSpPr>
          <p:grpSpPr>
            <a:xfrm>
              <a:off x="84665" y="1896498"/>
              <a:ext cx="9286908" cy="2027118"/>
              <a:chOff x="0" y="2506086"/>
              <a:chExt cx="9286908" cy="2027118"/>
            </a:xfrm>
          </p:grpSpPr>
          <p:sp>
            <p:nvSpPr>
              <p:cNvPr id="71" name="AutoShape 36"/>
              <p:cNvSpPr>
                <a:spLocks noChangeArrowheads="1"/>
              </p:cNvSpPr>
              <p:nvPr/>
            </p:nvSpPr>
            <p:spPr bwMode="auto">
              <a:xfrm>
                <a:off x="2143108" y="3243920"/>
                <a:ext cx="6215106" cy="857256"/>
              </a:xfrm>
              <a:prstGeom prst="roundRect">
                <a:avLst>
                  <a:gd name="adj" fmla="val 16667"/>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defTabSz="762000">
                  <a:lnSpc>
                    <a:spcPct val="95000"/>
                  </a:lnSpc>
                  <a:defRPr/>
                </a:pPr>
                <a:endParaRPr lang="en-US" sz="1400" i="1" dirty="0" smtClean="0">
                  <a:ea typeface="MS PGothic" pitchFamily="34" charset="-128"/>
                  <a:cs typeface="Arial Unicode MS" pitchFamily="34" charset="-128"/>
                </a:endParaRPr>
              </a:p>
            </p:txBody>
          </p:sp>
          <p:pic>
            <p:nvPicPr>
              <p:cNvPr id="72" name="Bild 71" descr="picto_gear_purple.png"/>
              <p:cNvPicPr>
                <a:picLocks noChangeAspect="1"/>
              </p:cNvPicPr>
              <p:nvPr/>
            </p:nvPicPr>
            <p:blipFill>
              <a:blip r:embed="rId3" cstate="print">
                <a:duotone>
                  <a:schemeClr val="accent2">
                    <a:shade val="45000"/>
                    <a:satMod val="135000"/>
                  </a:schemeClr>
                  <a:prstClr val="white"/>
                </a:duotone>
                <a:lum contrast="29000"/>
              </a:blip>
              <a:srcRect/>
              <a:stretch>
                <a:fillRect/>
              </a:stretch>
            </p:blipFill>
            <p:spPr bwMode="auto">
              <a:xfrm>
                <a:off x="7715272" y="3315358"/>
                <a:ext cx="520854" cy="571504"/>
              </a:xfrm>
              <a:prstGeom prst="rect">
                <a:avLst/>
              </a:prstGeom>
              <a:noFill/>
              <a:ln w="9525">
                <a:noFill/>
                <a:miter lim="800000"/>
                <a:headEnd/>
                <a:tailEnd/>
              </a:ln>
            </p:spPr>
          </p:pic>
          <p:sp>
            <p:nvSpPr>
              <p:cNvPr id="73" name="AutoShape 14"/>
              <p:cNvSpPr>
                <a:spLocks noChangeArrowheads="1"/>
              </p:cNvSpPr>
              <p:nvPr/>
            </p:nvSpPr>
            <p:spPr bwMode="auto">
              <a:xfrm>
                <a:off x="285720" y="3311576"/>
                <a:ext cx="1571636" cy="575285"/>
              </a:xfrm>
              <a:prstGeom prst="roundRect">
                <a:avLst>
                  <a:gd name="adj" fmla="val 28750"/>
                </a:avLst>
              </a:prstGeom>
              <a:solidFill>
                <a:schemeClr val="accent2"/>
              </a:solidFill>
              <a:ln w="9525">
                <a:noFill/>
                <a:round/>
                <a:headEnd/>
                <a:tailEnd/>
              </a:ln>
            </p:spPr>
            <p:txBody>
              <a:bodyPr wrap="square" lIns="36000" tIns="36000" rIns="36000" bIns="36000">
                <a:spAutoFit/>
              </a:bodyPr>
              <a:lstStyle/>
              <a:p>
                <a:pPr algn="ctr">
                  <a:lnSpc>
                    <a:spcPct val="95000"/>
                  </a:lnSpc>
                  <a:spcBef>
                    <a:spcPct val="0"/>
                  </a:spcBef>
                  <a:spcAft>
                    <a:spcPct val="0"/>
                  </a:spcAft>
                </a:pPr>
                <a:r>
                  <a:rPr lang="en-US" sz="1400" b="1" dirty="0">
                    <a:solidFill>
                      <a:schemeClr val="bg1"/>
                    </a:solidFill>
                    <a:ea typeface="MS PGothic" pitchFamily="34" charset="-128"/>
                    <a:cs typeface="Arial Unicode MS" pitchFamily="34" charset="-128"/>
                  </a:rPr>
                  <a:t>Meter </a:t>
                </a:r>
                <a:r>
                  <a:rPr lang="en-US" sz="1400" b="1" dirty="0" smtClean="0">
                    <a:solidFill>
                      <a:schemeClr val="bg1"/>
                    </a:solidFill>
                    <a:ea typeface="MS PGothic" pitchFamily="34" charset="-128"/>
                    <a:cs typeface="Arial Unicode MS" pitchFamily="34" charset="-128"/>
                  </a:rPr>
                  <a:t>Data Management</a:t>
                </a:r>
                <a:endParaRPr lang="en-US" sz="1400" b="1" dirty="0">
                  <a:solidFill>
                    <a:schemeClr val="bg1"/>
                  </a:solidFill>
                  <a:ea typeface="MS PGothic" pitchFamily="34" charset="-128"/>
                  <a:cs typeface="Arial Unicode MS" pitchFamily="34" charset="-128"/>
                </a:endParaRPr>
              </a:p>
            </p:txBody>
          </p:sp>
          <p:cxnSp>
            <p:nvCxnSpPr>
              <p:cNvPr id="74" name="AutoShape 19"/>
              <p:cNvCxnSpPr>
                <a:cxnSpLocks noChangeShapeType="1"/>
              </p:cNvCxnSpPr>
              <p:nvPr/>
            </p:nvCxnSpPr>
            <p:spPr bwMode="auto">
              <a:xfrm>
                <a:off x="9286908" y="4464943"/>
                <a:ext cx="0" cy="0"/>
              </a:xfrm>
              <a:prstGeom prst="straightConnector1">
                <a:avLst/>
              </a:prstGeom>
              <a:noFill/>
              <a:ln w="19050">
                <a:solidFill>
                  <a:schemeClr val="accent2"/>
                </a:solidFill>
                <a:round/>
                <a:headEnd type="triangle" w="med" len="med"/>
                <a:tailEnd type="triangle" w="med" len="med"/>
              </a:ln>
            </p:spPr>
          </p:cxnSp>
          <p:cxnSp>
            <p:nvCxnSpPr>
              <p:cNvPr id="75" name="AutoShape 43"/>
              <p:cNvCxnSpPr>
                <a:cxnSpLocks noChangeShapeType="1"/>
              </p:cNvCxnSpPr>
              <p:nvPr/>
            </p:nvCxnSpPr>
            <p:spPr bwMode="auto">
              <a:xfrm flipV="1">
                <a:off x="3929058" y="4143380"/>
                <a:ext cx="1252498" cy="389824"/>
              </a:xfrm>
              <a:prstGeom prst="straightConnector1">
                <a:avLst/>
              </a:prstGeom>
              <a:ln w="25400">
                <a:solidFill>
                  <a:schemeClr val="bg2"/>
                </a:solidFill>
                <a:headEnd/>
                <a:tailEnd type="arrow" w="med" len="med"/>
              </a:ln>
            </p:spPr>
            <p:style>
              <a:lnRef idx="1">
                <a:schemeClr val="dk1"/>
              </a:lnRef>
              <a:fillRef idx="0">
                <a:schemeClr val="dk1"/>
              </a:fillRef>
              <a:effectRef idx="0">
                <a:schemeClr val="dk1"/>
              </a:effectRef>
              <a:fontRef idx="minor">
                <a:schemeClr val="tx1"/>
              </a:fontRef>
            </p:style>
          </p:cxnSp>
          <p:cxnSp>
            <p:nvCxnSpPr>
              <p:cNvPr id="79" name="AutoShape 44"/>
              <p:cNvCxnSpPr>
                <a:cxnSpLocks noChangeShapeType="1"/>
              </p:cNvCxnSpPr>
              <p:nvPr/>
            </p:nvCxnSpPr>
            <p:spPr bwMode="auto">
              <a:xfrm rot="10800000">
                <a:off x="5357818" y="4143380"/>
                <a:ext cx="1095402" cy="323149"/>
              </a:xfrm>
              <a:prstGeom prst="straightConnector1">
                <a:avLst/>
              </a:prstGeom>
              <a:ln w="25400">
                <a:solidFill>
                  <a:schemeClr val="bg2"/>
                </a:solidFill>
                <a:headEnd/>
                <a:tailEnd type="arrow" w="med" len="med"/>
              </a:ln>
            </p:spPr>
            <p:style>
              <a:lnRef idx="1">
                <a:schemeClr val="dk1"/>
              </a:lnRef>
              <a:fillRef idx="0">
                <a:schemeClr val="dk1"/>
              </a:fillRef>
              <a:effectRef idx="0">
                <a:schemeClr val="dk1"/>
              </a:effectRef>
              <a:fontRef idx="minor">
                <a:schemeClr val="tx1"/>
              </a:fontRef>
            </p:style>
          </p:cxnSp>
          <p:sp>
            <p:nvSpPr>
              <p:cNvPr id="80" name="Line 50"/>
              <p:cNvSpPr>
                <a:spLocks noChangeShapeType="1"/>
              </p:cNvSpPr>
              <p:nvPr/>
            </p:nvSpPr>
            <p:spPr bwMode="auto">
              <a:xfrm flipV="1">
                <a:off x="214282" y="4208468"/>
                <a:ext cx="8734425" cy="6350"/>
              </a:xfrm>
              <a:prstGeom prst="line">
                <a:avLst/>
              </a:prstGeom>
              <a:noFill/>
              <a:ln w="9525">
                <a:solidFill>
                  <a:schemeClr val="tx1"/>
                </a:solidFill>
                <a:prstDash val="lgDash"/>
                <a:round/>
                <a:headEnd/>
                <a:tailEnd/>
              </a:ln>
            </p:spPr>
            <p:txBody>
              <a:bodyPr rot="10800000" vert="eaVert" lIns="90000" tIns="46800" rIns="90000" bIns="46800" anchor="ctr">
                <a:spAutoFit/>
              </a:bodyPr>
              <a:lstStyle/>
              <a:p>
                <a:endParaRPr lang="fi-FI"/>
              </a:p>
            </p:txBody>
          </p:sp>
          <p:sp>
            <p:nvSpPr>
              <p:cNvPr id="81" name="AutoShape 16"/>
              <p:cNvSpPr>
                <a:spLocks noChangeArrowheads="1"/>
              </p:cNvSpPr>
              <p:nvPr/>
            </p:nvSpPr>
            <p:spPr bwMode="auto">
              <a:xfrm>
                <a:off x="2285984" y="3315358"/>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ea typeface="Arial Unicode MS" pitchFamily="34" charset="-128"/>
                    <a:cs typeface="Arial Unicode MS" pitchFamily="34" charset="-128"/>
                  </a:rPr>
                  <a:t>Mediation SW </a:t>
                </a:r>
                <a:endParaRPr lang="en-US" sz="1200" dirty="0">
                  <a:ea typeface="Arial Unicode MS" pitchFamily="34" charset="-128"/>
                  <a:cs typeface="Arial Unicode MS" pitchFamily="34" charset="-128"/>
                </a:endParaRPr>
              </a:p>
            </p:txBody>
          </p:sp>
          <p:sp>
            <p:nvSpPr>
              <p:cNvPr id="86" name="AutoShape 16"/>
              <p:cNvSpPr>
                <a:spLocks noChangeArrowheads="1"/>
              </p:cNvSpPr>
              <p:nvPr/>
            </p:nvSpPr>
            <p:spPr bwMode="auto">
              <a:xfrm>
                <a:off x="3714744" y="3315358"/>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ea typeface="Arial Unicode MS" pitchFamily="34" charset="-128"/>
                    <a:cs typeface="Arial Unicode MS" pitchFamily="34" charset="-128"/>
                  </a:rPr>
                  <a:t>VEE</a:t>
                </a:r>
                <a:endParaRPr lang="en-US" sz="1200" dirty="0">
                  <a:ea typeface="Arial Unicode MS" pitchFamily="34" charset="-128"/>
                  <a:cs typeface="Arial Unicode MS" pitchFamily="34" charset="-128"/>
                </a:endParaRPr>
              </a:p>
            </p:txBody>
          </p:sp>
          <p:sp>
            <p:nvSpPr>
              <p:cNvPr id="87" name="AutoShape 16"/>
              <p:cNvSpPr>
                <a:spLocks noChangeArrowheads="1"/>
              </p:cNvSpPr>
              <p:nvPr/>
            </p:nvSpPr>
            <p:spPr bwMode="auto">
              <a:xfrm>
                <a:off x="5143504" y="3315358"/>
                <a:ext cx="1714512" cy="285752"/>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ea typeface="Arial Unicode MS" pitchFamily="34" charset="-128"/>
                    <a:cs typeface="Arial Unicode MS" pitchFamily="34" charset="-128"/>
                  </a:rPr>
                  <a:t>Versioned data storage</a:t>
                </a:r>
                <a:endParaRPr lang="en-US" sz="1200" dirty="0">
                  <a:ea typeface="Arial Unicode MS" pitchFamily="34" charset="-128"/>
                  <a:cs typeface="Arial Unicode MS" pitchFamily="34" charset="-128"/>
                </a:endParaRPr>
              </a:p>
            </p:txBody>
          </p:sp>
          <p:sp>
            <p:nvSpPr>
              <p:cNvPr id="88" name="AutoShape 16"/>
              <p:cNvSpPr>
                <a:spLocks noChangeArrowheads="1"/>
              </p:cNvSpPr>
              <p:nvPr/>
            </p:nvSpPr>
            <p:spPr bwMode="auto">
              <a:xfrm>
                <a:off x="2311393" y="3743986"/>
                <a:ext cx="1689103" cy="285752"/>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ea typeface="Arial Unicode MS" pitchFamily="34" charset="-128"/>
                    <a:cs typeface="Arial Unicode MS" pitchFamily="34" charset="-128"/>
                  </a:rPr>
                  <a:t>Application enablement</a:t>
                </a:r>
                <a:endParaRPr lang="en-US" sz="1200" dirty="0">
                  <a:ea typeface="Arial Unicode MS" pitchFamily="34" charset="-128"/>
                  <a:cs typeface="Arial Unicode MS" pitchFamily="34" charset="-128"/>
                </a:endParaRPr>
              </a:p>
            </p:txBody>
          </p:sp>
          <p:sp>
            <p:nvSpPr>
              <p:cNvPr id="89" name="AutoShape 16"/>
              <p:cNvSpPr>
                <a:spLocks noChangeArrowheads="1"/>
              </p:cNvSpPr>
              <p:nvPr/>
            </p:nvSpPr>
            <p:spPr bwMode="auto">
              <a:xfrm>
                <a:off x="4143372" y="3743986"/>
                <a:ext cx="1331913" cy="288924"/>
              </a:xfrm>
              <a:prstGeom prst="roundRect">
                <a:avLst>
                  <a:gd name="adj" fmla="val 10745"/>
                </a:avLst>
              </a:prstGeom>
              <a:gradFill rotWithShape="1">
                <a:gsLst>
                  <a:gs pos="0">
                    <a:srgbClr val="FFC64B"/>
                  </a:gs>
                  <a:gs pos="60001">
                    <a:srgbClr val="FFAF08"/>
                  </a:gs>
                  <a:gs pos="100000">
                    <a:srgbClr val="FFAF08"/>
                  </a:gs>
                </a:gsLst>
                <a:lin ang="5400000"/>
              </a:gradFill>
              <a:ln w="38100">
                <a:solidFill>
                  <a:srgbClr val="FFAF08"/>
                </a:solidFill>
                <a:round/>
                <a:headEnd/>
                <a:tailEnd/>
              </a:ln>
            </p:spPr>
            <p:txBody>
              <a:bodyPr wrap="none" lIns="72000" tIns="18000" rIns="72000" bIns="44450" anchor="ctr" anchorCtr="1"/>
              <a:lstStyle/>
              <a:p>
                <a:pPr algn="ctr" defTabSz="762000" eaLnBrk="1" hangingPunct="1">
                  <a:lnSpc>
                    <a:spcPct val="85000"/>
                  </a:lnSpc>
                  <a:spcBef>
                    <a:spcPct val="0"/>
                  </a:spcBef>
                  <a:spcAft>
                    <a:spcPct val="0"/>
                  </a:spcAft>
                  <a:buClrTx/>
                </a:pPr>
                <a:r>
                  <a:rPr lang="en-US" sz="1200" dirty="0" smtClean="0">
                    <a:ea typeface="Arial Unicode MS" pitchFamily="34" charset="-128"/>
                    <a:cs typeface="Arial Unicode MS" pitchFamily="34" charset="-128"/>
                  </a:rPr>
                  <a:t>etc.</a:t>
                </a:r>
                <a:endParaRPr lang="en-US" sz="1200" dirty="0">
                  <a:ea typeface="Arial Unicode MS" pitchFamily="34" charset="-128"/>
                  <a:cs typeface="Arial Unicode MS" pitchFamily="34" charset="-128"/>
                </a:endParaRPr>
              </a:p>
            </p:txBody>
          </p:sp>
          <p:grpSp>
            <p:nvGrpSpPr>
              <p:cNvPr id="4" name="Group 55"/>
              <p:cNvGrpSpPr/>
              <p:nvPr/>
            </p:nvGrpSpPr>
            <p:grpSpPr>
              <a:xfrm>
                <a:off x="0" y="2506086"/>
                <a:ext cx="8923867" cy="1998121"/>
                <a:chOff x="2060553" y="2730358"/>
                <a:chExt cx="6215106" cy="857256"/>
              </a:xfrm>
            </p:grpSpPr>
            <p:sp>
              <p:nvSpPr>
                <p:cNvPr id="91" name="AutoShape 27"/>
                <p:cNvSpPr>
                  <a:spLocks noChangeArrowheads="1"/>
                </p:cNvSpPr>
                <p:nvPr/>
              </p:nvSpPr>
              <p:spPr bwMode="auto">
                <a:xfrm>
                  <a:off x="2060553" y="2730358"/>
                  <a:ext cx="6215106" cy="857256"/>
                </a:xfrm>
                <a:prstGeom prst="roundRect">
                  <a:avLst>
                    <a:gd name="adj" fmla="val 13468"/>
                  </a:avLst>
                </a:prstGeom>
                <a:gradFill rotWithShape="1">
                  <a:gsLst>
                    <a:gs pos="0">
                      <a:srgbClr val="FFBD2D">
                        <a:alpha val="20000"/>
                      </a:srgbClr>
                    </a:gs>
                    <a:gs pos="100000">
                      <a:schemeClr val="accent2"/>
                    </a:gs>
                  </a:gsLst>
                  <a:lin ang="5400000" scaled="1"/>
                </a:gradFill>
                <a:ln w="19050">
                  <a:solidFill>
                    <a:srgbClr val="FF9900">
                      <a:alpha val="50195"/>
                    </a:srgbClr>
                  </a:solidFill>
                  <a:round/>
                  <a:headEnd/>
                  <a:tailEnd/>
                </a:ln>
              </p:spPr>
              <p:txBody>
                <a:bodyPr lIns="0" tIns="0" rIns="0" bIns="0"/>
                <a:lstStyle/>
                <a:p>
                  <a:pPr defTabSz="762000">
                    <a:lnSpc>
                      <a:spcPct val="95000"/>
                    </a:lnSpc>
                    <a:defRPr/>
                  </a:pPr>
                  <a:endParaRPr lang="en-US" sz="1800" i="1" dirty="0">
                    <a:ea typeface="MS PGothic" pitchFamily="34" charset="-128"/>
                    <a:cs typeface="Arial Unicode MS" pitchFamily="34" charset="-128"/>
                  </a:endParaRPr>
                </a:p>
              </p:txBody>
            </p:sp>
            <p:sp>
              <p:nvSpPr>
                <p:cNvPr id="92" name="AutoShape 16"/>
                <p:cNvSpPr>
                  <a:spLocks noChangeArrowheads="1"/>
                </p:cNvSpPr>
                <p:nvPr/>
              </p:nvSpPr>
              <p:spPr bwMode="auto">
                <a:xfrm>
                  <a:off x="2238856" y="2823597"/>
                  <a:ext cx="1459429" cy="287877"/>
                </a:xfrm>
                <a:prstGeom prst="roundRect">
                  <a:avLst>
                    <a:gd name="adj" fmla="val 10745"/>
                  </a:avLst>
                </a:prstGeom>
                <a:ln>
                  <a:headEnd/>
                  <a:tailEnd/>
                </a:ln>
              </p:spPr>
              <p:style>
                <a:lnRef idx="0">
                  <a:schemeClr val="accent6"/>
                </a:lnRef>
                <a:fillRef idx="3">
                  <a:schemeClr val="accent6"/>
                </a:fillRef>
                <a:effectRef idx="3">
                  <a:schemeClr val="accent6"/>
                </a:effectRef>
                <a:fontRef idx="minor">
                  <a:schemeClr val="lt1"/>
                </a:fontRef>
              </p:style>
              <p:txBody>
                <a:bodyPr wrap="none" lIns="72000" tIns="18000" rIns="72000" bIns="44450" anchor="ctr" anchorCtr="1"/>
                <a:lstStyle/>
                <a:p>
                  <a:pPr algn="ctr" defTabSz="762000" eaLnBrk="1" hangingPunct="1">
                    <a:lnSpc>
                      <a:spcPct val="85000"/>
                    </a:lnSpc>
                    <a:spcBef>
                      <a:spcPct val="0"/>
                    </a:spcBef>
                    <a:spcAft>
                      <a:spcPct val="0"/>
                    </a:spcAft>
                    <a:buClrTx/>
                  </a:pPr>
                  <a:r>
                    <a:rPr lang="en-US" sz="1600" dirty="0" smtClean="0">
                      <a:ea typeface="Arial Unicode MS" pitchFamily="34" charset="-128"/>
                      <a:cs typeface="Arial Unicode MS" pitchFamily="34" charset="-128"/>
                    </a:rPr>
                    <a:t>Basic energy rates</a:t>
                  </a:r>
                  <a:endParaRPr lang="en-US" sz="1600" dirty="0">
                    <a:ea typeface="Arial Unicode MS" pitchFamily="34" charset="-128"/>
                    <a:cs typeface="Arial Unicode MS" pitchFamily="34" charset="-128"/>
                  </a:endParaRPr>
                </a:p>
              </p:txBody>
            </p:sp>
            <p:sp>
              <p:nvSpPr>
                <p:cNvPr id="93" name="AutoShape 16"/>
                <p:cNvSpPr>
                  <a:spLocks noChangeArrowheads="1"/>
                </p:cNvSpPr>
                <p:nvPr/>
              </p:nvSpPr>
              <p:spPr bwMode="auto">
                <a:xfrm>
                  <a:off x="3856476" y="2823597"/>
                  <a:ext cx="1331913" cy="288926"/>
                </a:xfrm>
                <a:prstGeom prst="roundRect">
                  <a:avLst>
                    <a:gd name="adj" fmla="val 10745"/>
                  </a:avLst>
                </a:prstGeom>
                <a:ln>
                  <a:headEnd/>
                  <a:tailEnd/>
                </a:ln>
              </p:spPr>
              <p:style>
                <a:lnRef idx="0">
                  <a:schemeClr val="accent6"/>
                </a:lnRef>
                <a:fillRef idx="3">
                  <a:schemeClr val="accent6"/>
                </a:fillRef>
                <a:effectRef idx="3">
                  <a:schemeClr val="accent6"/>
                </a:effectRef>
                <a:fontRef idx="minor">
                  <a:schemeClr val="lt1"/>
                </a:fontRef>
              </p:style>
              <p:txBody>
                <a:bodyPr wrap="none" lIns="72000" tIns="18000" rIns="72000" bIns="44450" anchor="ctr" anchorCtr="1"/>
                <a:lstStyle/>
                <a:p>
                  <a:pPr algn="ctr" defTabSz="762000" eaLnBrk="1" hangingPunct="1">
                    <a:lnSpc>
                      <a:spcPct val="85000"/>
                    </a:lnSpc>
                    <a:spcBef>
                      <a:spcPct val="0"/>
                    </a:spcBef>
                    <a:spcAft>
                      <a:spcPct val="0"/>
                    </a:spcAft>
                    <a:buClrTx/>
                  </a:pPr>
                  <a:r>
                    <a:rPr lang="en-US" sz="1600" dirty="0" smtClean="0">
                      <a:ea typeface="Arial Unicode MS" pitchFamily="34" charset="-128"/>
                      <a:cs typeface="Arial Unicode MS" pitchFamily="34" charset="-128"/>
                    </a:rPr>
                    <a:t>Time of Use rates</a:t>
                  </a:r>
                  <a:endParaRPr lang="en-US" sz="1600" dirty="0">
                    <a:ea typeface="Arial Unicode MS" pitchFamily="34" charset="-128"/>
                    <a:cs typeface="Arial Unicode MS" pitchFamily="34" charset="-128"/>
                  </a:endParaRPr>
                </a:p>
              </p:txBody>
            </p:sp>
            <p:sp>
              <p:nvSpPr>
                <p:cNvPr id="94" name="AutoShape 16"/>
                <p:cNvSpPr>
                  <a:spLocks noChangeArrowheads="1"/>
                </p:cNvSpPr>
                <p:nvPr/>
              </p:nvSpPr>
              <p:spPr bwMode="auto">
                <a:xfrm>
                  <a:off x="5392177" y="2823597"/>
                  <a:ext cx="1331913" cy="288926"/>
                </a:xfrm>
                <a:prstGeom prst="roundRect">
                  <a:avLst>
                    <a:gd name="adj" fmla="val 10745"/>
                  </a:avLst>
                </a:prstGeom>
                <a:ln>
                  <a:headEnd/>
                  <a:tailEnd/>
                </a:ln>
              </p:spPr>
              <p:style>
                <a:lnRef idx="0">
                  <a:schemeClr val="accent6"/>
                </a:lnRef>
                <a:fillRef idx="3">
                  <a:schemeClr val="accent6"/>
                </a:fillRef>
                <a:effectRef idx="3">
                  <a:schemeClr val="accent6"/>
                </a:effectRef>
                <a:fontRef idx="minor">
                  <a:schemeClr val="lt1"/>
                </a:fontRef>
              </p:style>
              <p:txBody>
                <a:bodyPr wrap="none" lIns="72000" tIns="18000" rIns="72000" bIns="44450" anchor="ctr" anchorCtr="1"/>
                <a:lstStyle/>
                <a:p>
                  <a:pPr algn="ctr" defTabSz="762000" eaLnBrk="1" hangingPunct="1">
                    <a:lnSpc>
                      <a:spcPct val="85000"/>
                    </a:lnSpc>
                    <a:spcBef>
                      <a:spcPct val="0"/>
                    </a:spcBef>
                    <a:spcAft>
                      <a:spcPct val="0"/>
                    </a:spcAft>
                    <a:buClrTx/>
                  </a:pPr>
                  <a:r>
                    <a:rPr lang="en-US" sz="1600" dirty="0" smtClean="0">
                      <a:ea typeface="Arial Unicode MS" pitchFamily="34" charset="-128"/>
                      <a:cs typeface="Arial Unicode MS" pitchFamily="34" charset="-128"/>
                    </a:rPr>
                    <a:t>Dynamic rates</a:t>
                  </a:r>
                  <a:endParaRPr lang="en-US" sz="1600" dirty="0">
                    <a:ea typeface="Arial Unicode MS" pitchFamily="34" charset="-128"/>
                    <a:cs typeface="Arial Unicode MS" pitchFamily="34" charset="-128"/>
                  </a:endParaRPr>
                </a:p>
              </p:txBody>
            </p:sp>
            <p:sp>
              <p:nvSpPr>
                <p:cNvPr id="95" name="AutoShape 16"/>
                <p:cNvSpPr>
                  <a:spLocks noChangeArrowheads="1"/>
                </p:cNvSpPr>
                <p:nvPr/>
              </p:nvSpPr>
              <p:spPr bwMode="auto">
                <a:xfrm>
                  <a:off x="2238811" y="3174519"/>
                  <a:ext cx="1331913" cy="288926"/>
                </a:xfrm>
                <a:prstGeom prst="roundRect">
                  <a:avLst>
                    <a:gd name="adj" fmla="val 10745"/>
                  </a:avLst>
                </a:prstGeom>
                <a:ln>
                  <a:headEnd/>
                  <a:tailEnd/>
                </a:ln>
              </p:spPr>
              <p:style>
                <a:lnRef idx="0">
                  <a:schemeClr val="accent6"/>
                </a:lnRef>
                <a:fillRef idx="3">
                  <a:schemeClr val="accent6"/>
                </a:fillRef>
                <a:effectRef idx="3">
                  <a:schemeClr val="accent6"/>
                </a:effectRef>
                <a:fontRef idx="minor">
                  <a:schemeClr val="lt1"/>
                </a:fontRef>
              </p:style>
              <p:txBody>
                <a:bodyPr wrap="none" lIns="72000" tIns="18000" rIns="72000" bIns="44450" anchor="ctr" anchorCtr="1"/>
                <a:lstStyle/>
                <a:p>
                  <a:pPr algn="ctr" defTabSz="762000" eaLnBrk="1" hangingPunct="1">
                    <a:lnSpc>
                      <a:spcPct val="85000"/>
                    </a:lnSpc>
                    <a:spcBef>
                      <a:spcPct val="0"/>
                    </a:spcBef>
                    <a:spcAft>
                      <a:spcPct val="0"/>
                    </a:spcAft>
                    <a:buClrTx/>
                  </a:pPr>
                  <a:r>
                    <a:rPr lang="en-US" sz="1600" dirty="0" smtClean="0">
                      <a:ea typeface="Arial Unicode MS" pitchFamily="34" charset="-128"/>
                      <a:cs typeface="Arial Unicode MS" pitchFamily="34" charset="-128"/>
                    </a:rPr>
                    <a:t>Bonus programs</a:t>
                  </a:r>
                  <a:endParaRPr lang="en-US" sz="1600" dirty="0">
                    <a:ea typeface="Arial Unicode MS" pitchFamily="34" charset="-128"/>
                    <a:cs typeface="Arial Unicode MS" pitchFamily="34" charset="-128"/>
                  </a:endParaRPr>
                </a:p>
              </p:txBody>
            </p:sp>
            <p:sp>
              <p:nvSpPr>
                <p:cNvPr id="96" name="AutoShape 16"/>
                <p:cNvSpPr>
                  <a:spLocks noChangeArrowheads="1"/>
                </p:cNvSpPr>
                <p:nvPr/>
              </p:nvSpPr>
              <p:spPr bwMode="auto">
                <a:xfrm>
                  <a:off x="3856476" y="3174519"/>
                  <a:ext cx="1331913" cy="288926"/>
                </a:xfrm>
                <a:prstGeom prst="roundRect">
                  <a:avLst>
                    <a:gd name="adj" fmla="val 10745"/>
                  </a:avLst>
                </a:prstGeom>
                <a:ln>
                  <a:headEnd/>
                  <a:tailEnd/>
                </a:ln>
              </p:spPr>
              <p:style>
                <a:lnRef idx="0">
                  <a:schemeClr val="accent6"/>
                </a:lnRef>
                <a:fillRef idx="3">
                  <a:schemeClr val="accent6"/>
                </a:fillRef>
                <a:effectRef idx="3">
                  <a:schemeClr val="accent6"/>
                </a:effectRef>
                <a:fontRef idx="minor">
                  <a:schemeClr val="lt1"/>
                </a:fontRef>
              </p:style>
              <p:txBody>
                <a:bodyPr wrap="none" lIns="72000" tIns="18000" rIns="72000" bIns="44450" anchor="ctr" anchorCtr="1"/>
                <a:lstStyle/>
                <a:p>
                  <a:pPr algn="ctr" defTabSz="762000" eaLnBrk="1" hangingPunct="1">
                    <a:lnSpc>
                      <a:spcPct val="85000"/>
                    </a:lnSpc>
                    <a:spcBef>
                      <a:spcPct val="0"/>
                    </a:spcBef>
                    <a:spcAft>
                      <a:spcPct val="0"/>
                    </a:spcAft>
                    <a:buClrTx/>
                  </a:pPr>
                  <a:r>
                    <a:rPr lang="en-US" sz="1600" dirty="0" smtClean="0">
                      <a:ea typeface="Arial Unicode MS" pitchFamily="34" charset="-128"/>
                      <a:cs typeface="Arial Unicode MS" pitchFamily="34" charset="-128"/>
                    </a:rPr>
                    <a:t>Notifications</a:t>
                  </a:r>
                  <a:endParaRPr lang="en-US" sz="1600" dirty="0">
                    <a:ea typeface="Arial Unicode MS" pitchFamily="34" charset="-128"/>
                    <a:cs typeface="Arial Unicode MS" pitchFamily="34" charset="-128"/>
                  </a:endParaRPr>
                </a:p>
              </p:txBody>
            </p:sp>
            <p:sp>
              <p:nvSpPr>
                <p:cNvPr id="97" name="AutoShape 16"/>
                <p:cNvSpPr>
                  <a:spLocks noChangeArrowheads="1"/>
                </p:cNvSpPr>
                <p:nvPr/>
              </p:nvSpPr>
              <p:spPr bwMode="auto">
                <a:xfrm>
                  <a:off x="5382083" y="3174519"/>
                  <a:ext cx="1331913" cy="288926"/>
                </a:xfrm>
                <a:prstGeom prst="roundRect">
                  <a:avLst>
                    <a:gd name="adj" fmla="val 10745"/>
                  </a:avLst>
                </a:prstGeom>
                <a:ln>
                  <a:headEnd/>
                  <a:tailEnd/>
                </a:ln>
              </p:spPr>
              <p:style>
                <a:lnRef idx="0">
                  <a:schemeClr val="accent6"/>
                </a:lnRef>
                <a:fillRef idx="3">
                  <a:schemeClr val="accent6"/>
                </a:fillRef>
                <a:effectRef idx="3">
                  <a:schemeClr val="accent6"/>
                </a:effectRef>
                <a:fontRef idx="minor">
                  <a:schemeClr val="lt1"/>
                </a:fontRef>
              </p:style>
              <p:txBody>
                <a:bodyPr wrap="none" lIns="72000" tIns="18000" rIns="72000" bIns="44450" anchor="ctr" anchorCtr="1"/>
                <a:lstStyle/>
                <a:p>
                  <a:pPr algn="ctr" defTabSz="762000" eaLnBrk="1" hangingPunct="1">
                    <a:lnSpc>
                      <a:spcPct val="85000"/>
                    </a:lnSpc>
                    <a:spcBef>
                      <a:spcPct val="0"/>
                    </a:spcBef>
                    <a:spcAft>
                      <a:spcPct val="0"/>
                    </a:spcAft>
                    <a:buClrTx/>
                  </a:pPr>
                  <a:r>
                    <a:rPr lang="en-US" sz="1600" dirty="0" smtClean="0">
                      <a:ea typeface="Arial Unicode MS" pitchFamily="34" charset="-128"/>
                      <a:cs typeface="Arial Unicode MS" pitchFamily="34" charset="-128"/>
                    </a:rPr>
                    <a:t>Prepaid Energy</a:t>
                  </a:r>
                  <a:endParaRPr lang="en-US" sz="1600" dirty="0">
                    <a:ea typeface="Arial Unicode MS" pitchFamily="34" charset="-128"/>
                    <a:cs typeface="Arial Unicode MS" pitchFamily="34" charset="-128"/>
                  </a:endParaRPr>
                </a:p>
              </p:txBody>
            </p:sp>
            <p:sp>
              <p:nvSpPr>
                <p:cNvPr id="98" name="AutoShape 16"/>
                <p:cNvSpPr>
                  <a:spLocks noChangeArrowheads="1"/>
                </p:cNvSpPr>
                <p:nvPr/>
              </p:nvSpPr>
              <p:spPr bwMode="auto">
                <a:xfrm>
                  <a:off x="6865322" y="3174519"/>
                  <a:ext cx="1331913" cy="288926"/>
                </a:xfrm>
                <a:prstGeom prst="roundRect">
                  <a:avLst>
                    <a:gd name="adj" fmla="val 10745"/>
                  </a:avLst>
                </a:prstGeom>
                <a:ln>
                  <a:headEnd/>
                  <a:tailEnd/>
                </a:ln>
              </p:spPr>
              <p:style>
                <a:lnRef idx="0">
                  <a:schemeClr val="accent6"/>
                </a:lnRef>
                <a:fillRef idx="3">
                  <a:schemeClr val="accent6"/>
                </a:fillRef>
                <a:effectRef idx="3">
                  <a:schemeClr val="accent6"/>
                </a:effectRef>
                <a:fontRef idx="minor">
                  <a:schemeClr val="lt1"/>
                </a:fontRef>
              </p:style>
              <p:txBody>
                <a:bodyPr wrap="none" lIns="72000" tIns="18000" rIns="72000" bIns="44450" anchor="ctr" anchorCtr="1"/>
                <a:lstStyle/>
                <a:p>
                  <a:pPr algn="ctr" defTabSz="762000" eaLnBrk="1" hangingPunct="1">
                    <a:lnSpc>
                      <a:spcPct val="85000"/>
                    </a:lnSpc>
                    <a:spcBef>
                      <a:spcPct val="0"/>
                    </a:spcBef>
                    <a:spcAft>
                      <a:spcPct val="0"/>
                    </a:spcAft>
                    <a:buClrTx/>
                  </a:pPr>
                  <a:r>
                    <a:rPr lang="en-US" sz="1600" dirty="0" smtClean="0">
                      <a:ea typeface="Arial Unicode MS" pitchFamily="34" charset="-128"/>
                      <a:cs typeface="Arial Unicode MS" pitchFamily="34" charset="-128"/>
                    </a:rPr>
                    <a:t>Top-up</a:t>
                  </a:r>
                  <a:endParaRPr lang="en-US" sz="1600" dirty="0">
                    <a:ea typeface="Arial Unicode MS" pitchFamily="34" charset="-128"/>
                    <a:cs typeface="Arial Unicode MS" pitchFamily="34" charset="-128"/>
                  </a:endParaRPr>
                </a:p>
              </p:txBody>
            </p:sp>
          </p:grpSp>
        </p:grpSp>
      </p:grpSp>
      <p:sp>
        <p:nvSpPr>
          <p:cNvPr id="102" name="Title 101"/>
          <p:cNvSpPr>
            <a:spLocks noGrp="1"/>
          </p:cNvSpPr>
          <p:nvPr>
            <p:ph type="title"/>
          </p:nvPr>
        </p:nvSpPr>
        <p:spPr>
          <a:xfrm>
            <a:off x="255588" y="233363"/>
            <a:ext cx="8620125" cy="823912"/>
          </a:xfrm>
        </p:spPr>
        <p:txBody>
          <a:bodyPr/>
          <a:lstStyle/>
          <a:p>
            <a:r>
              <a:rPr lang="en-GB" dirty="0" smtClean="0"/>
              <a:t>Prepaid Energy Solution Architecture</a:t>
            </a: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9"/>
          <p:cNvSpPr>
            <a:spLocks noGrp="1" noChangeArrowheads="1"/>
          </p:cNvSpPr>
          <p:nvPr>
            <p:ph type="title"/>
          </p:nvPr>
        </p:nvSpPr>
        <p:spPr/>
        <p:txBody>
          <a:bodyPr anchor="ctr"/>
          <a:lstStyle/>
          <a:p>
            <a:pPr eaLnBrk="1" hangingPunct="1"/>
            <a:r>
              <a:rPr lang="en-US" dirty="0" smtClean="0"/>
              <a:t>Smart Grid Solutions – wide variety of projects and customers</a:t>
            </a:r>
            <a:br>
              <a:rPr lang="en-US" dirty="0" smtClean="0"/>
            </a:br>
            <a:endParaRPr lang="en-US" dirty="0" smtClean="0"/>
          </a:p>
        </p:txBody>
      </p:sp>
      <p:sp>
        <p:nvSpPr>
          <p:cNvPr id="2192390" name="AutoShape 6"/>
          <p:cNvSpPr>
            <a:spLocks noChangeArrowheads="1"/>
          </p:cNvSpPr>
          <p:nvPr/>
        </p:nvSpPr>
        <p:spPr bwMode="auto">
          <a:xfrm>
            <a:off x="2433876" y="908050"/>
            <a:ext cx="2085599" cy="2667089"/>
          </a:xfrm>
          <a:prstGeom prst="roundRect">
            <a:avLst>
              <a:gd name="adj" fmla="val 6828"/>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tIns="828000" rIns="36000"/>
          <a:lstStyle/>
          <a:p>
            <a:pPr defTabSz="762000">
              <a:lnSpc>
                <a:spcPct val="90000"/>
              </a:lnSpc>
              <a:spcBef>
                <a:spcPts val="500"/>
              </a:spcBef>
              <a:spcAft>
                <a:spcPct val="0"/>
              </a:spcAft>
              <a:buClr>
                <a:srgbClr val="FFAF00"/>
              </a:buClr>
              <a:buSzPct val="110000"/>
              <a:defRPr/>
            </a:pPr>
            <a:r>
              <a:rPr lang="en-US" sz="1600" dirty="0" smtClean="0">
                <a:solidFill>
                  <a:srgbClr val="000000"/>
                </a:solidFill>
              </a:rPr>
              <a:t>Jointly develop</a:t>
            </a:r>
            <a:r>
              <a:rPr lang="en-US" sz="1600" dirty="0">
                <a:solidFill>
                  <a:srgbClr val="000000"/>
                </a:solidFill>
              </a:rPr>
              <a:t>, test and install a smart </a:t>
            </a:r>
            <a:r>
              <a:rPr lang="en-US" sz="1600" dirty="0" smtClean="0">
                <a:solidFill>
                  <a:srgbClr val="000000"/>
                </a:solidFill>
              </a:rPr>
              <a:t>grid in </a:t>
            </a:r>
            <a:r>
              <a:rPr lang="en-US" sz="1600" dirty="0">
                <a:solidFill>
                  <a:srgbClr val="000000"/>
                </a:solidFill>
              </a:rPr>
              <a:t>the </a:t>
            </a:r>
            <a:r>
              <a:rPr lang="en-US" sz="1600" dirty="0" err="1" smtClean="0">
                <a:solidFill>
                  <a:srgbClr val="000000"/>
                </a:solidFill>
              </a:rPr>
              <a:t>Kalasatama</a:t>
            </a:r>
            <a:r>
              <a:rPr lang="en-US" sz="1600" dirty="0" smtClean="0">
                <a:solidFill>
                  <a:srgbClr val="000000"/>
                </a:solidFill>
              </a:rPr>
              <a:t> </a:t>
            </a:r>
            <a:r>
              <a:rPr lang="en-US" sz="1600" dirty="0">
                <a:solidFill>
                  <a:srgbClr val="000000"/>
                </a:solidFill>
              </a:rPr>
              <a:t>district of Helsinki, Finland</a:t>
            </a:r>
            <a:endParaRPr lang="de-DE" sz="1600" dirty="0">
              <a:solidFill>
                <a:srgbClr val="000000"/>
              </a:solidFill>
            </a:endParaRPr>
          </a:p>
        </p:txBody>
      </p:sp>
      <p:sp>
        <p:nvSpPr>
          <p:cNvPr id="2192388" name="AutoShape 4"/>
          <p:cNvSpPr>
            <a:spLocks noChangeArrowheads="1"/>
          </p:cNvSpPr>
          <p:nvPr/>
        </p:nvSpPr>
        <p:spPr bwMode="auto">
          <a:xfrm>
            <a:off x="254490" y="908050"/>
            <a:ext cx="2085599" cy="2667089"/>
          </a:xfrm>
          <a:prstGeom prst="roundRect">
            <a:avLst>
              <a:gd name="adj" fmla="val 6828"/>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tIns="828000" rIns="36000"/>
          <a:lstStyle/>
          <a:p>
            <a:pPr defTabSz="762000">
              <a:lnSpc>
                <a:spcPct val="90000"/>
              </a:lnSpc>
              <a:spcBef>
                <a:spcPts val="500"/>
              </a:spcBef>
              <a:spcAft>
                <a:spcPct val="0"/>
              </a:spcAft>
              <a:buClr>
                <a:srgbClr val="FFAF00"/>
              </a:buClr>
              <a:buSzPct val="110000"/>
              <a:defRPr/>
            </a:pPr>
            <a:r>
              <a:rPr lang="en-US" sz="1600" dirty="0" smtClean="0">
                <a:solidFill>
                  <a:srgbClr val="000000"/>
                </a:solidFill>
              </a:rPr>
              <a:t>Telco-to-Wind </a:t>
            </a:r>
            <a:r>
              <a:rPr lang="en-US" sz="1600" dirty="0">
                <a:solidFill>
                  <a:srgbClr val="000000"/>
                </a:solidFill>
              </a:rPr>
              <a:t>application to </a:t>
            </a:r>
            <a:r>
              <a:rPr lang="en-US" sz="1600" dirty="0" smtClean="0">
                <a:solidFill>
                  <a:srgbClr val="000000"/>
                </a:solidFill>
              </a:rPr>
              <a:t>extract </a:t>
            </a:r>
            <a:r>
              <a:rPr lang="en-US" sz="1600" dirty="0">
                <a:solidFill>
                  <a:srgbClr val="000000"/>
                </a:solidFill>
              </a:rPr>
              <a:t>data from various turbine vendors and </a:t>
            </a:r>
            <a:r>
              <a:rPr lang="en-US" sz="1600" dirty="0" smtClean="0">
                <a:solidFill>
                  <a:srgbClr val="000000"/>
                </a:solidFill>
              </a:rPr>
              <a:t>normalize them into </a:t>
            </a:r>
            <a:r>
              <a:rPr lang="en-US" sz="1600" dirty="0">
                <a:solidFill>
                  <a:srgbClr val="000000"/>
                </a:solidFill>
              </a:rPr>
              <a:t>one unified </a:t>
            </a:r>
            <a:r>
              <a:rPr lang="en-US" sz="1600" dirty="0" smtClean="0">
                <a:solidFill>
                  <a:srgbClr val="000000"/>
                </a:solidFill>
              </a:rPr>
              <a:t>view</a:t>
            </a:r>
            <a:endParaRPr lang="en-US" sz="1600" dirty="0">
              <a:solidFill>
                <a:srgbClr val="000000"/>
              </a:solidFill>
            </a:endParaRPr>
          </a:p>
        </p:txBody>
      </p:sp>
      <p:sp>
        <p:nvSpPr>
          <p:cNvPr id="2192391" name="AutoShape 7"/>
          <p:cNvSpPr>
            <a:spLocks noChangeArrowheads="1"/>
          </p:cNvSpPr>
          <p:nvPr/>
        </p:nvSpPr>
        <p:spPr bwMode="auto">
          <a:xfrm>
            <a:off x="254490" y="3734798"/>
            <a:ext cx="2085599" cy="2502490"/>
          </a:xfrm>
          <a:prstGeom prst="roundRect">
            <a:avLst>
              <a:gd name="adj" fmla="val 6828"/>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tIns="828000" rIns="36000"/>
          <a:lstStyle/>
          <a:p>
            <a:pPr defTabSz="762000">
              <a:lnSpc>
                <a:spcPct val="90000"/>
              </a:lnSpc>
              <a:spcBef>
                <a:spcPts val="500"/>
              </a:spcBef>
              <a:spcAft>
                <a:spcPct val="0"/>
              </a:spcAft>
              <a:buClr>
                <a:srgbClr val="FFAF00"/>
              </a:buClr>
              <a:buSzPct val="110000"/>
            </a:pPr>
            <a:r>
              <a:rPr lang="en-US" sz="1600" dirty="0" smtClean="0">
                <a:solidFill>
                  <a:srgbClr val="000000"/>
                </a:solidFill>
              </a:rPr>
              <a:t>Field service management based </a:t>
            </a:r>
            <a:r>
              <a:rPr lang="en-US" sz="1600" dirty="0">
                <a:solidFill>
                  <a:srgbClr val="000000"/>
                </a:solidFill>
              </a:rPr>
              <a:t>on a </a:t>
            </a:r>
            <a:r>
              <a:rPr lang="en-US" sz="1600" dirty="0" err="1" smtClean="0">
                <a:solidFill>
                  <a:srgbClr val="000000"/>
                </a:solidFill>
              </a:rPr>
              <a:t>SaaS</a:t>
            </a:r>
            <a:r>
              <a:rPr lang="en-US" sz="1600" dirty="0" smtClean="0">
                <a:solidFill>
                  <a:srgbClr val="000000"/>
                </a:solidFill>
              </a:rPr>
              <a:t> model</a:t>
            </a:r>
            <a:br>
              <a:rPr lang="en-US" sz="1600" dirty="0" smtClean="0">
                <a:solidFill>
                  <a:srgbClr val="000000"/>
                </a:solidFill>
              </a:rPr>
            </a:br>
            <a:r>
              <a:rPr lang="en-US" sz="1600" dirty="0" smtClean="0">
                <a:solidFill>
                  <a:srgbClr val="000000"/>
                </a:solidFill>
              </a:rPr>
              <a:t>for automatic and most efficient allocation of resources</a:t>
            </a:r>
            <a:endParaRPr lang="en-US" sz="1600" dirty="0">
              <a:solidFill>
                <a:srgbClr val="000000"/>
              </a:solidFill>
            </a:endParaRPr>
          </a:p>
        </p:txBody>
      </p:sp>
      <p:sp>
        <p:nvSpPr>
          <p:cNvPr id="2192392" name="AutoShape 8"/>
          <p:cNvSpPr>
            <a:spLocks noChangeArrowheads="1"/>
          </p:cNvSpPr>
          <p:nvPr/>
        </p:nvSpPr>
        <p:spPr bwMode="auto">
          <a:xfrm>
            <a:off x="2434083" y="3734798"/>
            <a:ext cx="2085599" cy="2502490"/>
          </a:xfrm>
          <a:prstGeom prst="roundRect">
            <a:avLst>
              <a:gd name="adj" fmla="val 6828"/>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wrap="none" tIns="828000" rIns="36000"/>
          <a:lstStyle/>
          <a:p>
            <a:pPr defTabSz="762000">
              <a:lnSpc>
                <a:spcPct val="90000"/>
              </a:lnSpc>
              <a:spcBef>
                <a:spcPts val="500"/>
              </a:spcBef>
              <a:spcAft>
                <a:spcPct val="0"/>
              </a:spcAft>
              <a:buClr>
                <a:srgbClr val="FFAF00"/>
              </a:buClr>
              <a:buSzPct val="110000"/>
            </a:pPr>
            <a:r>
              <a:rPr lang="en-GB" sz="1600" dirty="0" smtClean="0">
                <a:solidFill>
                  <a:srgbClr val="000000"/>
                </a:solidFill>
              </a:rPr>
              <a:t>Enabling </a:t>
            </a:r>
            <a:r>
              <a:rPr lang="en-GB" sz="1600" dirty="0" err="1" smtClean="0">
                <a:solidFill>
                  <a:srgbClr val="000000"/>
                </a:solidFill>
              </a:rPr>
              <a:t>eMobility</a:t>
            </a:r>
            <a:r>
              <a:rPr lang="en-GB" sz="1600" dirty="0" smtClean="0">
                <a:solidFill>
                  <a:srgbClr val="000000"/>
                </a:solidFill>
              </a:rPr>
              <a:t> by </a:t>
            </a:r>
            <a:br>
              <a:rPr lang="en-GB" sz="1600" dirty="0" smtClean="0">
                <a:solidFill>
                  <a:srgbClr val="000000"/>
                </a:solidFill>
              </a:rPr>
            </a:br>
            <a:r>
              <a:rPr lang="en-GB" sz="1600" dirty="0" smtClean="0">
                <a:solidFill>
                  <a:srgbClr val="000000"/>
                </a:solidFill>
              </a:rPr>
              <a:t>adopting </a:t>
            </a:r>
            <a:r>
              <a:rPr lang="en-GB" sz="1600" dirty="0">
                <a:solidFill>
                  <a:srgbClr val="000000"/>
                </a:solidFill>
              </a:rPr>
              <a:t>proven </a:t>
            </a:r>
            <a:r>
              <a:rPr lang="en-GB" sz="1600" dirty="0" smtClean="0">
                <a:solidFill>
                  <a:srgbClr val="000000"/>
                </a:solidFill>
              </a:rPr>
              <a:t>mo-</a:t>
            </a:r>
            <a:br>
              <a:rPr lang="en-GB" sz="1600" dirty="0" smtClean="0">
                <a:solidFill>
                  <a:srgbClr val="000000"/>
                </a:solidFill>
              </a:rPr>
            </a:br>
            <a:r>
              <a:rPr lang="en-GB" sz="1600" dirty="0" smtClean="0">
                <a:solidFill>
                  <a:srgbClr val="000000"/>
                </a:solidFill>
              </a:rPr>
              <a:t>bile communication</a:t>
            </a:r>
            <a:br>
              <a:rPr lang="en-GB" sz="1600" dirty="0" smtClean="0">
                <a:solidFill>
                  <a:srgbClr val="000000"/>
                </a:solidFill>
              </a:rPr>
            </a:br>
            <a:r>
              <a:rPr lang="en-GB" sz="1600" dirty="0" smtClean="0">
                <a:solidFill>
                  <a:srgbClr val="000000"/>
                </a:solidFill>
              </a:rPr>
              <a:t>technology </a:t>
            </a:r>
            <a:r>
              <a:rPr lang="en-US" sz="1600" dirty="0" smtClean="0">
                <a:solidFill>
                  <a:srgbClr val="000000"/>
                </a:solidFill>
                <a:ea typeface="MS PGothic" pitchFamily="34" charset="-128"/>
                <a:cs typeface="Arial" pitchFamily="34" charset="0"/>
              </a:rPr>
              <a:t>to </a:t>
            </a:r>
            <a:br>
              <a:rPr lang="en-US" sz="1600" dirty="0" smtClean="0">
                <a:solidFill>
                  <a:srgbClr val="000000"/>
                </a:solidFill>
                <a:ea typeface="MS PGothic" pitchFamily="34" charset="-128"/>
                <a:cs typeface="Arial" pitchFamily="34" charset="0"/>
              </a:rPr>
            </a:br>
            <a:r>
              <a:rPr lang="en-US" sz="1600" dirty="0" smtClean="0">
                <a:solidFill>
                  <a:srgbClr val="000000"/>
                </a:solidFill>
                <a:ea typeface="MS PGothic" pitchFamily="34" charset="-128"/>
                <a:cs typeface="Arial" pitchFamily="34" charset="0"/>
              </a:rPr>
              <a:t>manage subscribers </a:t>
            </a:r>
            <a:br>
              <a:rPr lang="en-US" sz="1600" dirty="0" smtClean="0">
                <a:solidFill>
                  <a:srgbClr val="000000"/>
                </a:solidFill>
                <a:ea typeface="MS PGothic" pitchFamily="34" charset="-128"/>
                <a:cs typeface="Arial" pitchFamily="34" charset="0"/>
              </a:rPr>
            </a:br>
            <a:r>
              <a:rPr lang="en-US" sz="1600" dirty="0" smtClean="0">
                <a:solidFill>
                  <a:srgbClr val="000000"/>
                </a:solidFill>
                <a:ea typeface="MS PGothic" pitchFamily="34" charset="-128"/>
                <a:cs typeface="Arial" pitchFamily="34" charset="0"/>
              </a:rPr>
              <a:t>and payment</a:t>
            </a:r>
            <a:endParaRPr lang="en-GB" sz="1600" dirty="0">
              <a:solidFill>
                <a:srgbClr val="000000"/>
              </a:solidFill>
            </a:endParaRPr>
          </a:p>
        </p:txBody>
      </p:sp>
      <p:sp>
        <p:nvSpPr>
          <p:cNvPr id="31" name="AutoShape 6"/>
          <p:cNvSpPr>
            <a:spLocks noChangeArrowheads="1"/>
          </p:cNvSpPr>
          <p:nvPr/>
        </p:nvSpPr>
        <p:spPr bwMode="auto">
          <a:xfrm>
            <a:off x="6792646" y="908050"/>
            <a:ext cx="2085599" cy="2667089"/>
          </a:xfrm>
          <a:prstGeom prst="roundRect">
            <a:avLst>
              <a:gd name="adj" fmla="val 6828"/>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tIns="828000" rIns="36000"/>
          <a:lstStyle/>
          <a:p>
            <a:pPr defTabSz="762000">
              <a:lnSpc>
                <a:spcPct val="90000"/>
              </a:lnSpc>
              <a:spcBef>
                <a:spcPts val="500"/>
              </a:spcBef>
              <a:spcAft>
                <a:spcPct val="0"/>
              </a:spcAft>
              <a:buClr>
                <a:srgbClr val="FFAF00"/>
              </a:buClr>
              <a:buSzPct val="110000"/>
            </a:pPr>
            <a:r>
              <a:rPr lang="en-US" sz="1600" dirty="0">
                <a:solidFill>
                  <a:srgbClr val="000000"/>
                </a:solidFill>
              </a:rPr>
              <a:t>Secure communication network </a:t>
            </a:r>
            <a:r>
              <a:rPr lang="en-US" sz="1600" dirty="0" smtClean="0">
                <a:solidFill>
                  <a:srgbClr val="000000"/>
                </a:solidFill>
              </a:rPr>
              <a:t>to </a:t>
            </a:r>
            <a:r>
              <a:rPr lang="en-US" sz="1600" dirty="0">
                <a:solidFill>
                  <a:srgbClr val="000000"/>
                </a:solidFill>
              </a:rPr>
              <a:t>guarantee </a:t>
            </a:r>
            <a:r>
              <a:rPr lang="en-US" sz="1600" dirty="0" smtClean="0">
                <a:solidFill>
                  <a:srgbClr val="000000"/>
                </a:solidFill>
              </a:rPr>
              <a:t/>
            </a:r>
            <a:br>
              <a:rPr lang="en-US" sz="1600" dirty="0" smtClean="0">
                <a:solidFill>
                  <a:srgbClr val="000000"/>
                </a:solidFill>
              </a:rPr>
            </a:br>
            <a:r>
              <a:rPr lang="en-US" sz="1600" dirty="0" smtClean="0">
                <a:solidFill>
                  <a:srgbClr val="000000"/>
                </a:solidFill>
              </a:rPr>
              <a:t>data </a:t>
            </a:r>
            <a:r>
              <a:rPr lang="en-US" sz="1600" dirty="0">
                <a:solidFill>
                  <a:srgbClr val="000000"/>
                </a:solidFill>
              </a:rPr>
              <a:t>security in </a:t>
            </a:r>
            <a:r>
              <a:rPr lang="en-US" sz="1600" dirty="0" smtClean="0">
                <a:solidFill>
                  <a:srgbClr val="000000"/>
                </a:solidFill>
              </a:rPr>
              <a:t>the power </a:t>
            </a:r>
            <a:r>
              <a:rPr lang="en-US" sz="1600" dirty="0">
                <a:solidFill>
                  <a:srgbClr val="000000"/>
                </a:solidFill>
              </a:rPr>
              <a:t>distribution </a:t>
            </a:r>
            <a:r>
              <a:rPr lang="en-US" sz="1600" dirty="0" smtClean="0">
                <a:solidFill>
                  <a:srgbClr val="000000"/>
                </a:solidFill>
              </a:rPr>
              <a:t>network of Turku </a:t>
            </a:r>
            <a:r>
              <a:rPr lang="en-US" sz="1600" dirty="0" err="1" smtClean="0">
                <a:solidFill>
                  <a:srgbClr val="000000"/>
                </a:solidFill>
              </a:rPr>
              <a:t>Energia</a:t>
            </a:r>
            <a:endParaRPr lang="en-GB" sz="1600" dirty="0">
              <a:solidFill>
                <a:srgbClr val="000000"/>
              </a:solidFill>
            </a:endParaRPr>
          </a:p>
        </p:txBody>
      </p:sp>
      <p:sp>
        <p:nvSpPr>
          <p:cNvPr id="32" name="AutoShape 4"/>
          <p:cNvSpPr>
            <a:spLocks noChangeArrowheads="1"/>
          </p:cNvSpPr>
          <p:nvPr/>
        </p:nvSpPr>
        <p:spPr bwMode="auto">
          <a:xfrm>
            <a:off x="4613259" y="908050"/>
            <a:ext cx="2085599" cy="2667089"/>
          </a:xfrm>
          <a:prstGeom prst="roundRect">
            <a:avLst>
              <a:gd name="adj" fmla="val 6828"/>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tIns="828000" rIns="36000"/>
          <a:lstStyle/>
          <a:p>
            <a:pPr eaLnBrk="1" hangingPunct="1">
              <a:spcBef>
                <a:spcPct val="0"/>
              </a:spcBef>
              <a:spcAft>
                <a:spcPct val="0"/>
              </a:spcAft>
              <a:buClrTx/>
            </a:pPr>
            <a:r>
              <a:rPr lang="en-GB" sz="1600" dirty="0">
                <a:solidFill>
                  <a:srgbClr val="000000"/>
                </a:solidFill>
                <a:ea typeface="Arial Unicode MS" pitchFamily="34" charset="-128"/>
                <a:cs typeface="Arial Unicode MS" pitchFamily="34" charset="-128"/>
              </a:rPr>
              <a:t>World’s </a:t>
            </a:r>
            <a:r>
              <a:rPr lang="en-GB" sz="1600" dirty="0" smtClean="0">
                <a:solidFill>
                  <a:srgbClr val="000000"/>
                </a:solidFill>
                <a:ea typeface="Arial Unicode MS" pitchFamily="34" charset="-128"/>
                <a:cs typeface="Arial Unicode MS" pitchFamily="34" charset="-128"/>
              </a:rPr>
              <a:t>first </a:t>
            </a:r>
            <a:r>
              <a:rPr lang="en-GB" sz="1600" dirty="0" err="1">
                <a:solidFill>
                  <a:srgbClr val="000000"/>
                </a:solidFill>
                <a:ea typeface="Arial Unicode MS" pitchFamily="34" charset="-128"/>
                <a:cs typeface="Arial Unicode MS" pitchFamily="34" charset="-128"/>
              </a:rPr>
              <a:t>WiMAX</a:t>
            </a:r>
            <a:r>
              <a:rPr lang="en-GB" sz="1600" dirty="0">
                <a:solidFill>
                  <a:srgbClr val="000000"/>
                </a:solidFill>
                <a:ea typeface="Arial Unicode MS" pitchFamily="34" charset="-128"/>
                <a:cs typeface="Arial Unicode MS" pitchFamily="34" charset="-128"/>
              </a:rPr>
              <a:t> network </a:t>
            </a:r>
            <a:r>
              <a:rPr lang="en-GB" sz="1600" dirty="0" smtClean="0">
                <a:solidFill>
                  <a:srgbClr val="000000"/>
                </a:solidFill>
                <a:ea typeface="Arial Unicode MS" pitchFamily="34" charset="-128"/>
                <a:cs typeface="Arial Unicode MS" pitchFamily="34" charset="-128"/>
              </a:rPr>
              <a:t>for full </a:t>
            </a:r>
            <a:r>
              <a:rPr lang="en-GB" sz="1600" dirty="0">
                <a:solidFill>
                  <a:srgbClr val="000000"/>
                </a:solidFill>
                <a:ea typeface="Arial Unicode MS" pitchFamily="34" charset="-128"/>
                <a:cs typeface="Arial Unicode MS" pitchFamily="34" charset="-128"/>
              </a:rPr>
              <a:t>remote </a:t>
            </a:r>
            <a:r>
              <a:rPr lang="en-GB" sz="1600" dirty="0" smtClean="0">
                <a:solidFill>
                  <a:srgbClr val="000000"/>
                </a:solidFill>
                <a:ea typeface="Arial Unicode MS" pitchFamily="34" charset="-128"/>
                <a:cs typeface="Arial Unicode MS" pitchFamily="34" charset="-128"/>
              </a:rPr>
              <a:t>smart meter management in Victoria, Australia</a:t>
            </a:r>
            <a:endParaRPr lang="en-GB" sz="1600" dirty="0">
              <a:solidFill>
                <a:srgbClr val="000000"/>
              </a:solidFill>
              <a:ea typeface="Arial Unicode MS" pitchFamily="34" charset="-128"/>
              <a:cs typeface="Arial Unicode MS" pitchFamily="34" charset="-128"/>
            </a:endParaRPr>
          </a:p>
        </p:txBody>
      </p:sp>
      <p:sp>
        <p:nvSpPr>
          <p:cNvPr id="33" name="AutoShape 7"/>
          <p:cNvSpPr>
            <a:spLocks noChangeArrowheads="1"/>
          </p:cNvSpPr>
          <p:nvPr/>
        </p:nvSpPr>
        <p:spPr bwMode="auto">
          <a:xfrm>
            <a:off x="4613674" y="3734798"/>
            <a:ext cx="2085599" cy="2502490"/>
          </a:xfrm>
          <a:prstGeom prst="roundRect">
            <a:avLst>
              <a:gd name="adj" fmla="val 6828"/>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tIns="828000" rIns="36000"/>
          <a:lstStyle/>
          <a:p>
            <a:pPr defTabSz="762000">
              <a:lnSpc>
                <a:spcPct val="90000"/>
              </a:lnSpc>
              <a:spcBef>
                <a:spcPts val="500"/>
              </a:spcBef>
              <a:spcAft>
                <a:spcPct val="0"/>
              </a:spcAft>
              <a:buClr>
                <a:srgbClr val="FFAF00"/>
              </a:buClr>
              <a:buSzPct val="110000"/>
            </a:pPr>
            <a:r>
              <a:rPr lang="en-US" sz="1600" dirty="0" smtClean="0">
                <a:solidFill>
                  <a:srgbClr val="000000"/>
                </a:solidFill>
              </a:rPr>
              <a:t>New </a:t>
            </a:r>
            <a:r>
              <a:rPr lang="en-US" sz="1600" dirty="0">
                <a:solidFill>
                  <a:srgbClr val="000000"/>
                </a:solidFill>
              </a:rPr>
              <a:t>business models and ICT-solutions for </a:t>
            </a:r>
            <a:r>
              <a:rPr lang="en-US" sz="1600" dirty="0" smtClean="0">
                <a:solidFill>
                  <a:srgbClr val="000000"/>
                </a:solidFill>
              </a:rPr>
              <a:t>e-mobility allowing attractive tariff concepts and value-added </a:t>
            </a:r>
            <a:r>
              <a:rPr lang="en-US" sz="1600" dirty="0">
                <a:solidFill>
                  <a:srgbClr val="000000"/>
                </a:solidFill>
              </a:rPr>
              <a:t>services </a:t>
            </a:r>
            <a:endParaRPr lang="de-DE" sz="1600" dirty="0">
              <a:solidFill>
                <a:srgbClr val="000000"/>
              </a:solidFill>
            </a:endParaRPr>
          </a:p>
        </p:txBody>
      </p:sp>
      <p:sp>
        <p:nvSpPr>
          <p:cNvPr id="34" name="AutoShape 8"/>
          <p:cNvSpPr>
            <a:spLocks noChangeArrowheads="1"/>
          </p:cNvSpPr>
          <p:nvPr/>
        </p:nvSpPr>
        <p:spPr bwMode="auto">
          <a:xfrm>
            <a:off x="6793265" y="3734798"/>
            <a:ext cx="2085599" cy="2502490"/>
          </a:xfrm>
          <a:prstGeom prst="roundRect">
            <a:avLst>
              <a:gd name="adj" fmla="val 6828"/>
            </a:avLst>
          </a:prstGeom>
          <a:gradFill>
            <a:gsLst>
              <a:gs pos="0">
                <a:schemeClr val="bg1"/>
              </a:gs>
              <a:gs pos="100000">
                <a:srgbClr val="DADBDE"/>
              </a:gs>
            </a:gsLst>
            <a:lin ang="5400000" scaled="1"/>
          </a:gradFill>
          <a:ln>
            <a:noFill/>
            <a:headEnd/>
            <a:tailEnd/>
          </a:ln>
          <a:effectLst>
            <a:outerShdw blurRad="127000" dist="63500" dir="2700000" rotWithShape="0">
              <a:srgbClr val="000000">
                <a:alpha val="52000"/>
              </a:srgbClr>
            </a:outerShdw>
          </a:effectLst>
        </p:spPr>
        <p:style>
          <a:lnRef idx="3">
            <a:schemeClr val="lt1"/>
          </a:lnRef>
          <a:fillRef idx="1">
            <a:schemeClr val="accent3"/>
          </a:fillRef>
          <a:effectRef idx="1">
            <a:schemeClr val="accent3"/>
          </a:effectRef>
          <a:fontRef idx="minor">
            <a:schemeClr val="lt1"/>
          </a:fontRef>
        </p:style>
        <p:txBody>
          <a:bodyPr tIns="828000" rIns="36000"/>
          <a:lstStyle/>
          <a:p>
            <a:pPr defTabSz="762000">
              <a:lnSpc>
                <a:spcPct val="90000"/>
              </a:lnSpc>
              <a:spcBef>
                <a:spcPts val="500"/>
              </a:spcBef>
              <a:spcAft>
                <a:spcPct val="0"/>
              </a:spcAft>
              <a:buClr>
                <a:srgbClr val="FFAF00"/>
              </a:buClr>
              <a:buSzPct val="110000"/>
            </a:pPr>
            <a:r>
              <a:rPr lang="en-US" sz="1600" dirty="0" smtClean="0">
                <a:solidFill>
                  <a:srgbClr val="000000"/>
                </a:solidFill>
              </a:rPr>
              <a:t>Increase </a:t>
            </a:r>
            <a:r>
              <a:rPr lang="en-US" sz="1600" dirty="0">
                <a:solidFill>
                  <a:srgbClr val="000000"/>
                </a:solidFill>
              </a:rPr>
              <a:t>bandwidth of communications network to </a:t>
            </a:r>
            <a:r>
              <a:rPr lang="en-US" sz="1600" dirty="0" smtClean="0">
                <a:solidFill>
                  <a:srgbClr val="000000"/>
                </a:solidFill>
              </a:rPr>
              <a:t>keep DEWA in control of data </a:t>
            </a:r>
            <a:r>
              <a:rPr lang="en-US" sz="1600" dirty="0">
                <a:solidFill>
                  <a:srgbClr val="000000"/>
                </a:solidFill>
              </a:rPr>
              <a:t>from </a:t>
            </a:r>
            <a:r>
              <a:rPr lang="en-US" sz="1600" dirty="0" smtClean="0">
                <a:solidFill>
                  <a:srgbClr val="000000"/>
                </a:solidFill>
              </a:rPr>
              <a:t>a growing number of substations</a:t>
            </a:r>
            <a:endParaRPr lang="en-GB" sz="1600" dirty="0">
              <a:solidFill>
                <a:srgbClr val="000000"/>
              </a:solidFill>
            </a:endParaRPr>
          </a:p>
        </p:txBody>
      </p:sp>
      <p:pic>
        <p:nvPicPr>
          <p:cNvPr id="37" name="Picture 1"/>
          <p:cNvPicPr>
            <a:picLocks noChangeAspect="1" noChangeArrowheads="1"/>
          </p:cNvPicPr>
          <p:nvPr/>
        </p:nvPicPr>
        <p:blipFill>
          <a:blip r:embed="rId3" cstate="print"/>
          <a:srcRect/>
          <a:stretch>
            <a:fillRect/>
          </a:stretch>
        </p:blipFill>
        <p:spPr bwMode="auto">
          <a:xfrm>
            <a:off x="407680" y="1052736"/>
            <a:ext cx="1425430" cy="683600"/>
          </a:xfrm>
          <a:prstGeom prst="rect">
            <a:avLst/>
          </a:prstGeom>
          <a:gradFill rotWithShape="1">
            <a:gsLst>
              <a:gs pos="0">
                <a:schemeClr val="accent1"/>
              </a:gs>
              <a:gs pos="100000">
                <a:schemeClr val="accent1">
                  <a:gamma/>
                  <a:tint val="64706"/>
                  <a:invGamma/>
                </a:schemeClr>
              </a:gs>
            </a:gsLst>
            <a:lin ang="5400000" scaled="1"/>
          </a:gradFill>
          <a:ln w="38100" algn="ctr">
            <a:noFill/>
            <a:round/>
            <a:headEnd/>
            <a:tailEnd/>
          </a:ln>
          <a:effectLst/>
        </p:spPr>
      </p:pic>
      <p:pic>
        <p:nvPicPr>
          <p:cNvPr id="38" name="Picture 11"/>
          <p:cNvPicPr>
            <a:picLocks noChangeArrowheads="1"/>
          </p:cNvPicPr>
          <p:nvPr/>
        </p:nvPicPr>
        <p:blipFill rotWithShape="1">
          <a:blip r:embed="rId4" cstate="print"/>
          <a:srcRect r="60610"/>
          <a:stretch/>
        </p:blipFill>
        <p:spPr bwMode="auto">
          <a:xfrm>
            <a:off x="2551858" y="1268760"/>
            <a:ext cx="634309" cy="423322"/>
          </a:xfrm>
          <a:prstGeom prst="rect">
            <a:avLst/>
          </a:prstGeom>
          <a:noFill/>
          <a:ln>
            <a:noFill/>
          </a:ln>
        </p:spPr>
      </p:pic>
      <p:pic>
        <p:nvPicPr>
          <p:cNvPr id="40" name="Picture 79" descr="NSN_reg_rgb_030"/>
          <p:cNvPicPr>
            <a:picLocks noChangeAspect="1" noChangeArrowheads="1"/>
          </p:cNvPicPr>
          <p:nvPr/>
        </p:nvPicPr>
        <p:blipFill rotWithShape="1">
          <a:blip r:embed="rId5" cstate="print">
            <a:clrChange>
              <a:clrFrom>
                <a:srgbClr val="FFFFFF"/>
              </a:clrFrom>
              <a:clrTo>
                <a:srgbClr val="FFFFFF">
                  <a:alpha val="0"/>
                </a:srgbClr>
              </a:clrTo>
            </a:clrChange>
          </a:blip>
          <a:srcRect l="9557" t="14981" r="9930" b="19580"/>
          <a:stretch/>
        </p:blipFill>
        <p:spPr bwMode="auto">
          <a:xfrm>
            <a:off x="3341583" y="1268760"/>
            <a:ext cx="687529" cy="401834"/>
          </a:xfrm>
          <a:prstGeom prst="rect">
            <a:avLst/>
          </a:prstGeom>
          <a:noFill/>
          <a:ln w="9525">
            <a:noFill/>
            <a:miter lim="800000"/>
            <a:headEnd/>
            <a:tailEnd/>
          </a:ln>
        </p:spPr>
      </p:pic>
      <p:pic>
        <p:nvPicPr>
          <p:cNvPr id="2052" name="Picture 4" descr="Helsingin Energian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7043" r="3739" b="16535"/>
          <a:stretch/>
        </p:blipFill>
        <p:spPr bwMode="auto">
          <a:xfrm>
            <a:off x="2565340" y="980728"/>
            <a:ext cx="1542772" cy="2603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p:cNvPicPr>
            <a:picLocks noChangeArrowheads="1"/>
          </p:cNvPicPr>
          <p:nvPr/>
        </p:nvPicPr>
        <p:blipFill>
          <a:blip r:embed="rId7" cstate="print"/>
          <a:stretch>
            <a:fillRect/>
          </a:stretch>
        </p:blipFill>
        <p:spPr bwMode="auto">
          <a:xfrm>
            <a:off x="457485" y="3917601"/>
            <a:ext cx="1514371" cy="502082"/>
          </a:xfrm>
          <a:prstGeom prst="rect">
            <a:avLst/>
          </a:prstGeom>
          <a:noFill/>
          <a:ln>
            <a:noFill/>
          </a:ln>
        </p:spPr>
      </p:pic>
      <p:pic>
        <p:nvPicPr>
          <p:cNvPr id="44" name="Picture 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571887" y="3848137"/>
            <a:ext cx="1542944" cy="6027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7" descr="main_logospausnet.gi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4857732" y="1102513"/>
            <a:ext cx="1451349" cy="52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4" descr="Eltel_logo_lores.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38620" y="1149557"/>
            <a:ext cx="866778" cy="4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descr="http://www.smartwheels.de/index.php?rex_resize=400w__118h__smart_wheels_logo_2_1.jpg"/>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714865" y="3814603"/>
            <a:ext cx="1828674" cy="7193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8"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6943564" y="3818944"/>
            <a:ext cx="1428651" cy="63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3"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3" name="Picture 37" descr="texture_upper"/>
          <p:cNvPicPr>
            <a:picLocks noChangeAspect="1" noChangeArrowheads="1"/>
          </p:cNvPicPr>
          <p:nvPr>
            <p:custDataLst>
              <p:tags r:id="rId3"/>
            </p:custDataLst>
          </p:nvPr>
        </p:nvPicPr>
        <p:blipFill>
          <a:blip r:embed="rId7" cstate="print"/>
          <a:srcRect t="6233"/>
          <a:stretch>
            <a:fillRect/>
          </a:stretch>
        </p:blipFill>
        <p:spPr bwMode="auto">
          <a:xfrm>
            <a:off x="0" y="1"/>
            <a:ext cx="9144000" cy="4238625"/>
          </a:xfrm>
          <a:prstGeom prst="rect">
            <a:avLst/>
          </a:prstGeom>
          <a:noFill/>
          <a:ln w="9525">
            <a:noFill/>
            <a:miter lim="800000"/>
            <a:headEnd/>
            <a:tailEnd/>
          </a:ln>
        </p:spPr>
      </p:pic>
      <p:sp>
        <p:nvSpPr>
          <p:cNvPr id="5124" name="Rectangle 4"/>
          <p:cNvSpPr>
            <a:spLocks noChangeArrowheads="1"/>
          </p:cNvSpPr>
          <p:nvPr/>
        </p:nvSpPr>
        <p:spPr bwMode="auto">
          <a:xfrm>
            <a:off x="1798639" y="3719514"/>
            <a:ext cx="4013200" cy="860425"/>
          </a:xfrm>
          <a:prstGeom prst="rect">
            <a:avLst/>
          </a:prstGeom>
          <a:noFill/>
          <a:ln w="9525">
            <a:noFill/>
            <a:miter lim="800000"/>
            <a:headEnd/>
            <a:tailEnd/>
          </a:ln>
        </p:spPr>
        <p:txBody>
          <a:bodyPr lIns="0" tIns="0" rIns="0" bIns="0" anchor="b"/>
          <a:lstStyle/>
          <a:p>
            <a:pPr algn="l" eaLnBrk="0" hangingPunct="0">
              <a:lnSpc>
                <a:spcPct val="90000"/>
              </a:lnSpc>
            </a:pPr>
            <a:r>
              <a:rPr lang="en-GB" sz="4800">
                <a:solidFill>
                  <a:srgbClr val="68717A"/>
                </a:solidFill>
              </a:rPr>
              <a:t>Thank you!</a:t>
            </a:r>
          </a:p>
        </p:txBody>
      </p:sp>
      <p:sp>
        <p:nvSpPr>
          <p:cNvPr id="7" name="Title 6"/>
          <p:cNvSpPr>
            <a:spLocks noGrp="1"/>
          </p:cNvSpPr>
          <p:nvPr>
            <p:ph type="title"/>
          </p:nvPr>
        </p:nvSpPr>
        <p:spPr/>
        <p:txBody>
          <a:bodyPr/>
          <a:lstStyle/>
          <a:p>
            <a:endParaRPr lang="fi-FI"/>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g8c42OAUUGLVI0zeRdC.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FR4lQghTEqiEOljkie7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ohNjNJF5E2X3YkGx5EbG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i6etOghkCuaKJJQZA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i6etOghkCuaKJJQZA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Y8QB2pb.kSvIuUt8IX3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ZKUeJ204EWT_uorAyMse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ZKUeJ204EWT_uorAyMse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85NGgRaLKEOvKSKFfPD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2OARNoZuaEekkdfdGY86H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rdIqK6X5EO7P5IrT_Cwx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g8c42OAUUGLVI0zeRd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OARNoZuaEekkdfdGY86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lQPsWb2Uku_4iZ1xWMo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FR4lQghTEqiEOljkie7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i6etOghkCuaKJJQZAE.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ZKUeJ204EWT_uorAyMse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FR4lQghTEqiEOljkie7DQ"/>
</p:tagLst>
</file>

<file path=ppt/theme/theme1.xml><?xml version="1.0" encoding="utf-8"?>
<a:theme xmlns:a="http://schemas.openxmlformats.org/drawingml/2006/main" name="nokia siemens networks template_short_0903">
  <a:themeElements>
    <a:clrScheme name="nokia siemens networks template_short_0903 2">
      <a:dk1>
        <a:srgbClr val="000000"/>
      </a:dk1>
      <a:lt1>
        <a:srgbClr val="FFFFFF"/>
      </a:lt1>
      <a:dk2>
        <a:srgbClr val="999999"/>
      </a:dk2>
      <a:lt2>
        <a:srgbClr val="666666"/>
      </a:lt2>
      <a:accent1>
        <a:srgbClr val="FFCC00"/>
      </a:accent1>
      <a:accent2>
        <a:srgbClr val="FF9900"/>
      </a:accent2>
      <a:accent3>
        <a:srgbClr val="FFFFFF"/>
      </a:accent3>
      <a:accent4>
        <a:srgbClr val="000000"/>
      </a:accent4>
      <a:accent5>
        <a:srgbClr val="FFE2AA"/>
      </a:accent5>
      <a:accent6>
        <a:srgbClr val="E78A00"/>
      </a:accent6>
      <a:hlink>
        <a:srgbClr val="660066"/>
      </a:hlink>
      <a:folHlink>
        <a:srgbClr val="999999"/>
      </a:folHlink>
    </a:clrScheme>
    <a:fontScheme name="nokia siemens networks template_short_09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0000" tIns="43200" rIns="90000" bIns="43200" numCol="1" anchor="ctr" anchorCtr="0" compatLnSpc="1">
        <a:prstTxWarp prst="textNoShape">
          <a:avLst/>
        </a:prstTxWarp>
        <a:spAutoFit/>
      </a:bodyPr>
      <a:lstStyle>
        <a:defPPr marL="0" marR="0" indent="0" algn="l" defTabSz="762000" rtl="0" eaLnBrk="0" fontAlgn="base" latinLnBrk="0" hangingPunct="0">
          <a:lnSpc>
            <a:spcPct val="100000"/>
          </a:lnSpc>
          <a:spcBef>
            <a:spcPct val="15000"/>
          </a:spcBef>
          <a:spcAft>
            <a:spcPct val="15000"/>
          </a:spcAft>
          <a:buClr>
            <a:schemeClr val="accent1"/>
          </a:buClr>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0000" tIns="43200" rIns="90000" bIns="43200" numCol="1" anchor="ctr" anchorCtr="0" compatLnSpc="1">
        <a:prstTxWarp prst="textNoShape">
          <a:avLst/>
        </a:prstTxWarp>
        <a:spAutoFit/>
      </a:bodyPr>
      <a:lstStyle>
        <a:defPPr marL="0" marR="0" indent="0" algn="l" defTabSz="762000" rtl="0" eaLnBrk="0" fontAlgn="base" latinLnBrk="0" hangingPunct="0">
          <a:lnSpc>
            <a:spcPct val="100000"/>
          </a:lnSpc>
          <a:spcBef>
            <a:spcPct val="15000"/>
          </a:spcBef>
          <a:spcAft>
            <a:spcPct val="15000"/>
          </a:spcAft>
          <a:buClr>
            <a:schemeClr val="accent1"/>
          </a:buClr>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nokia siemens networks template_short_0903 1">
        <a:dk1>
          <a:srgbClr val="000000"/>
        </a:dk1>
        <a:lt1>
          <a:srgbClr val="FFFFFF"/>
        </a:lt1>
        <a:dk2>
          <a:srgbClr val="999999"/>
        </a:dk2>
        <a:lt2>
          <a:srgbClr val="FFFFFF"/>
        </a:lt2>
        <a:accent1>
          <a:srgbClr val="FFCC00"/>
        </a:accent1>
        <a:accent2>
          <a:srgbClr val="FF9900"/>
        </a:accent2>
        <a:accent3>
          <a:srgbClr val="CACACA"/>
        </a:accent3>
        <a:accent4>
          <a:srgbClr val="DADADA"/>
        </a:accent4>
        <a:accent5>
          <a:srgbClr val="FFE2AA"/>
        </a:accent5>
        <a:accent6>
          <a:srgbClr val="E78A00"/>
        </a:accent6>
        <a:hlink>
          <a:srgbClr val="660066"/>
        </a:hlink>
        <a:folHlink>
          <a:srgbClr val="666666"/>
        </a:folHlink>
      </a:clrScheme>
      <a:clrMap bg1="dk2" tx1="lt1" bg2="dk1" tx2="lt2" accent1="accent1" accent2="accent2" accent3="accent3" accent4="accent4" accent5="accent5" accent6="accent6" hlink="hlink" folHlink="folHlink"/>
    </a:extraClrScheme>
    <a:extraClrScheme>
      <a:clrScheme name="nokia siemens networks template_short_0903 2">
        <a:dk1>
          <a:srgbClr val="000000"/>
        </a:dk1>
        <a:lt1>
          <a:srgbClr val="FFFFFF"/>
        </a:lt1>
        <a:dk2>
          <a:srgbClr val="999999"/>
        </a:dk2>
        <a:lt2>
          <a:srgbClr val="666666"/>
        </a:lt2>
        <a:accent1>
          <a:srgbClr val="FFCC00"/>
        </a:accent1>
        <a:accent2>
          <a:srgbClr val="FF9900"/>
        </a:accent2>
        <a:accent3>
          <a:srgbClr val="FFFFFF"/>
        </a:accent3>
        <a:accent4>
          <a:srgbClr val="000000"/>
        </a:accent4>
        <a:accent5>
          <a:srgbClr val="FFE2AA"/>
        </a:accent5>
        <a:accent6>
          <a:srgbClr val="E78A00"/>
        </a:accent6>
        <a:hlink>
          <a:srgbClr val="6600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kia Siemens Networks template_white-bg_with_texture2">
  <a:themeElements>
    <a:clrScheme name="KEY MESSAGE">
      <a:dk1>
        <a:srgbClr val="000000"/>
      </a:dk1>
      <a:lt1>
        <a:srgbClr val="FFFFFF"/>
      </a:lt1>
      <a:dk2>
        <a:srgbClr val="A3A6AD"/>
      </a:dk2>
      <a:lt2>
        <a:srgbClr val="68717A"/>
      </a:lt2>
      <a:accent1>
        <a:srgbClr val="FFD308"/>
      </a:accent1>
      <a:accent2>
        <a:srgbClr val="FFAF00"/>
      </a:accent2>
      <a:accent3>
        <a:srgbClr val="FFFFFF"/>
      </a:accent3>
      <a:accent4>
        <a:srgbClr val="7F10A2"/>
      </a:accent4>
      <a:accent5>
        <a:srgbClr val="34C333"/>
      </a:accent5>
      <a:accent6>
        <a:srgbClr val="AF0033"/>
      </a:accent6>
      <a:hlink>
        <a:srgbClr val="7F10A2"/>
      </a:hlink>
      <a:folHlink>
        <a:srgbClr val="EAEAEA"/>
      </a:folHlink>
    </a:clrScheme>
    <a:fontScheme name="10_Nokia Siemens Networks template_FOR INTERNAL US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bg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762000" rtl="0" eaLnBrk="0" fontAlgn="base" latinLnBrk="0" hangingPunct="0">
          <a:lnSpc>
            <a:spcPct val="90000"/>
          </a:lnSpc>
          <a:spcBef>
            <a:spcPct val="30000"/>
          </a:spcBef>
          <a:spcAft>
            <a:spcPct val="0"/>
          </a:spcAft>
          <a:buClr>
            <a:schemeClr val="accent1"/>
          </a:buClr>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bg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762000" rtl="0" eaLnBrk="0" fontAlgn="base" latinLnBrk="0" hangingPunct="0">
          <a:lnSpc>
            <a:spcPct val="90000"/>
          </a:lnSpc>
          <a:spcBef>
            <a:spcPct val="30000"/>
          </a:spcBef>
          <a:spcAft>
            <a:spcPct val="0"/>
          </a:spcAft>
          <a:buClr>
            <a:schemeClr val="accent1"/>
          </a:buClr>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0_Nokia Siemens Networks template_FOR INTERNAL USE 1">
        <a:dk1>
          <a:srgbClr val="000000"/>
        </a:dk1>
        <a:lt1>
          <a:srgbClr val="FFFFFF"/>
        </a:lt1>
        <a:dk2>
          <a:srgbClr val="A3A6AD"/>
        </a:dk2>
        <a:lt2>
          <a:srgbClr val="68717A"/>
        </a:lt2>
        <a:accent1>
          <a:srgbClr val="FFD308"/>
        </a:accent1>
        <a:accent2>
          <a:srgbClr val="FFAF00"/>
        </a:accent2>
        <a:accent3>
          <a:srgbClr val="FFFFFF"/>
        </a:accent3>
        <a:accent4>
          <a:srgbClr val="000000"/>
        </a:accent4>
        <a:accent5>
          <a:srgbClr val="FFE6AA"/>
        </a:accent5>
        <a:accent6>
          <a:srgbClr val="E79E00"/>
        </a:accent6>
        <a:hlink>
          <a:srgbClr val="7F10A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okia Siemens Networks template_white-bg_with_texture2">
  <a:themeElements>
    <a:clrScheme name="KEY MESSAGE">
      <a:dk1>
        <a:srgbClr val="000000"/>
      </a:dk1>
      <a:lt1>
        <a:srgbClr val="FFFFFF"/>
      </a:lt1>
      <a:dk2>
        <a:srgbClr val="A3A6AD"/>
      </a:dk2>
      <a:lt2>
        <a:srgbClr val="68717A"/>
      </a:lt2>
      <a:accent1>
        <a:srgbClr val="FFD308"/>
      </a:accent1>
      <a:accent2>
        <a:srgbClr val="FFAF00"/>
      </a:accent2>
      <a:accent3>
        <a:srgbClr val="FFFFFF"/>
      </a:accent3>
      <a:accent4>
        <a:srgbClr val="7F10A2"/>
      </a:accent4>
      <a:accent5>
        <a:srgbClr val="34C333"/>
      </a:accent5>
      <a:accent6>
        <a:srgbClr val="AF0033"/>
      </a:accent6>
      <a:hlink>
        <a:srgbClr val="7F10A2"/>
      </a:hlink>
      <a:folHlink>
        <a:srgbClr val="EAEAEA"/>
      </a:folHlink>
    </a:clrScheme>
    <a:fontScheme name="10_Nokia Siemens Networks template_FOR INTERNAL US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bg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762000" rtl="0" eaLnBrk="0" fontAlgn="base" latinLnBrk="0" hangingPunct="0">
          <a:lnSpc>
            <a:spcPct val="90000"/>
          </a:lnSpc>
          <a:spcBef>
            <a:spcPct val="30000"/>
          </a:spcBef>
          <a:spcAft>
            <a:spcPct val="0"/>
          </a:spcAft>
          <a:buClr>
            <a:schemeClr val="accent1"/>
          </a:buClr>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bg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762000" rtl="0" eaLnBrk="0" fontAlgn="base" latinLnBrk="0" hangingPunct="0">
          <a:lnSpc>
            <a:spcPct val="90000"/>
          </a:lnSpc>
          <a:spcBef>
            <a:spcPct val="30000"/>
          </a:spcBef>
          <a:spcAft>
            <a:spcPct val="0"/>
          </a:spcAft>
          <a:buClr>
            <a:schemeClr val="accent1"/>
          </a:buClr>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0_Nokia Siemens Networks template_FOR INTERNAL USE 1">
        <a:dk1>
          <a:srgbClr val="000000"/>
        </a:dk1>
        <a:lt1>
          <a:srgbClr val="FFFFFF"/>
        </a:lt1>
        <a:dk2>
          <a:srgbClr val="A3A6AD"/>
        </a:dk2>
        <a:lt2>
          <a:srgbClr val="68717A"/>
        </a:lt2>
        <a:accent1>
          <a:srgbClr val="FFD308"/>
        </a:accent1>
        <a:accent2>
          <a:srgbClr val="FFAF00"/>
        </a:accent2>
        <a:accent3>
          <a:srgbClr val="FFFFFF"/>
        </a:accent3>
        <a:accent4>
          <a:srgbClr val="000000"/>
        </a:accent4>
        <a:accent5>
          <a:srgbClr val="FFE6AA"/>
        </a:accent5>
        <a:accent6>
          <a:srgbClr val="E79E00"/>
        </a:accent6>
        <a:hlink>
          <a:srgbClr val="7F10A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NSN_template</Template>
  <TotalTime>0</TotalTime>
  <Words>1011</Words>
  <Application>Microsoft Macintosh PowerPoint</Application>
  <PresentationFormat>Bildschirmpräsentation (4:3)</PresentationFormat>
  <Paragraphs>192</Paragraphs>
  <Slides>9</Slides>
  <Notes>9</Notes>
  <HiddenSlides>0</HiddenSlides>
  <MMClips>0</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9</vt:i4>
      </vt:variant>
    </vt:vector>
  </HeadingPairs>
  <TitlesOfParts>
    <vt:vector size="13" baseType="lpstr">
      <vt:lpstr>nokia siemens networks template_short_0903</vt:lpstr>
      <vt:lpstr>Nokia Siemens Networks template_white-bg_with_texture2</vt:lpstr>
      <vt:lpstr>1_Nokia Siemens Networks template_white-bg_with_texture2</vt:lpstr>
      <vt:lpstr>think-cell Slide</vt:lpstr>
      <vt:lpstr>PowerPoint-Präsentation</vt:lpstr>
      <vt:lpstr>Introduction of smart grid generates the need for ICT in the utility sector </vt:lpstr>
      <vt:lpstr>ICT role in smart grids</vt:lpstr>
      <vt:lpstr>Revolution of energy services European market view  </vt:lpstr>
      <vt:lpstr>Smart steps towards fully-fledged smart grids</vt:lpstr>
      <vt:lpstr>Rating and Billing related business challenges</vt:lpstr>
      <vt:lpstr>Prepaid Energy Solution Architecture</vt:lpstr>
      <vt:lpstr>Smart Grid Solutions – wide variety of projects and customers </vt:lpstr>
      <vt:lpstr>PowerPoint-Präsentation</vt:lpstr>
    </vt:vector>
  </TitlesOfParts>
  <Company>Siemens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Frank Nest</dc:creator>
  <cp:lastModifiedBy>T</cp:lastModifiedBy>
  <cp:revision>101</cp:revision>
  <dcterms:created xsi:type="dcterms:W3CDTF">2010-02-19T13:05:30Z</dcterms:created>
  <dcterms:modified xsi:type="dcterms:W3CDTF">2011-07-14T17:57:38Z</dcterms:modified>
</cp:coreProperties>
</file>